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260" r:id="rId3"/>
    <p:sldId id="257" r:id="rId4"/>
    <p:sldId id="259"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86"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7" r:id="rId62"/>
    <p:sldId id="318" r:id="rId63"/>
    <p:sldId id="316" r:id="rId64"/>
    <p:sldId id="319" r:id="rId65"/>
    <p:sldId id="320" r:id="rId66"/>
    <p:sldId id="321" r:id="rId67"/>
    <p:sldId id="322" r:id="rId68"/>
    <p:sldId id="323" r:id="rId69"/>
    <p:sldId id="324" r:id="rId70"/>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B8123-A165-47ED-9C55-C3D9A4DBAD68}" type="datetimeFigureOut">
              <a:rPr lang="fi-FI" smtClean="0"/>
              <a:t>12.9.2015</a:t>
            </a:fld>
            <a:endParaRPr lang="fi-FI"/>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E969E-E6DF-42EF-9F62-F65811C92DC8}" type="slidenum">
              <a:rPr lang="fi-FI" smtClean="0"/>
              <a:t>‹#›</a:t>
            </a:fld>
            <a:endParaRPr lang="fi-FI"/>
          </a:p>
        </p:txBody>
      </p:sp>
    </p:spTree>
    <p:extLst>
      <p:ext uri="{BB962C8B-B14F-4D97-AF65-F5344CB8AC3E}">
        <p14:creationId xmlns:p14="http://schemas.microsoft.com/office/powerpoint/2010/main" val="179548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27DBA9D-E4B6-4518-8786-B9C2F86DE51A}" type="datetime1">
              <a:rPr lang="fi-FI" smtClean="0"/>
              <a:t>12.9.2015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8" name="Picture 1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479" y="5512936"/>
            <a:ext cx="2300605" cy="74041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lgn="l">
              <a:defRPr/>
            </a:lvl1pPr>
          </a:lstStyle>
          <a:p>
            <a:fld id="{0DD1C434-342C-41CF-89F6-C5FAA9A71CEB}" type="datetime1">
              <a:rPr lang="fi-FI" smtClean="0"/>
              <a:t>12.9.2015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7" name="Picture 6"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Pystysuora otsikko ja teksti">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lgn="l">
              <a:defRPr/>
            </a:lvl1pPr>
          </a:lstStyle>
          <a:p>
            <a:fld id="{0ED5A8FB-7600-4919-883B-12481B4F6CCB}" type="datetime1">
              <a:rPr lang="fi-FI" smtClean="0"/>
              <a:t>12.9.2015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060848"/>
            <a:ext cx="8136903" cy="40653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786339DA-C46F-4C6F-95A3-9379EAD4B9E9}" type="datetime1">
              <a:rPr lang="fi-FI" smtClean="0"/>
              <a:t>12.9.2015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sp>
        <p:nvSpPr>
          <p:cNvPr id="7" name="Title 6"/>
          <p:cNvSpPr>
            <a:spLocks noGrp="1"/>
          </p:cNvSpPr>
          <p:nvPr>
            <p:ph type="title"/>
          </p:nvPr>
        </p:nvSpPr>
        <p:spPr/>
        <p:txBody>
          <a:bodyPr/>
          <a:lstStyle/>
          <a:p>
            <a:r>
              <a:rPr lang="en-US" smtClean="0"/>
              <a:t>Click to edit Master title style</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Osan ylätunniste">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01168" y="4039749"/>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lgn="l">
              <a:defRPr/>
            </a:lvl1pPr>
          </a:lstStyle>
          <a:p>
            <a:fld id="{DDE8EE06-37CE-4589-979F-8BAD7B9A600E}" type="datetime1">
              <a:rPr lang="fi-FI" smtClean="0"/>
              <a:t>12.9.2015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5" name="Picture 14"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lgn="l">
              <a:defRPr/>
            </a:lvl1pPr>
          </a:lstStyle>
          <a:p>
            <a:fld id="{17D99144-C526-494B-B7FE-18E55CA793B3}" type="datetime1">
              <a:rPr lang="fi-FI" smtClean="0"/>
              <a:t>12.9.2015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9" name="Content Placeholder 8"/>
          <p:cNvSpPr>
            <a:spLocks noGrp="1"/>
          </p:cNvSpPr>
          <p:nvPr>
            <p:ph sz="quarter" idx="13"/>
          </p:nvPr>
        </p:nvSpPr>
        <p:spPr>
          <a:xfrm>
            <a:off x="539552" y="2060848"/>
            <a:ext cx="3959295"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4008" y="2060848"/>
            <a:ext cx="3823336"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132857"/>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2852936"/>
            <a:ext cx="3820055"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132856"/>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52936"/>
            <a:ext cx="3822192"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lgn="l">
              <a:defRPr/>
            </a:lvl1pPr>
          </a:lstStyle>
          <a:p>
            <a:fld id="{E2F92E3A-C1B1-4FA0-AB14-E082E2685DC2}" type="datetime1">
              <a:rPr lang="fi-FI" smtClean="0"/>
              <a:t>12.9.2015</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4BC6BB64-21B5-4EBD-AEAC-89E91DB1554E}" type="slidenum">
              <a:rPr lang="fi-FI" smtClean="0"/>
              <a:t>‹#›</a:t>
            </a:fld>
            <a:endParaRPr lang="fi-FI"/>
          </a:p>
        </p:txBody>
      </p:sp>
      <p:pic>
        <p:nvPicPr>
          <p:cNvPr id="10" name="Picture 9"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lgn="l">
              <a:defRPr/>
            </a:lvl1pPr>
          </a:lstStyle>
          <a:p>
            <a:fld id="{21167F19-C9AE-4D99-81D4-E387C66372F9}" type="datetime1">
              <a:rPr lang="fi-FI" smtClean="0"/>
              <a:t>12.9.2015</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4BC6BB64-21B5-4EBD-AEAC-89E91DB1554E}" type="slidenum">
              <a:rPr lang="fi-FI" smtClean="0"/>
              <a:t>‹#›</a:t>
            </a:fld>
            <a:endParaRPr lang="fi-FI"/>
          </a:p>
        </p:txBody>
      </p:sp>
      <p:pic>
        <p:nvPicPr>
          <p:cNvPr id="6" name="Picture 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yhjä">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lvl1pPr algn="l">
              <a:defRPr/>
            </a:lvl1pPr>
          </a:lstStyle>
          <a:p>
            <a:fld id="{E3C8B590-F809-4880-A511-D394916220E8}" type="datetime1">
              <a:rPr lang="fi-FI" smtClean="0"/>
              <a:t>12.9.2015</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4BC6BB64-21B5-4EBD-AEAC-89E91DB1554E}" type="slidenum">
              <a:rPr lang="fi-FI" smtClean="0"/>
              <a:t>‹#›</a:t>
            </a:fld>
            <a:endParaRPr lang="fi-FI"/>
          </a:p>
        </p:txBody>
      </p:sp>
      <p:pic>
        <p:nvPicPr>
          <p:cNvPr id="13" name="Picture 12"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tsikollinen sisältö">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lgn="l">
              <a:defRPr/>
            </a:lvl1pPr>
          </a:lstStyle>
          <a:p>
            <a:fld id="{3363C4C5-2E4E-4839-9FB9-FA0460CC2E24}" type="datetime1">
              <a:rPr lang="fi-FI" smtClean="0"/>
              <a:t>12.9.2015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tsikollinen kuva">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lgn="l">
              <a:defRPr/>
            </a:lvl1pPr>
          </a:lstStyle>
          <a:p>
            <a:fld id="{C4CAF184-C661-41D6-A7AB-1B2872D71EF1}" type="datetime1">
              <a:rPr lang="fi-FI" smtClean="0"/>
              <a:t>12.9.2015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fi-FI" smtClean="0"/>
              <a:t>Muokkaa perustyyl. napsautt.</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l">
              <a:defRPr sz="1000">
                <a:solidFill>
                  <a:schemeClr val="tx2"/>
                </a:solidFill>
              </a:defRPr>
            </a:lvl1pPr>
          </a:lstStyle>
          <a:p>
            <a:fld id="{547E3534-5B45-47CB-9862-2AC10FB9400A}" type="datetime1">
              <a:rPr lang="fi-FI" smtClean="0"/>
              <a:t>12.9.2015</a:t>
            </a:fld>
            <a:endParaRPr lang="fi-FI"/>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fi-FI"/>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BC6BB64-21B5-4EBD-AEAC-89E91DB1554E}" type="slidenum">
              <a:rPr lang="fi-FI" smtClean="0"/>
              <a:t>‹#›</a:t>
            </a:fld>
            <a:endParaRPr lang="fi-FI"/>
          </a:p>
        </p:txBody>
      </p:sp>
      <p:sp>
        <p:nvSpPr>
          <p:cNvPr id="3" name="Text Placeholder 2"/>
          <p:cNvSpPr>
            <a:spLocks noGrp="1"/>
          </p:cNvSpPr>
          <p:nvPr>
            <p:ph type="body" idx="1"/>
          </p:nvPr>
        </p:nvSpPr>
        <p:spPr>
          <a:xfrm>
            <a:off x="211665" y="1824466"/>
            <a:ext cx="8464791" cy="4301697"/>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pic>
        <p:nvPicPr>
          <p:cNvPr id="15" name="Picture 14" descr="vaaka_opiframe_logo_rgb.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133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nodejs.org/ap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en.wikipedia.org/wiki/List_of_HTTP_header_field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senchalabs/connec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nodejs.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nodejs.or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pmjs.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solidFill>
                  <a:schemeClr val="bg1"/>
                </a:solidFill>
              </a:rPr>
              <a:t>NodeJS</a:t>
            </a:r>
            <a:endParaRPr lang="fi-FI" dirty="0"/>
          </a:p>
        </p:txBody>
      </p:sp>
      <p:sp>
        <p:nvSpPr>
          <p:cNvPr id="3" name="Subtitle 2"/>
          <p:cNvSpPr>
            <a:spLocks noGrp="1"/>
          </p:cNvSpPr>
          <p:nvPr>
            <p:ph type="subTitle" idx="1"/>
          </p:nvPr>
        </p:nvSpPr>
        <p:spPr/>
        <p:txBody>
          <a:bodyPr/>
          <a:lstStyle/>
          <a:p>
            <a:r>
              <a:rPr lang="fi-FI" dirty="0" smtClean="0">
                <a:solidFill>
                  <a:schemeClr val="bg1"/>
                </a:solidFill>
              </a:rPr>
              <a:t>Markus Veijola</a:t>
            </a:r>
            <a:r>
              <a:rPr lang="fi-FI" dirty="0">
                <a:solidFill>
                  <a:schemeClr val="bg1"/>
                </a:solidFill>
              </a:rPr>
              <a:t/>
            </a:r>
            <a:br>
              <a:rPr lang="fi-FI" dirty="0">
                <a:solidFill>
                  <a:schemeClr val="bg1"/>
                </a:solidFill>
              </a:rPr>
            </a:br>
            <a:r>
              <a:rPr lang="fi-FI" sz="2400" dirty="0" smtClean="0">
                <a:solidFill>
                  <a:schemeClr val="bg1"/>
                </a:solidFill>
              </a:rPr>
              <a:t>October 2014</a:t>
            </a:r>
            <a:endParaRPr lang="fi-FI" dirty="0"/>
          </a:p>
        </p:txBody>
      </p:sp>
      <p:sp>
        <p:nvSpPr>
          <p:cNvPr id="4" name="Date Placeholder 3"/>
          <p:cNvSpPr>
            <a:spLocks noGrp="1"/>
          </p:cNvSpPr>
          <p:nvPr>
            <p:ph type="dt" sz="half" idx="10"/>
          </p:nvPr>
        </p:nvSpPr>
        <p:spPr/>
        <p:txBody>
          <a:bodyPr/>
          <a:lstStyle/>
          <a:p>
            <a:fld id="{4691B1D1-5A08-4681-9A72-9B2DED367437}" type="datetime1">
              <a:rPr lang="fi-FI" smtClean="0"/>
              <a:t>12.9.2015</a:t>
            </a:fld>
            <a:endParaRPr lang="fi-FI"/>
          </a:p>
        </p:txBody>
      </p:sp>
      <p:sp>
        <p:nvSpPr>
          <p:cNvPr id="5" name="Footer Placeholder 4"/>
          <p:cNvSpPr>
            <a:spLocks noGrp="1"/>
          </p:cNvSpPr>
          <p:nvPr>
            <p:ph type="ftr" sz="quarter" idx="11"/>
          </p:nvPr>
        </p:nvSpPr>
        <p:spPr/>
        <p:txBody>
          <a:bodyPr/>
          <a:lstStyle/>
          <a:p>
            <a:endParaRPr lang="fi-FI"/>
          </a:p>
        </p:txBody>
      </p:sp>
    </p:spTree>
    <p:extLst>
      <p:ext uri="{BB962C8B-B14F-4D97-AF65-F5344CB8AC3E}">
        <p14:creationId xmlns:p14="http://schemas.microsoft.com/office/powerpoint/2010/main" val="78869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we can test our simple server we just created. Write next command in </a:t>
            </a:r>
            <a:r>
              <a:rPr lang="en-US" dirty="0" err="1" smtClean="0"/>
              <a:t>cmd</a:t>
            </a:r>
            <a:r>
              <a:rPr lang="en-US" dirty="0" smtClean="0"/>
              <a:t>…</a:t>
            </a:r>
          </a:p>
          <a:p>
            <a:pPr marL="0" indent="0">
              <a:buNone/>
            </a:pPr>
            <a:r>
              <a:rPr lang="en-US" dirty="0" smtClean="0"/>
              <a:t>    node app.js</a:t>
            </a:r>
          </a:p>
          <a:p>
            <a:r>
              <a:rPr lang="en-US" dirty="0" smtClean="0"/>
              <a:t>You should see that next text is printed in </a:t>
            </a:r>
            <a:r>
              <a:rPr lang="en-US" dirty="0" err="1" smtClean="0"/>
              <a:t>cmd</a:t>
            </a:r>
            <a:r>
              <a:rPr lang="en-US" dirty="0" smtClean="0"/>
              <a:t> and server is running…</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Launch </a:t>
            </a:r>
            <a:r>
              <a:rPr lang="en-US" dirty="0"/>
              <a:t>T</a:t>
            </a:r>
            <a:r>
              <a:rPr lang="en-US" dirty="0" smtClean="0"/>
              <a:t>he Server</a:t>
            </a:r>
            <a:endParaRPr lang="en-US" dirty="0"/>
          </a:p>
        </p:txBody>
      </p:sp>
      <p:pic>
        <p:nvPicPr>
          <p:cNvPr id="6" name="Kuva 5"/>
          <p:cNvPicPr>
            <a:picLocks noChangeAspect="1"/>
          </p:cNvPicPr>
          <p:nvPr/>
        </p:nvPicPr>
        <p:blipFill>
          <a:blip r:embed="rId2"/>
          <a:stretch>
            <a:fillRect/>
          </a:stretch>
        </p:blipFill>
        <p:spPr>
          <a:xfrm>
            <a:off x="2843808" y="3714717"/>
            <a:ext cx="5349255" cy="2710289"/>
          </a:xfrm>
          <a:prstGeom prst="rect">
            <a:avLst/>
          </a:prstGeom>
        </p:spPr>
      </p:pic>
      <p:cxnSp>
        <p:nvCxnSpPr>
          <p:cNvPr id="8" name="Suora nuoliyhdysviiva 7"/>
          <p:cNvCxnSpPr/>
          <p:nvPr/>
        </p:nvCxnSpPr>
        <p:spPr>
          <a:xfrm>
            <a:off x="2051720" y="4797152"/>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376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to test the application we made, open your </a:t>
            </a:r>
            <a:r>
              <a:rPr lang="en-US" dirty="0" err="1" smtClean="0"/>
              <a:t>favourite</a:t>
            </a:r>
            <a:r>
              <a:rPr lang="en-US" dirty="0" smtClean="0"/>
              <a:t> browser (chrome, </a:t>
            </a:r>
            <a:r>
              <a:rPr lang="en-US" dirty="0" err="1" smtClean="0"/>
              <a:t>firefox</a:t>
            </a:r>
            <a:r>
              <a:rPr lang="en-US" dirty="0" smtClean="0"/>
              <a:t> etc..) and write </a:t>
            </a:r>
            <a:r>
              <a:rPr lang="en-US" dirty="0"/>
              <a:t>next url: </a:t>
            </a:r>
            <a:r>
              <a:rPr lang="en-US" b="1" dirty="0">
                <a:hlinkClick r:id="rId2"/>
              </a:rPr>
              <a:t>http://localhost:1337</a:t>
            </a:r>
            <a:r>
              <a:rPr lang="en-US" b="1" dirty="0" smtClean="0">
                <a:hlinkClick r:id="rId2"/>
              </a:rPr>
              <a:t>/</a:t>
            </a:r>
            <a:endParaRPr lang="en-US" b="1" dirty="0" smtClean="0"/>
          </a:p>
          <a:p>
            <a:r>
              <a:rPr lang="en-US" dirty="0" smtClean="0"/>
              <a:t>You should see that browser renders the string hello world as expected if you look our node code…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Launch The Server</a:t>
            </a:r>
          </a:p>
        </p:txBody>
      </p:sp>
      <p:pic>
        <p:nvPicPr>
          <p:cNvPr id="6" name="Kuva 5"/>
          <p:cNvPicPr>
            <a:picLocks noChangeAspect="1"/>
          </p:cNvPicPr>
          <p:nvPr/>
        </p:nvPicPr>
        <p:blipFill>
          <a:blip r:embed="rId3"/>
          <a:stretch>
            <a:fillRect/>
          </a:stretch>
        </p:blipFill>
        <p:spPr>
          <a:xfrm>
            <a:off x="2411760" y="4456273"/>
            <a:ext cx="2895600" cy="1152525"/>
          </a:xfrm>
          <a:prstGeom prst="rect">
            <a:avLst/>
          </a:prstGeom>
        </p:spPr>
      </p:pic>
    </p:spTree>
    <p:extLst>
      <p:ext uri="{BB962C8B-B14F-4D97-AF65-F5344CB8AC3E}">
        <p14:creationId xmlns:p14="http://schemas.microsoft.com/office/powerpoint/2010/main" val="339564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if you make some modification in the code you ALWAYS must restart the server before modifications have any affect.</a:t>
            </a:r>
          </a:p>
          <a:p>
            <a:r>
              <a:rPr lang="en-US" dirty="0" smtClean="0"/>
              <a:t>To shut down our server activate the command prompt and press </a:t>
            </a:r>
            <a:r>
              <a:rPr lang="en-US" b="1" dirty="0" smtClean="0"/>
              <a:t>Ctrl - c</a:t>
            </a:r>
            <a:endParaRPr lang="en-US" b="1"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Stop The Server</a:t>
            </a:r>
            <a:endParaRPr lang="en-US" dirty="0"/>
          </a:p>
        </p:txBody>
      </p:sp>
    </p:spTree>
    <p:extLst>
      <p:ext uri="{BB962C8B-B14F-4D97-AF65-F5344CB8AC3E}">
        <p14:creationId xmlns:p14="http://schemas.microsoft.com/office/powerpoint/2010/main" val="3754727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To start and restart the server all the time can be overwhelming (at least if you have lots of bugs).</a:t>
            </a:r>
          </a:p>
          <a:p>
            <a:r>
              <a:rPr lang="en-US" dirty="0" smtClean="0"/>
              <a:t>To avoid this we can use </a:t>
            </a:r>
            <a:r>
              <a:rPr lang="en-US" dirty="0" err="1" smtClean="0"/>
              <a:t>npm</a:t>
            </a:r>
            <a:r>
              <a:rPr lang="en-US" dirty="0" smtClean="0"/>
              <a:t> to install utility software to help us. One of them is </a:t>
            </a:r>
            <a:r>
              <a:rPr lang="en-US" b="1" i="1" dirty="0" err="1" smtClean="0"/>
              <a:t>nodemon</a:t>
            </a:r>
            <a:r>
              <a:rPr lang="en-US" dirty="0" smtClean="0"/>
              <a:t>.</a:t>
            </a:r>
          </a:p>
          <a:p>
            <a:r>
              <a:rPr lang="en-US" dirty="0" err="1"/>
              <a:t>n</a:t>
            </a:r>
            <a:r>
              <a:rPr lang="en-US" dirty="0" err="1" smtClean="0"/>
              <a:t>odemon</a:t>
            </a:r>
            <a:r>
              <a:rPr lang="en-US" dirty="0" smtClean="0"/>
              <a:t> is  application that automatically load ANY changes you make in your application and reloads the server. This means that you don’t’ have to restart the server after every change. All you have to remember is SAVE you changes before they make any affect.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smtClean="0"/>
              <a:t>nodemon</a:t>
            </a:r>
            <a:endParaRPr lang="en-US" dirty="0"/>
          </a:p>
        </p:txBody>
      </p:sp>
    </p:spTree>
    <p:extLst>
      <p:ext uri="{BB962C8B-B14F-4D97-AF65-F5344CB8AC3E}">
        <p14:creationId xmlns:p14="http://schemas.microsoft.com/office/powerpoint/2010/main" val="4172568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Again activate your command prompt and write next command to install </a:t>
            </a:r>
            <a:r>
              <a:rPr lang="en-US" dirty="0" err="1" smtClean="0"/>
              <a:t>nodemon</a:t>
            </a:r>
            <a:r>
              <a:rPr lang="en-US" dirty="0" smtClean="0"/>
              <a:t>:</a:t>
            </a:r>
          </a:p>
          <a:p>
            <a:pPr marL="0" indent="0">
              <a:buNone/>
            </a:pPr>
            <a:r>
              <a:rPr lang="en-US" i="1" dirty="0" smtClean="0"/>
              <a:t>    </a:t>
            </a:r>
            <a:r>
              <a:rPr lang="en-US" b="1" i="1" dirty="0" err="1" smtClean="0"/>
              <a:t>npm</a:t>
            </a:r>
            <a:r>
              <a:rPr lang="en-US" b="1" i="1" dirty="0" smtClean="0"/>
              <a:t> install </a:t>
            </a:r>
            <a:r>
              <a:rPr lang="en-US" b="1" i="1" dirty="0" err="1" smtClean="0"/>
              <a:t>nodemon</a:t>
            </a:r>
            <a:endParaRPr lang="en-US" b="1" i="1" dirty="0" smtClean="0"/>
          </a:p>
          <a:p>
            <a:r>
              <a:rPr lang="en-US" dirty="0" smtClean="0"/>
              <a:t>After the installation is complete start the server with next command:</a:t>
            </a:r>
          </a:p>
          <a:p>
            <a:pPr marL="0" indent="0">
              <a:buNone/>
            </a:pPr>
            <a:r>
              <a:rPr lang="en-US" dirty="0"/>
              <a:t> </a:t>
            </a:r>
            <a:r>
              <a:rPr lang="en-US" dirty="0" smtClean="0"/>
              <a:t>    </a:t>
            </a:r>
            <a:r>
              <a:rPr lang="en-US" b="1" i="1" dirty="0" err="1" smtClean="0"/>
              <a:t>nodemon</a:t>
            </a:r>
            <a:r>
              <a:rPr lang="en-US" b="1" i="1" dirty="0" smtClean="0"/>
              <a:t> app.js</a:t>
            </a:r>
            <a:endParaRPr lang="en-US" b="1" i="1"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Installing </a:t>
            </a:r>
            <a:r>
              <a:rPr lang="en-US" dirty="0" err="1" smtClean="0"/>
              <a:t>nodemon</a:t>
            </a:r>
            <a:endParaRPr lang="en-US" dirty="0"/>
          </a:p>
        </p:txBody>
      </p:sp>
      <p:pic>
        <p:nvPicPr>
          <p:cNvPr id="6" name="Kuva 5"/>
          <p:cNvPicPr>
            <a:picLocks noChangeAspect="1"/>
          </p:cNvPicPr>
          <p:nvPr/>
        </p:nvPicPr>
        <p:blipFill>
          <a:blip r:embed="rId2"/>
          <a:stretch>
            <a:fillRect/>
          </a:stretch>
        </p:blipFill>
        <p:spPr>
          <a:xfrm>
            <a:off x="3203848" y="4930864"/>
            <a:ext cx="4886325" cy="838200"/>
          </a:xfrm>
          <a:prstGeom prst="rect">
            <a:avLst/>
          </a:prstGeom>
        </p:spPr>
      </p:pic>
      <p:cxnSp>
        <p:nvCxnSpPr>
          <p:cNvPr id="8" name="Suora nuoliyhdysviiva 7"/>
          <p:cNvCxnSpPr/>
          <p:nvPr/>
        </p:nvCxnSpPr>
        <p:spPr>
          <a:xfrm>
            <a:off x="3203848" y="4365104"/>
            <a:ext cx="180020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20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a:xfrm>
            <a:off x="503548" y="2060848"/>
            <a:ext cx="8136903" cy="4065315"/>
          </a:xfrm>
        </p:spPr>
        <p:txBody>
          <a:bodyPr/>
          <a:lstStyle/>
          <a:p>
            <a:r>
              <a:rPr lang="en-US" dirty="0" smtClean="0"/>
              <a:t>Now make a little change in code save the file and then refresh the browser to see if the change can be seen…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smtClean="0"/>
              <a:t>nodemon</a:t>
            </a:r>
            <a:endParaRPr lang="en-US" dirty="0"/>
          </a:p>
        </p:txBody>
      </p:sp>
      <p:pic>
        <p:nvPicPr>
          <p:cNvPr id="6" name="Kuva 5"/>
          <p:cNvPicPr>
            <a:picLocks noChangeAspect="1"/>
          </p:cNvPicPr>
          <p:nvPr/>
        </p:nvPicPr>
        <p:blipFill>
          <a:blip r:embed="rId2"/>
          <a:stretch>
            <a:fillRect/>
          </a:stretch>
        </p:blipFill>
        <p:spPr>
          <a:xfrm>
            <a:off x="1403648" y="3717032"/>
            <a:ext cx="3990975" cy="1590675"/>
          </a:xfrm>
          <a:prstGeom prst="rect">
            <a:avLst/>
          </a:prstGeom>
        </p:spPr>
      </p:pic>
      <p:cxnSp>
        <p:nvCxnSpPr>
          <p:cNvPr id="8" name="Suora nuoliyhdysviiva 7"/>
          <p:cNvCxnSpPr/>
          <p:nvPr/>
        </p:nvCxnSpPr>
        <p:spPr>
          <a:xfrm flipH="1">
            <a:off x="4139952" y="4512369"/>
            <a:ext cx="936104" cy="68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5178954" y="4327703"/>
            <a:ext cx="4003019" cy="1200329"/>
          </a:xfrm>
          <a:prstGeom prst="rect">
            <a:avLst/>
          </a:prstGeom>
          <a:noFill/>
        </p:spPr>
        <p:txBody>
          <a:bodyPr wrap="none" rtlCol="0">
            <a:spAutoFit/>
          </a:bodyPr>
          <a:lstStyle/>
          <a:p>
            <a:r>
              <a:rPr lang="en-US" dirty="0" smtClean="0"/>
              <a:t>Change the text in here. </a:t>
            </a:r>
          </a:p>
          <a:p>
            <a:r>
              <a:rPr lang="en-US" dirty="0" smtClean="0"/>
              <a:t>Save the changes. Press refresh on</a:t>
            </a:r>
          </a:p>
          <a:p>
            <a:r>
              <a:rPr lang="en-US" dirty="0" smtClean="0"/>
              <a:t>Browser to see if you can see the same </a:t>
            </a:r>
          </a:p>
          <a:p>
            <a:r>
              <a:rPr lang="en-US" dirty="0" smtClean="0"/>
              <a:t>Text there…</a:t>
            </a:r>
            <a:endParaRPr lang="en-US" dirty="0"/>
          </a:p>
        </p:txBody>
      </p:sp>
    </p:spTree>
    <p:extLst>
      <p:ext uri="{BB962C8B-B14F-4D97-AF65-F5344CB8AC3E}">
        <p14:creationId xmlns:p14="http://schemas.microsoft.com/office/powerpoint/2010/main" val="243479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nodemon</a:t>
            </a:r>
            <a:endParaRPr lang="en-US" dirty="0"/>
          </a:p>
        </p:txBody>
      </p:sp>
      <p:pic>
        <p:nvPicPr>
          <p:cNvPr id="6" name="Kuva 5"/>
          <p:cNvPicPr>
            <a:picLocks noChangeAspect="1"/>
          </p:cNvPicPr>
          <p:nvPr/>
        </p:nvPicPr>
        <p:blipFill>
          <a:blip r:embed="rId2"/>
          <a:stretch>
            <a:fillRect/>
          </a:stretch>
        </p:blipFill>
        <p:spPr>
          <a:xfrm>
            <a:off x="2555776" y="2996952"/>
            <a:ext cx="3943183" cy="1517700"/>
          </a:xfrm>
          <a:prstGeom prst="rect">
            <a:avLst/>
          </a:prstGeom>
        </p:spPr>
      </p:pic>
      <p:cxnSp>
        <p:nvCxnSpPr>
          <p:cNvPr id="8" name="Suora nuoliyhdysviiva 7"/>
          <p:cNvCxnSpPr/>
          <p:nvPr/>
        </p:nvCxnSpPr>
        <p:spPr>
          <a:xfrm>
            <a:off x="3203848" y="2492896"/>
            <a:ext cx="360040"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3383868" y="2420888"/>
            <a:ext cx="3999813" cy="369332"/>
          </a:xfrm>
          <a:prstGeom prst="rect">
            <a:avLst/>
          </a:prstGeom>
          <a:noFill/>
        </p:spPr>
        <p:txBody>
          <a:bodyPr wrap="none" rtlCol="0">
            <a:spAutoFit/>
          </a:bodyPr>
          <a:lstStyle/>
          <a:p>
            <a:r>
              <a:rPr lang="en-US" dirty="0" smtClean="0"/>
              <a:t>Press the refresh to see the changes….</a:t>
            </a:r>
            <a:endParaRPr lang="en-US" dirty="0"/>
          </a:p>
        </p:txBody>
      </p:sp>
    </p:spTree>
    <p:extLst>
      <p:ext uri="{BB962C8B-B14F-4D97-AF65-F5344CB8AC3E}">
        <p14:creationId xmlns:p14="http://schemas.microsoft.com/office/powerpoint/2010/main" val="560962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smtClean="0"/>
              <a:t>It is time to walkthrough the code. The first line you see in our application is </a:t>
            </a:r>
          </a:p>
          <a:p>
            <a:r>
              <a:rPr lang="en-US" dirty="0" smtClean="0"/>
              <a:t>The require() function is used to load something called </a:t>
            </a:r>
            <a:r>
              <a:rPr lang="en-US" b="1" dirty="0" smtClean="0"/>
              <a:t>modules</a:t>
            </a:r>
            <a:r>
              <a:rPr lang="en-US" dirty="0" smtClean="0"/>
              <a:t> in node. You pass a module name as an argument for this function. The require function return the module object, which we store in our variable called ‘http’.</a:t>
            </a:r>
          </a:p>
          <a:p>
            <a:r>
              <a:rPr lang="en-US" dirty="0" smtClean="0"/>
              <a:t>The modules in node (and any other framework) contains some crucial functionality you need when implementing server side applications.</a:t>
            </a:r>
          </a:p>
          <a:p>
            <a:r>
              <a:rPr lang="en-US" dirty="0" smtClean="0"/>
              <a:t>The ‘http’ module for example contains a function called </a:t>
            </a:r>
            <a:r>
              <a:rPr lang="en-US" dirty="0" err="1" smtClean="0"/>
              <a:t>createServer</a:t>
            </a:r>
            <a:r>
              <a:rPr lang="en-US" dirty="0" smtClean="0"/>
              <a:t>(), which allows us to create a basic http server functionality.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The Code</a:t>
            </a:r>
            <a:endParaRPr lang="en-US" dirty="0"/>
          </a:p>
        </p:txBody>
      </p:sp>
      <p:pic>
        <p:nvPicPr>
          <p:cNvPr id="6" name="Kuva 5"/>
          <p:cNvPicPr>
            <a:picLocks noChangeAspect="1"/>
          </p:cNvPicPr>
          <p:nvPr/>
        </p:nvPicPr>
        <p:blipFill>
          <a:blip r:embed="rId2"/>
          <a:stretch>
            <a:fillRect/>
          </a:stretch>
        </p:blipFill>
        <p:spPr>
          <a:xfrm>
            <a:off x="2555776" y="2420888"/>
            <a:ext cx="1914525" cy="361950"/>
          </a:xfrm>
          <a:prstGeom prst="rect">
            <a:avLst/>
          </a:prstGeom>
        </p:spPr>
      </p:pic>
    </p:spTree>
    <p:extLst>
      <p:ext uri="{BB962C8B-B14F-4D97-AF65-F5344CB8AC3E}">
        <p14:creationId xmlns:p14="http://schemas.microsoft.com/office/powerpoint/2010/main" val="1831054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can find the </a:t>
            </a:r>
            <a:r>
              <a:rPr lang="en-US" dirty="0"/>
              <a:t>module documentation from here: </a:t>
            </a:r>
            <a:r>
              <a:rPr lang="en-US" dirty="0">
                <a:hlinkClick r:id="rId2"/>
              </a:rPr>
              <a:t>http://nodejs.org/api</a:t>
            </a:r>
            <a:r>
              <a:rPr lang="en-US" dirty="0" smtClean="0">
                <a:hlinkClick r:id="rId2"/>
              </a:rPr>
              <a:t>/</a:t>
            </a:r>
            <a:endParaRPr lang="en-US" dirty="0" smtClean="0"/>
          </a:p>
          <a:p>
            <a:r>
              <a:rPr lang="en-US" dirty="0" smtClean="0"/>
              <a:t>If you open the HTTP module documentation you can find the </a:t>
            </a:r>
            <a:r>
              <a:rPr lang="en-US" dirty="0" err="1" smtClean="0"/>
              <a:t>createServer</a:t>
            </a:r>
            <a:r>
              <a:rPr lang="en-US" dirty="0" smtClean="0"/>
              <a:t>() function…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Code</a:t>
            </a:r>
          </a:p>
        </p:txBody>
      </p:sp>
      <p:pic>
        <p:nvPicPr>
          <p:cNvPr id="6" name="Kuva 5"/>
          <p:cNvPicPr>
            <a:picLocks noChangeAspect="1"/>
          </p:cNvPicPr>
          <p:nvPr/>
        </p:nvPicPr>
        <p:blipFill>
          <a:blip r:embed="rId3"/>
          <a:stretch>
            <a:fillRect/>
          </a:stretch>
        </p:blipFill>
        <p:spPr>
          <a:xfrm>
            <a:off x="1389642" y="4221088"/>
            <a:ext cx="5667375" cy="1152525"/>
          </a:xfrm>
          <a:prstGeom prst="rect">
            <a:avLst/>
          </a:prstGeom>
        </p:spPr>
      </p:pic>
    </p:spTree>
    <p:extLst>
      <p:ext uri="{BB962C8B-B14F-4D97-AF65-F5344CB8AC3E}">
        <p14:creationId xmlns:p14="http://schemas.microsoft.com/office/powerpoint/2010/main" val="70640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a:t>
            </a:r>
            <a:r>
              <a:rPr lang="en-US" dirty="0" err="1" smtClean="0"/>
              <a:t>requestListener</a:t>
            </a:r>
            <a:r>
              <a:rPr lang="en-US" dirty="0" smtClean="0"/>
              <a:t>] is the callback function containing the </a:t>
            </a:r>
            <a:r>
              <a:rPr lang="en-US" dirty="0" err="1" smtClean="0"/>
              <a:t>req</a:t>
            </a:r>
            <a:r>
              <a:rPr lang="en-US" dirty="0" smtClean="0"/>
              <a:t> and res (request and response) objects. The </a:t>
            </a:r>
            <a:r>
              <a:rPr lang="en-US" dirty="0" err="1" smtClean="0"/>
              <a:t>req</a:t>
            </a:r>
            <a:r>
              <a:rPr lang="en-US" dirty="0" smtClean="0"/>
              <a:t> object contains everything the client send to our server (in our case the browser) and the res object is the object you can use to send something back to client. In our case we use res object to send “hello my name is </a:t>
            </a:r>
            <a:r>
              <a:rPr lang="en-US" dirty="0" err="1" smtClean="0"/>
              <a:t>markus</a:t>
            </a:r>
            <a:r>
              <a:rPr lang="en-US" dirty="0" smtClean="0"/>
              <a:t>” string to browser.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Code</a:t>
            </a:r>
          </a:p>
        </p:txBody>
      </p:sp>
      <p:pic>
        <p:nvPicPr>
          <p:cNvPr id="6" name="Kuva 5"/>
          <p:cNvPicPr>
            <a:picLocks noChangeAspect="1"/>
          </p:cNvPicPr>
          <p:nvPr/>
        </p:nvPicPr>
        <p:blipFill>
          <a:blip r:embed="rId2"/>
          <a:stretch>
            <a:fillRect/>
          </a:stretch>
        </p:blipFill>
        <p:spPr>
          <a:xfrm>
            <a:off x="2483768" y="4802276"/>
            <a:ext cx="3676650" cy="923925"/>
          </a:xfrm>
          <a:prstGeom prst="rect">
            <a:avLst/>
          </a:prstGeom>
        </p:spPr>
      </p:pic>
    </p:spTree>
    <p:extLst>
      <p:ext uri="{BB962C8B-B14F-4D97-AF65-F5344CB8AC3E}">
        <p14:creationId xmlns:p14="http://schemas.microsoft.com/office/powerpoint/2010/main" val="78195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Node.js® is a platform built on Chrome's JavaScript runtime for easily building fast, scalable network applications. </a:t>
            </a:r>
            <a:endParaRPr lang="en-US" dirty="0" smtClean="0"/>
          </a:p>
          <a:p>
            <a:r>
              <a:rPr lang="en-US" dirty="0" smtClean="0"/>
              <a:t>Node.js </a:t>
            </a:r>
            <a:r>
              <a:rPr lang="en-US" dirty="0"/>
              <a:t>uses an event-driven, non-blocking I/O model that makes it lightweight and efficient, perfect for data-intensive real-time applications that run across distributed devices</a:t>
            </a:r>
            <a:r>
              <a:rPr lang="en-US" dirty="0" smtClean="0"/>
              <a:t>. (</a:t>
            </a:r>
            <a:r>
              <a:rPr lang="en-US" dirty="0" err="1" smtClean="0"/>
              <a:t>NodeJS</a:t>
            </a:r>
            <a:r>
              <a:rPr lang="en-US" dirty="0" smtClean="0"/>
              <a:t> web page).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a:t>Introduction</a:t>
            </a:r>
            <a:endParaRPr lang="en-US" b="1" dirty="0"/>
          </a:p>
        </p:txBody>
      </p:sp>
    </p:spTree>
    <p:extLst>
      <p:ext uri="{BB962C8B-B14F-4D97-AF65-F5344CB8AC3E}">
        <p14:creationId xmlns:p14="http://schemas.microsoft.com/office/powerpoint/2010/main" val="720043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en-US" dirty="0" smtClean="0"/>
              <a:t>This is important to notice. As you can read from docs the </a:t>
            </a:r>
            <a:r>
              <a:rPr lang="en-US" dirty="0" err="1" smtClean="0"/>
              <a:t>createServer</a:t>
            </a:r>
            <a:r>
              <a:rPr lang="en-US" dirty="0" smtClean="0"/>
              <a:t>() function RETURNS new web server object. So after the function call you can see the ‘.’ notation followed by the listen function call. This is called function ‘chaining’. The </a:t>
            </a:r>
            <a:r>
              <a:rPr lang="en-US" dirty="0" err="1" smtClean="0"/>
              <a:t>createServer</a:t>
            </a:r>
            <a:r>
              <a:rPr lang="en-US" dirty="0" smtClean="0"/>
              <a:t>() function returns an object where we attach directly a function call listen() with ‘.’ operator.</a:t>
            </a:r>
          </a:p>
          <a:p>
            <a:r>
              <a:rPr lang="en-US" dirty="0" smtClean="0"/>
              <a:t>The listen </a:t>
            </a:r>
            <a:r>
              <a:rPr lang="en-US" dirty="0"/>
              <a:t>function </a:t>
            </a:r>
            <a:r>
              <a:rPr lang="en-US" dirty="0" smtClean="0"/>
              <a:t>begins </a:t>
            </a:r>
            <a:r>
              <a:rPr lang="en-US" dirty="0"/>
              <a:t>accepting connections on the specified port and hostname. If the hostname is omitted, the server will accept connections directed to any IPv4 address (INADDR_ANY</a:t>
            </a:r>
            <a:r>
              <a:rPr lang="en-US" dirty="0" smtClean="0"/>
              <a:t>).</a:t>
            </a:r>
          </a:p>
          <a:p>
            <a:r>
              <a:rPr lang="en-US" dirty="0" smtClean="0"/>
              <a:t>In our case the port was ‘1337’ and </a:t>
            </a:r>
            <a:r>
              <a:rPr lang="en-US" dirty="0"/>
              <a:t>hostname was </a:t>
            </a:r>
            <a:r>
              <a:rPr lang="en-US" dirty="0" smtClean="0"/>
              <a:t>'127.0.0.1’</a:t>
            </a:r>
          </a:p>
          <a:p>
            <a:r>
              <a:rPr lang="en-US" dirty="0" smtClean="0"/>
              <a:t>The host name ‘127.0.0.1’ aka ‘loop back’ is bind to name ‘localhost’ so that’s why you write the address localhost:1337 to connect our node server.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Code</a:t>
            </a:r>
          </a:p>
        </p:txBody>
      </p:sp>
    </p:spTree>
    <p:extLst>
      <p:ext uri="{BB962C8B-B14F-4D97-AF65-F5344CB8AC3E}">
        <p14:creationId xmlns:p14="http://schemas.microsoft.com/office/powerpoint/2010/main" val="208682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Just writing a few lines of code you managed to create a HTTP server with </a:t>
            </a:r>
            <a:r>
              <a:rPr lang="en-US" dirty="0" err="1" smtClean="0"/>
              <a:t>NodeJS</a:t>
            </a:r>
            <a:r>
              <a:rPr lang="en-US" dirty="0" smtClean="0"/>
              <a:t>.</a:t>
            </a:r>
          </a:p>
          <a:p>
            <a:r>
              <a:rPr lang="en-US" dirty="0" smtClean="0"/>
              <a:t>Here you can see how powerful and easy </a:t>
            </a:r>
            <a:r>
              <a:rPr lang="en-US" dirty="0" err="1" smtClean="0"/>
              <a:t>NodeJS</a:t>
            </a:r>
            <a:r>
              <a:rPr lang="en-US" dirty="0" smtClean="0"/>
              <a:t> eventually is. </a:t>
            </a:r>
          </a:p>
          <a:p>
            <a:r>
              <a:rPr lang="en-US" dirty="0" smtClean="0"/>
              <a:t>As a bonus here </a:t>
            </a:r>
            <a:r>
              <a:rPr lang="en-US" dirty="0"/>
              <a:t>i</a:t>
            </a:r>
            <a:r>
              <a:rPr lang="en-US" dirty="0" smtClean="0"/>
              <a:t>s another way to create a same server…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Conclusion</a:t>
            </a:r>
            <a:endParaRPr lang="en-US" dirty="0"/>
          </a:p>
        </p:txBody>
      </p:sp>
      <p:pic>
        <p:nvPicPr>
          <p:cNvPr id="6" name="Kuva 5"/>
          <p:cNvPicPr>
            <a:picLocks noChangeAspect="1"/>
          </p:cNvPicPr>
          <p:nvPr/>
        </p:nvPicPr>
        <p:blipFill>
          <a:blip r:embed="rId2"/>
          <a:stretch>
            <a:fillRect/>
          </a:stretch>
        </p:blipFill>
        <p:spPr>
          <a:xfrm>
            <a:off x="2105510" y="4293096"/>
            <a:ext cx="4019550" cy="1552575"/>
          </a:xfrm>
          <a:prstGeom prst="rect">
            <a:avLst/>
          </a:prstGeom>
        </p:spPr>
      </p:pic>
    </p:spTree>
    <p:extLst>
      <p:ext uri="{BB962C8B-B14F-4D97-AF65-F5344CB8AC3E}">
        <p14:creationId xmlns:p14="http://schemas.microsoft.com/office/powerpoint/2010/main" val="2922200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Usually when you send response from server back to browser (or any client) you need to set a header for it.</a:t>
            </a:r>
          </a:p>
          <a:p>
            <a:r>
              <a:rPr lang="en-US" dirty="0" smtClean="0"/>
              <a:t>Headers are like instructions to browser or server: “What to do with the data” or “How to display the data” or “How to handle the data” etc.</a:t>
            </a:r>
          </a:p>
          <a:p>
            <a:r>
              <a:rPr lang="en-US" dirty="0" smtClean="0"/>
              <a:t>There are many headers in HTTP standard and you can find them </a:t>
            </a:r>
            <a:r>
              <a:rPr lang="en-US" dirty="0"/>
              <a:t>all </a:t>
            </a:r>
            <a:r>
              <a:rPr lang="en-US" dirty="0" smtClean="0"/>
              <a:t>here: </a:t>
            </a:r>
            <a:r>
              <a:rPr lang="en-US" dirty="0">
                <a:hlinkClick r:id="rId2"/>
              </a:rPr>
              <a:t>http://</a:t>
            </a:r>
            <a:r>
              <a:rPr lang="en-US" dirty="0" smtClean="0">
                <a:hlinkClick r:id="rId2"/>
              </a:rPr>
              <a:t>en.wikipedia.org/wiki/List_of_HTTP_header_fields</a:t>
            </a:r>
            <a:endParaRPr lang="en-US" dirty="0" smtClean="0"/>
          </a:p>
          <a:p>
            <a:r>
              <a:rPr lang="en-US" dirty="0" smtClean="0"/>
              <a:t>In our example we set one header in our response “Content-Type” : “text/plain”. This header instructs the browser to handle the data as plain text. What this then means. Let’s change the code a little bit…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Meaning of Headers</a:t>
            </a:r>
            <a:endParaRPr lang="en-US" dirty="0"/>
          </a:p>
        </p:txBody>
      </p:sp>
    </p:spTree>
    <p:extLst>
      <p:ext uri="{BB962C8B-B14F-4D97-AF65-F5344CB8AC3E}">
        <p14:creationId xmlns:p14="http://schemas.microsoft.com/office/powerpoint/2010/main" val="2545558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Meaning of Headers</a:t>
            </a:r>
          </a:p>
        </p:txBody>
      </p:sp>
      <p:pic>
        <p:nvPicPr>
          <p:cNvPr id="6" name="Kuva 5"/>
          <p:cNvPicPr>
            <a:picLocks noChangeAspect="1"/>
          </p:cNvPicPr>
          <p:nvPr/>
        </p:nvPicPr>
        <p:blipFill>
          <a:blip r:embed="rId2"/>
          <a:stretch>
            <a:fillRect/>
          </a:stretch>
        </p:blipFill>
        <p:spPr>
          <a:xfrm>
            <a:off x="457200" y="2253734"/>
            <a:ext cx="4210050" cy="1666875"/>
          </a:xfrm>
          <a:prstGeom prst="rect">
            <a:avLst/>
          </a:prstGeom>
        </p:spPr>
      </p:pic>
      <p:cxnSp>
        <p:nvCxnSpPr>
          <p:cNvPr id="8" name="Suora nuoliyhdysviiva 7"/>
          <p:cNvCxnSpPr/>
          <p:nvPr/>
        </p:nvCxnSpPr>
        <p:spPr>
          <a:xfrm flipH="1" flipV="1">
            <a:off x="2915816" y="3140968"/>
            <a:ext cx="72008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3795598" y="3244334"/>
            <a:ext cx="4810932" cy="646331"/>
          </a:xfrm>
          <a:prstGeom prst="rect">
            <a:avLst/>
          </a:prstGeom>
          <a:noFill/>
        </p:spPr>
        <p:txBody>
          <a:bodyPr wrap="none" rtlCol="0">
            <a:spAutoFit/>
          </a:bodyPr>
          <a:lstStyle/>
          <a:p>
            <a:r>
              <a:rPr lang="en-US" dirty="0" smtClean="0"/>
              <a:t>Append some HTML markup to our response to</a:t>
            </a:r>
          </a:p>
          <a:p>
            <a:r>
              <a:rPr lang="en-US" dirty="0" smtClean="0"/>
              <a:t>See how browser handles it…</a:t>
            </a:r>
            <a:endParaRPr lang="en-US" dirty="0"/>
          </a:p>
        </p:txBody>
      </p:sp>
      <p:pic>
        <p:nvPicPr>
          <p:cNvPr id="10" name="Kuva 9"/>
          <p:cNvPicPr>
            <a:picLocks noChangeAspect="1"/>
          </p:cNvPicPr>
          <p:nvPr/>
        </p:nvPicPr>
        <p:blipFill>
          <a:blip r:embed="rId3"/>
          <a:stretch>
            <a:fillRect/>
          </a:stretch>
        </p:blipFill>
        <p:spPr>
          <a:xfrm>
            <a:off x="723156" y="4543701"/>
            <a:ext cx="2552700" cy="1076325"/>
          </a:xfrm>
          <a:prstGeom prst="rect">
            <a:avLst/>
          </a:prstGeom>
        </p:spPr>
      </p:pic>
      <p:cxnSp>
        <p:nvCxnSpPr>
          <p:cNvPr id="12" name="Suora nuoliyhdysviiva 11"/>
          <p:cNvCxnSpPr/>
          <p:nvPr/>
        </p:nvCxnSpPr>
        <p:spPr>
          <a:xfrm flipH="1">
            <a:off x="2086983" y="5301208"/>
            <a:ext cx="700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kstiruutu 12"/>
          <p:cNvSpPr txBox="1"/>
          <p:nvPr/>
        </p:nvSpPr>
        <p:spPr>
          <a:xfrm>
            <a:off x="2929485" y="5250694"/>
            <a:ext cx="6256841" cy="923330"/>
          </a:xfrm>
          <a:prstGeom prst="rect">
            <a:avLst/>
          </a:prstGeom>
          <a:noFill/>
        </p:spPr>
        <p:txBody>
          <a:bodyPr wrap="none" rtlCol="0">
            <a:spAutoFit/>
          </a:bodyPr>
          <a:lstStyle/>
          <a:p>
            <a:r>
              <a:rPr lang="en-US" dirty="0" smtClean="0"/>
              <a:t>As you can see browser ignores the HTML tags and don’t</a:t>
            </a:r>
          </a:p>
          <a:p>
            <a:r>
              <a:rPr lang="en-US" dirty="0"/>
              <a:t>r</a:t>
            </a:r>
            <a:r>
              <a:rPr lang="en-US" dirty="0" smtClean="0"/>
              <a:t>ender the text in bold. This is because  our server told it to do</a:t>
            </a:r>
          </a:p>
          <a:p>
            <a:r>
              <a:rPr lang="en-US" dirty="0"/>
              <a:t>s</a:t>
            </a:r>
            <a:r>
              <a:rPr lang="en-US" dirty="0" smtClean="0"/>
              <a:t>o by setting the content type to plain/text</a:t>
            </a:r>
          </a:p>
        </p:txBody>
      </p:sp>
    </p:spTree>
    <p:extLst>
      <p:ext uri="{BB962C8B-B14F-4D97-AF65-F5344CB8AC3E}">
        <p14:creationId xmlns:p14="http://schemas.microsoft.com/office/powerpoint/2010/main" val="708524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Meaning of Headers</a:t>
            </a:r>
          </a:p>
        </p:txBody>
      </p:sp>
      <p:pic>
        <p:nvPicPr>
          <p:cNvPr id="6" name="Kuva 5"/>
          <p:cNvPicPr>
            <a:picLocks noChangeAspect="1"/>
          </p:cNvPicPr>
          <p:nvPr/>
        </p:nvPicPr>
        <p:blipFill>
          <a:blip r:embed="rId2"/>
          <a:stretch>
            <a:fillRect/>
          </a:stretch>
        </p:blipFill>
        <p:spPr>
          <a:xfrm>
            <a:off x="323528" y="2132856"/>
            <a:ext cx="4105275" cy="1571625"/>
          </a:xfrm>
          <a:prstGeom prst="rect">
            <a:avLst/>
          </a:prstGeom>
        </p:spPr>
      </p:pic>
      <p:cxnSp>
        <p:nvCxnSpPr>
          <p:cNvPr id="8" name="Suora nuoliyhdysviiva 7"/>
          <p:cNvCxnSpPr/>
          <p:nvPr/>
        </p:nvCxnSpPr>
        <p:spPr>
          <a:xfrm flipH="1">
            <a:off x="3635896" y="2420888"/>
            <a:ext cx="504056"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4428803" y="2204864"/>
            <a:ext cx="4055919" cy="369332"/>
          </a:xfrm>
          <a:prstGeom prst="rect">
            <a:avLst/>
          </a:prstGeom>
          <a:noFill/>
        </p:spPr>
        <p:txBody>
          <a:bodyPr wrap="none" rtlCol="0">
            <a:spAutoFit/>
          </a:bodyPr>
          <a:lstStyle/>
          <a:p>
            <a:r>
              <a:rPr lang="en-US" dirty="0" smtClean="0"/>
              <a:t>Change the content type to text/html…</a:t>
            </a:r>
            <a:endParaRPr lang="en-US" dirty="0"/>
          </a:p>
        </p:txBody>
      </p:sp>
      <p:pic>
        <p:nvPicPr>
          <p:cNvPr id="10" name="Kuva 9"/>
          <p:cNvPicPr>
            <a:picLocks noChangeAspect="1"/>
          </p:cNvPicPr>
          <p:nvPr/>
        </p:nvPicPr>
        <p:blipFill>
          <a:blip r:embed="rId3"/>
          <a:stretch>
            <a:fillRect/>
          </a:stretch>
        </p:blipFill>
        <p:spPr>
          <a:xfrm>
            <a:off x="457200" y="4117028"/>
            <a:ext cx="2543175" cy="1066800"/>
          </a:xfrm>
          <a:prstGeom prst="rect">
            <a:avLst/>
          </a:prstGeom>
        </p:spPr>
      </p:pic>
      <p:cxnSp>
        <p:nvCxnSpPr>
          <p:cNvPr id="12" name="Suora nuoliyhdysviiva 11"/>
          <p:cNvCxnSpPr/>
          <p:nvPr/>
        </p:nvCxnSpPr>
        <p:spPr>
          <a:xfrm flipH="1">
            <a:off x="1331640" y="4869160"/>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kstiruutu 12"/>
          <p:cNvSpPr txBox="1"/>
          <p:nvPr/>
        </p:nvSpPr>
        <p:spPr>
          <a:xfrm>
            <a:off x="2195736" y="4694091"/>
            <a:ext cx="6715300" cy="1200329"/>
          </a:xfrm>
          <a:prstGeom prst="rect">
            <a:avLst/>
          </a:prstGeom>
          <a:noFill/>
        </p:spPr>
        <p:txBody>
          <a:bodyPr wrap="none" rtlCol="0">
            <a:spAutoFit/>
          </a:bodyPr>
          <a:lstStyle/>
          <a:p>
            <a:r>
              <a:rPr lang="en-US" dirty="0" smtClean="0"/>
              <a:t>Changing the content type to text/html will tell the browser to look</a:t>
            </a:r>
          </a:p>
          <a:p>
            <a:r>
              <a:rPr lang="en-US" dirty="0"/>
              <a:t>u</a:t>
            </a:r>
            <a:r>
              <a:rPr lang="en-US" dirty="0" smtClean="0"/>
              <a:t>p the html tags from the content and process them </a:t>
            </a:r>
          </a:p>
          <a:p>
            <a:r>
              <a:rPr lang="en-US" dirty="0" smtClean="0"/>
              <a:t>(actually the text/html tells to browser that the content is html). As</a:t>
            </a:r>
          </a:p>
          <a:p>
            <a:r>
              <a:rPr lang="en-US" dirty="0"/>
              <a:t>y</a:t>
            </a:r>
            <a:r>
              <a:rPr lang="en-US" dirty="0" smtClean="0"/>
              <a:t>ou can see the text is now bold as expected.</a:t>
            </a:r>
            <a:endParaRPr lang="en-US" dirty="0"/>
          </a:p>
        </p:txBody>
      </p:sp>
    </p:spTree>
    <p:extLst>
      <p:ext uri="{BB962C8B-B14F-4D97-AF65-F5344CB8AC3E}">
        <p14:creationId xmlns:p14="http://schemas.microsoft.com/office/powerpoint/2010/main" val="1108317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So the headers are very important. Setting header wrong in response or request can make our application to look or work in wrong way.</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Meaning of Headers</a:t>
            </a:r>
          </a:p>
        </p:txBody>
      </p:sp>
    </p:spTree>
    <p:extLst>
      <p:ext uri="{BB962C8B-B14F-4D97-AF65-F5344CB8AC3E}">
        <p14:creationId xmlns:p14="http://schemas.microsoft.com/office/powerpoint/2010/main" val="3527791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a:bodyPr>
          <a:lstStyle/>
          <a:p>
            <a:r>
              <a:rPr lang="en-US" dirty="0" smtClean="0"/>
              <a:t>Express is one of the modules created to make things even more simple than you have seen so far.</a:t>
            </a:r>
          </a:p>
          <a:p>
            <a:r>
              <a:rPr lang="en-US" dirty="0"/>
              <a:t>Expression is fast and small server-side </a:t>
            </a:r>
            <a:r>
              <a:rPr lang="en-US" dirty="0" smtClean="0"/>
              <a:t>web development </a:t>
            </a:r>
            <a:r>
              <a:rPr lang="en-US" dirty="0"/>
              <a:t>framework built on connect (</a:t>
            </a:r>
            <a:r>
              <a:rPr lang="en-US" dirty="0" smtClean="0"/>
              <a:t>see more </a:t>
            </a:r>
            <a:r>
              <a:rPr lang="en-US" dirty="0" smtClean="0">
                <a:hlinkClick r:id="rId2"/>
              </a:rPr>
              <a:t>https</a:t>
            </a:r>
            <a:r>
              <a:rPr lang="en-US" dirty="0">
                <a:hlinkClick r:id="rId2"/>
              </a:rPr>
              <a:t>://github.com/senchalabs/connect</a:t>
            </a:r>
            <a:r>
              <a:rPr lang="en-US" dirty="0"/>
              <a:t>).</a:t>
            </a:r>
          </a:p>
          <a:p>
            <a:r>
              <a:rPr lang="en-US" dirty="0" smtClean="0"/>
              <a:t>You </a:t>
            </a:r>
            <a:r>
              <a:rPr lang="en-US" dirty="0"/>
              <a:t>can do basically the same things as </a:t>
            </a:r>
            <a:r>
              <a:rPr lang="en-US" dirty="0" smtClean="0"/>
              <a:t>with node.js</a:t>
            </a:r>
            <a:r>
              <a:rPr lang="en-US" dirty="0"/>
              <a:t>, but with less code writing</a:t>
            </a:r>
            <a:r>
              <a:rPr lang="en-US"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Express</a:t>
            </a:r>
            <a:endParaRPr lang="en-US" dirty="0"/>
          </a:p>
        </p:txBody>
      </p:sp>
    </p:spTree>
    <p:extLst>
      <p:ext uri="{BB962C8B-B14F-4D97-AF65-F5344CB8AC3E}">
        <p14:creationId xmlns:p14="http://schemas.microsoft.com/office/powerpoint/2010/main" val="825438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You can install the express module by using the following command:</a:t>
            </a:r>
          </a:p>
          <a:p>
            <a:pPr marL="0" indent="0">
              <a:buNone/>
            </a:pPr>
            <a:r>
              <a:rPr lang="en-US" dirty="0"/>
              <a:t> </a:t>
            </a:r>
            <a:r>
              <a:rPr lang="en-US" dirty="0" smtClean="0"/>
              <a:t>   </a:t>
            </a:r>
            <a:r>
              <a:rPr lang="en-US" b="1" dirty="0" err="1" smtClean="0"/>
              <a:t>npm</a:t>
            </a:r>
            <a:r>
              <a:rPr lang="en-US" b="1" dirty="0" smtClean="0"/>
              <a:t> install </a:t>
            </a:r>
            <a:r>
              <a:rPr lang="en-US" b="1" dirty="0" smtClean="0"/>
              <a:t>express --save</a:t>
            </a:r>
            <a:endParaRPr lang="en-US" b="1" dirty="0" smtClean="0"/>
          </a:p>
          <a:p>
            <a:r>
              <a:rPr lang="en-US" dirty="0" smtClean="0"/>
              <a:t>After the installation you should see that “</a:t>
            </a:r>
            <a:r>
              <a:rPr lang="en-US" dirty="0" err="1" smtClean="0"/>
              <a:t>node_modules</a:t>
            </a:r>
            <a:r>
              <a:rPr lang="en-US" dirty="0" smtClean="0"/>
              <a:t>” folder has appeared in your working directory</a:t>
            </a:r>
          </a:p>
          <a:p>
            <a:endParaRPr lang="en-US" dirty="0"/>
          </a:p>
          <a:p>
            <a:endParaRPr lang="en-US" dirty="0" smtClean="0"/>
          </a:p>
          <a:p>
            <a:endParaRPr lang="en-US" dirty="0"/>
          </a:p>
          <a:p>
            <a:endParaRPr lang="en-US" dirty="0" smtClean="0"/>
          </a:p>
          <a:p>
            <a:r>
              <a:rPr lang="en-US" dirty="0" smtClean="0"/>
              <a:t>And the </a:t>
            </a:r>
            <a:r>
              <a:rPr lang="en-US" dirty="0" err="1" smtClean="0"/>
              <a:t>node_modules</a:t>
            </a:r>
            <a:r>
              <a:rPr lang="en-US" dirty="0" smtClean="0"/>
              <a:t> folder contains the express folder…</a:t>
            </a:r>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Installing Express</a:t>
            </a:r>
            <a:endParaRPr lang="en-US" dirty="0"/>
          </a:p>
        </p:txBody>
      </p:sp>
      <p:pic>
        <p:nvPicPr>
          <p:cNvPr id="6" name="Kuva 5"/>
          <p:cNvPicPr>
            <a:picLocks noChangeAspect="1"/>
          </p:cNvPicPr>
          <p:nvPr/>
        </p:nvPicPr>
        <p:blipFill>
          <a:blip r:embed="rId2"/>
          <a:stretch>
            <a:fillRect/>
          </a:stretch>
        </p:blipFill>
        <p:spPr>
          <a:xfrm>
            <a:off x="971600" y="4149080"/>
            <a:ext cx="1571625" cy="1257300"/>
          </a:xfrm>
          <a:prstGeom prst="rect">
            <a:avLst/>
          </a:prstGeom>
        </p:spPr>
      </p:pic>
      <p:cxnSp>
        <p:nvCxnSpPr>
          <p:cNvPr id="8" name="Suora nuoliyhdysviiva 7"/>
          <p:cNvCxnSpPr/>
          <p:nvPr/>
        </p:nvCxnSpPr>
        <p:spPr>
          <a:xfrm flipH="1">
            <a:off x="2267744" y="4941168"/>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Kuva 8"/>
          <p:cNvPicPr>
            <a:picLocks noChangeAspect="1"/>
          </p:cNvPicPr>
          <p:nvPr/>
        </p:nvPicPr>
        <p:blipFill>
          <a:blip r:embed="rId3"/>
          <a:stretch>
            <a:fillRect/>
          </a:stretch>
        </p:blipFill>
        <p:spPr>
          <a:xfrm>
            <a:off x="7308304" y="4802627"/>
            <a:ext cx="1276350" cy="542925"/>
          </a:xfrm>
          <a:prstGeom prst="rect">
            <a:avLst/>
          </a:prstGeom>
        </p:spPr>
      </p:pic>
      <p:cxnSp>
        <p:nvCxnSpPr>
          <p:cNvPr id="11" name="Suora nuoliyhdysviiva 10"/>
          <p:cNvCxnSpPr/>
          <p:nvPr/>
        </p:nvCxnSpPr>
        <p:spPr>
          <a:xfrm flipV="1">
            <a:off x="6732240" y="5229200"/>
            <a:ext cx="576064" cy="1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914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And after installing the module we can use it. Replace the previous code with the next code sample…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Express</a:t>
            </a:r>
            <a:endParaRPr lang="en-US" dirty="0"/>
          </a:p>
        </p:txBody>
      </p:sp>
      <p:pic>
        <p:nvPicPr>
          <p:cNvPr id="6" name="Kuva 5"/>
          <p:cNvPicPr>
            <a:picLocks noChangeAspect="1"/>
          </p:cNvPicPr>
          <p:nvPr/>
        </p:nvPicPr>
        <p:blipFill>
          <a:blip r:embed="rId2"/>
          <a:stretch>
            <a:fillRect/>
          </a:stretch>
        </p:blipFill>
        <p:spPr>
          <a:xfrm>
            <a:off x="611560" y="3217205"/>
            <a:ext cx="2324100" cy="1752600"/>
          </a:xfrm>
          <a:prstGeom prst="rect">
            <a:avLst/>
          </a:prstGeom>
        </p:spPr>
      </p:pic>
      <p:pic>
        <p:nvPicPr>
          <p:cNvPr id="7" name="Kuva 6"/>
          <p:cNvPicPr>
            <a:picLocks noChangeAspect="1"/>
          </p:cNvPicPr>
          <p:nvPr/>
        </p:nvPicPr>
        <p:blipFill>
          <a:blip r:embed="rId3"/>
          <a:stretch>
            <a:fillRect/>
          </a:stretch>
        </p:blipFill>
        <p:spPr>
          <a:xfrm>
            <a:off x="4499992" y="3213682"/>
            <a:ext cx="2438400" cy="1000125"/>
          </a:xfrm>
          <a:prstGeom prst="rect">
            <a:avLst/>
          </a:prstGeom>
        </p:spPr>
      </p:pic>
      <p:cxnSp>
        <p:nvCxnSpPr>
          <p:cNvPr id="9" name="Suora nuoliyhdysviiva 8"/>
          <p:cNvCxnSpPr/>
          <p:nvPr/>
        </p:nvCxnSpPr>
        <p:spPr>
          <a:xfrm flipH="1" flipV="1">
            <a:off x="1807725" y="4786383"/>
            <a:ext cx="4032448" cy="100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uora nuoliyhdysviiva 10"/>
          <p:cNvCxnSpPr/>
          <p:nvPr/>
        </p:nvCxnSpPr>
        <p:spPr>
          <a:xfrm flipV="1">
            <a:off x="5840173" y="3713744"/>
            <a:ext cx="820059" cy="117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kstiruutu 11"/>
          <p:cNvSpPr txBox="1"/>
          <p:nvPr/>
        </p:nvSpPr>
        <p:spPr>
          <a:xfrm>
            <a:off x="4978941" y="5090272"/>
            <a:ext cx="2392001" cy="369332"/>
          </a:xfrm>
          <a:prstGeom prst="rect">
            <a:avLst/>
          </a:prstGeom>
          <a:noFill/>
        </p:spPr>
        <p:txBody>
          <a:bodyPr wrap="none" rtlCol="0">
            <a:spAutoFit/>
          </a:bodyPr>
          <a:lstStyle/>
          <a:p>
            <a:r>
              <a:rPr lang="en-US" dirty="0" smtClean="0"/>
              <a:t>Note the port number!</a:t>
            </a:r>
            <a:endParaRPr lang="en-US" dirty="0"/>
          </a:p>
        </p:txBody>
      </p:sp>
    </p:spTree>
    <p:extLst>
      <p:ext uri="{BB962C8B-B14F-4D97-AF65-F5344CB8AC3E}">
        <p14:creationId xmlns:p14="http://schemas.microsoft.com/office/powerpoint/2010/main" val="1805996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first line is familiar we just load the express module that we previously installed. </a:t>
            </a:r>
          </a:p>
          <a:p>
            <a:r>
              <a:rPr lang="en-US" dirty="0" smtClean="0"/>
              <a:t>The line                           creates the express server which we store in variable ‘app’.</a:t>
            </a:r>
          </a:p>
          <a:p>
            <a:r>
              <a:rPr lang="en-US" dirty="0" smtClean="0"/>
              <a:t>Now we can use app to create our routes, define the middleware's and configurations for our app.</a:t>
            </a:r>
          </a:p>
          <a:p>
            <a:r>
              <a:rPr lang="en-US" dirty="0" smtClean="0"/>
              <a:t>We create just one route using the get function….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Express</a:t>
            </a:r>
          </a:p>
        </p:txBody>
      </p:sp>
      <p:pic>
        <p:nvPicPr>
          <p:cNvPr id="6" name="Kuva 5"/>
          <p:cNvPicPr>
            <a:picLocks noChangeAspect="1"/>
          </p:cNvPicPr>
          <p:nvPr/>
        </p:nvPicPr>
        <p:blipFill>
          <a:blip r:embed="rId2"/>
          <a:stretch>
            <a:fillRect/>
          </a:stretch>
        </p:blipFill>
        <p:spPr>
          <a:xfrm>
            <a:off x="2059823" y="3068960"/>
            <a:ext cx="1466850" cy="142875"/>
          </a:xfrm>
          <a:prstGeom prst="rect">
            <a:avLst/>
          </a:prstGeom>
        </p:spPr>
      </p:pic>
      <p:pic>
        <p:nvPicPr>
          <p:cNvPr id="7" name="Kuva 6"/>
          <p:cNvPicPr>
            <a:picLocks noChangeAspect="1"/>
          </p:cNvPicPr>
          <p:nvPr/>
        </p:nvPicPr>
        <p:blipFill>
          <a:blip r:embed="rId3"/>
          <a:stretch>
            <a:fillRect/>
          </a:stretch>
        </p:blipFill>
        <p:spPr>
          <a:xfrm>
            <a:off x="2465614" y="5085184"/>
            <a:ext cx="2162175" cy="895350"/>
          </a:xfrm>
          <a:prstGeom prst="rect">
            <a:avLst/>
          </a:prstGeom>
        </p:spPr>
      </p:pic>
    </p:spTree>
    <p:extLst>
      <p:ext uri="{BB962C8B-B14F-4D97-AF65-F5344CB8AC3E}">
        <p14:creationId xmlns:p14="http://schemas.microsoft.com/office/powerpoint/2010/main" val="232739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r>
              <a:rPr lang="en-US" dirty="0"/>
              <a:t>Node JS offers you two basic </a:t>
            </a:r>
            <a:r>
              <a:rPr lang="en-US" dirty="0" smtClean="0"/>
              <a:t>things:</a:t>
            </a:r>
            <a:endParaRPr lang="en-US" dirty="0"/>
          </a:p>
          <a:p>
            <a:pPr lvl="1"/>
            <a:r>
              <a:rPr lang="en-US" dirty="0" smtClean="0"/>
              <a:t>Runtime </a:t>
            </a:r>
            <a:r>
              <a:rPr lang="en-US" dirty="0"/>
              <a:t>environment (Google V8 VM)</a:t>
            </a:r>
          </a:p>
          <a:p>
            <a:pPr lvl="1"/>
            <a:r>
              <a:rPr lang="en-US" dirty="0" smtClean="0"/>
              <a:t>Libraries for building the application</a:t>
            </a:r>
            <a:endParaRPr lang="en-US" dirty="0"/>
          </a:p>
          <a:p>
            <a:r>
              <a:rPr lang="en-US" dirty="0" smtClean="0"/>
              <a:t>You </a:t>
            </a:r>
            <a:r>
              <a:rPr lang="en-US" dirty="0"/>
              <a:t>can download and install Node JS </a:t>
            </a:r>
            <a:r>
              <a:rPr lang="en-US" dirty="0" smtClean="0"/>
              <a:t>from here: </a:t>
            </a:r>
            <a:r>
              <a:rPr lang="en-US" dirty="0" smtClean="0">
                <a:hlinkClick r:id="rId2"/>
              </a:rPr>
              <a:t>http</a:t>
            </a:r>
            <a:r>
              <a:rPr lang="en-US" dirty="0">
                <a:hlinkClick r:id="rId2"/>
              </a:rPr>
              <a:t>://nodejs.org/</a:t>
            </a:r>
            <a:endParaRPr lang="en-US" dirty="0"/>
          </a:p>
          <a:p>
            <a:r>
              <a:rPr lang="en-US" dirty="0" smtClean="0"/>
              <a:t> </a:t>
            </a:r>
            <a:r>
              <a:rPr lang="en-US" dirty="0"/>
              <a:t>You can find also API documentation from </a:t>
            </a:r>
            <a:r>
              <a:rPr lang="en-US" dirty="0" smtClean="0"/>
              <a:t>the same </a:t>
            </a:r>
            <a:r>
              <a:rPr lang="en-US" dirty="0"/>
              <a:t>place (please take a time to read </a:t>
            </a:r>
            <a:r>
              <a:rPr lang="en-US" dirty="0" smtClean="0"/>
              <a:t>the documentation</a:t>
            </a:r>
            <a:r>
              <a:rPr lang="en-US" dirty="0"/>
              <a:t>)</a:t>
            </a:r>
          </a:p>
          <a:p>
            <a:endParaRPr lang="fi-FI" dirty="0"/>
          </a:p>
        </p:txBody>
      </p:sp>
      <p:sp>
        <p:nvSpPr>
          <p:cNvPr id="4" name="Date Placeholder 3"/>
          <p:cNvSpPr>
            <a:spLocks noGrp="1"/>
          </p:cNvSpPr>
          <p:nvPr>
            <p:ph type="dt" sz="half" idx="10"/>
          </p:nvPr>
        </p:nvSpPr>
        <p:spPr/>
        <p:txBody>
          <a:bodyPr/>
          <a:lstStyle/>
          <a:p>
            <a:fld id="{15714908-B9A4-40F7-871E-9BC4195B2576}" type="datetime1">
              <a:rPr lang="fi-FI" smtClean="0"/>
              <a:t>12.9.2015</a:t>
            </a:fld>
            <a:endParaRPr lang="fi-FI"/>
          </a:p>
        </p:txBody>
      </p:sp>
      <p:sp>
        <p:nvSpPr>
          <p:cNvPr id="5" name="Footer Placeholder 4"/>
          <p:cNvSpPr>
            <a:spLocks noGrp="1"/>
          </p:cNvSpPr>
          <p:nvPr>
            <p:ph type="ftr" sz="quarter" idx="11"/>
          </p:nvPr>
        </p:nvSpPr>
        <p:spPr/>
        <p:txBody>
          <a:bodyPr/>
          <a:lstStyle/>
          <a:p>
            <a:endParaRPr lang="fi-FI"/>
          </a:p>
        </p:txBody>
      </p:sp>
      <p:sp>
        <p:nvSpPr>
          <p:cNvPr id="8" name="Title 7"/>
          <p:cNvSpPr>
            <a:spLocks noGrp="1"/>
          </p:cNvSpPr>
          <p:nvPr>
            <p:ph type="title"/>
          </p:nvPr>
        </p:nvSpPr>
        <p:spPr/>
        <p:txBody>
          <a:bodyPr/>
          <a:lstStyle/>
          <a:p>
            <a:r>
              <a:rPr lang="fi-FI" dirty="0" err="1" smtClean="0"/>
              <a:t>Introduction</a:t>
            </a:r>
            <a:endParaRPr lang="fi-FI" dirty="0"/>
          </a:p>
        </p:txBody>
      </p:sp>
    </p:spTree>
    <p:extLst>
      <p:ext uri="{BB962C8B-B14F-4D97-AF65-F5344CB8AC3E}">
        <p14:creationId xmlns:p14="http://schemas.microsoft.com/office/powerpoint/2010/main" val="2481241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Routes are URL schema, </a:t>
            </a:r>
            <a:r>
              <a:rPr lang="en-US" b="1" dirty="0"/>
              <a:t>which describe the interfaces for making requests to your web app</a:t>
            </a:r>
            <a:r>
              <a:rPr lang="en-US" dirty="0"/>
              <a:t>. </a:t>
            </a:r>
            <a:endParaRPr lang="en-US" dirty="0" smtClean="0"/>
          </a:p>
          <a:p>
            <a:r>
              <a:rPr lang="en-US" dirty="0" smtClean="0"/>
              <a:t>Combining </a:t>
            </a:r>
            <a:r>
              <a:rPr lang="en-US" dirty="0"/>
              <a:t>an HTTP request method (a.k.a. </a:t>
            </a:r>
            <a:r>
              <a:rPr lang="en-US" b="1" dirty="0"/>
              <a:t>HTTP verb</a:t>
            </a:r>
            <a:r>
              <a:rPr lang="en-US" dirty="0"/>
              <a:t>) and a path pattern, you define URLs in your app</a:t>
            </a:r>
            <a:r>
              <a:rPr lang="en-US" dirty="0" smtClean="0"/>
              <a:t>.</a:t>
            </a:r>
          </a:p>
          <a:p>
            <a:r>
              <a:rPr lang="en-US" dirty="0" smtClean="0"/>
              <a:t>For example, next URL has a path ‘/’ (also called the root path) .</a:t>
            </a:r>
          </a:p>
          <a:p>
            <a:endParaRPr lang="en-US" dirty="0"/>
          </a:p>
          <a:p>
            <a:r>
              <a:rPr lang="en-US" dirty="0" smtClean="0"/>
              <a:t>If you write next </a:t>
            </a:r>
            <a:r>
              <a:rPr lang="en-US" dirty="0" err="1" smtClean="0"/>
              <a:t>url</a:t>
            </a:r>
            <a:r>
              <a:rPr lang="en-US" dirty="0" smtClean="0"/>
              <a:t> then the path is ‘/products’</a:t>
            </a:r>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What are Routes?</a:t>
            </a:r>
            <a:endParaRPr lang="en-US" dirty="0"/>
          </a:p>
        </p:txBody>
      </p:sp>
      <p:pic>
        <p:nvPicPr>
          <p:cNvPr id="6" name="Kuva 5"/>
          <p:cNvPicPr>
            <a:picLocks noChangeAspect="1"/>
          </p:cNvPicPr>
          <p:nvPr/>
        </p:nvPicPr>
        <p:blipFill>
          <a:blip r:embed="rId2"/>
          <a:stretch>
            <a:fillRect/>
          </a:stretch>
        </p:blipFill>
        <p:spPr>
          <a:xfrm>
            <a:off x="2195736" y="4221088"/>
            <a:ext cx="2524125" cy="676275"/>
          </a:xfrm>
          <a:prstGeom prst="rect">
            <a:avLst/>
          </a:prstGeom>
        </p:spPr>
      </p:pic>
      <p:pic>
        <p:nvPicPr>
          <p:cNvPr id="7" name="Kuva 6"/>
          <p:cNvPicPr>
            <a:picLocks noChangeAspect="1"/>
          </p:cNvPicPr>
          <p:nvPr/>
        </p:nvPicPr>
        <p:blipFill>
          <a:blip r:embed="rId3"/>
          <a:stretch>
            <a:fillRect/>
          </a:stretch>
        </p:blipFill>
        <p:spPr>
          <a:xfrm>
            <a:off x="2085304" y="5592939"/>
            <a:ext cx="3028950" cy="657225"/>
          </a:xfrm>
          <a:prstGeom prst="rect">
            <a:avLst/>
          </a:prstGeom>
        </p:spPr>
      </p:pic>
    </p:spTree>
    <p:extLst>
      <p:ext uri="{BB962C8B-B14F-4D97-AF65-F5344CB8AC3E}">
        <p14:creationId xmlns:p14="http://schemas.microsoft.com/office/powerpoint/2010/main" val="2513899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smtClean="0"/>
              <a:t>For every path, you must have a corresponding handler for that in your server side. In ur case we have just one for the </a:t>
            </a:r>
            <a:r>
              <a:rPr lang="en-US" dirty="0" err="1" smtClean="0"/>
              <a:t>url</a:t>
            </a:r>
            <a:r>
              <a:rPr lang="en-US" dirty="0" smtClean="0"/>
              <a:t> that has a root path ‘/’</a:t>
            </a:r>
          </a:p>
          <a:p>
            <a:endParaRPr lang="en-US" dirty="0"/>
          </a:p>
          <a:p>
            <a:endParaRPr lang="en-US" dirty="0" smtClean="0"/>
          </a:p>
          <a:p>
            <a:endParaRPr lang="en-US" dirty="0"/>
          </a:p>
          <a:p>
            <a:endParaRPr lang="en-US" dirty="0" smtClean="0"/>
          </a:p>
          <a:p>
            <a:endParaRPr lang="en-US" dirty="0"/>
          </a:p>
          <a:p>
            <a:r>
              <a:rPr lang="en-US" dirty="0" smtClean="0"/>
              <a:t>So the first argument for get() function is the path it handles, the second one is the function called when this path is handled. The </a:t>
            </a:r>
            <a:r>
              <a:rPr lang="en-US" dirty="0" err="1" smtClean="0"/>
              <a:t>req</a:t>
            </a:r>
            <a:r>
              <a:rPr lang="en-US" dirty="0" smtClean="0"/>
              <a:t> and res objects are the same as explained previously.</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What are Routes?</a:t>
            </a:r>
          </a:p>
        </p:txBody>
      </p:sp>
      <p:pic>
        <p:nvPicPr>
          <p:cNvPr id="6" name="Kuva 5"/>
          <p:cNvPicPr>
            <a:picLocks noChangeAspect="1"/>
          </p:cNvPicPr>
          <p:nvPr/>
        </p:nvPicPr>
        <p:blipFill>
          <a:blip r:embed="rId2"/>
          <a:stretch>
            <a:fillRect/>
          </a:stretch>
        </p:blipFill>
        <p:spPr>
          <a:xfrm>
            <a:off x="4556879" y="2879826"/>
            <a:ext cx="2524125" cy="676275"/>
          </a:xfrm>
          <a:prstGeom prst="rect">
            <a:avLst/>
          </a:prstGeom>
        </p:spPr>
      </p:pic>
      <p:pic>
        <p:nvPicPr>
          <p:cNvPr id="7" name="Kuva 6"/>
          <p:cNvPicPr>
            <a:picLocks noChangeAspect="1"/>
          </p:cNvPicPr>
          <p:nvPr/>
        </p:nvPicPr>
        <p:blipFill>
          <a:blip r:embed="rId3"/>
          <a:stretch>
            <a:fillRect/>
          </a:stretch>
        </p:blipFill>
        <p:spPr>
          <a:xfrm>
            <a:off x="2267744" y="3641067"/>
            <a:ext cx="2200275" cy="904875"/>
          </a:xfrm>
          <a:prstGeom prst="rect">
            <a:avLst/>
          </a:prstGeom>
        </p:spPr>
      </p:pic>
    </p:spTree>
    <p:extLst>
      <p:ext uri="{BB962C8B-B14F-4D97-AF65-F5344CB8AC3E}">
        <p14:creationId xmlns:p14="http://schemas.microsoft.com/office/powerpoint/2010/main" val="3991498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There are many methods a browser or other client can use to send an http request. These are: GET, POST, PUT, DELETE, HEAD, TRACE, OPTIONS, CONNECT and PATCH.</a:t>
            </a:r>
          </a:p>
          <a:p>
            <a:r>
              <a:rPr lang="en-US" dirty="0" smtClean="0"/>
              <a:t>Each HTTP method has a corresponding method in express server. For example if browsers sends something to your server using POST method (i.e. sending a form data) you must handle it in your server using the post method instead of get.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Why get() function?</a:t>
            </a:r>
            <a:endParaRPr lang="en-US" dirty="0"/>
          </a:p>
        </p:txBody>
      </p:sp>
      <p:pic>
        <p:nvPicPr>
          <p:cNvPr id="7" name="Kuva 6"/>
          <p:cNvPicPr>
            <a:picLocks noChangeAspect="1"/>
          </p:cNvPicPr>
          <p:nvPr/>
        </p:nvPicPr>
        <p:blipFill>
          <a:blip r:embed="rId2"/>
          <a:stretch>
            <a:fillRect/>
          </a:stretch>
        </p:blipFill>
        <p:spPr>
          <a:xfrm>
            <a:off x="2699792" y="5031099"/>
            <a:ext cx="2286000" cy="809625"/>
          </a:xfrm>
          <a:prstGeom prst="rect">
            <a:avLst/>
          </a:prstGeom>
        </p:spPr>
      </p:pic>
    </p:spTree>
    <p:extLst>
      <p:ext uri="{BB962C8B-B14F-4D97-AF65-F5344CB8AC3E}">
        <p14:creationId xmlns:p14="http://schemas.microsoft.com/office/powerpoint/2010/main" val="724846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Normally when browser send a request it uses the GET method i.e. for fetching some .html page from server.</a:t>
            </a:r>
          </a:p>
          <a:p>
            <a:r>
              <a:rPr lang="en-US" dirty="0" smtClean="0"/>
              <a:t>Other methods are used to send, update or delete the data from server. In web applications usually the person implementing the app will use these methods internally. Examples will follow don’t worry if this is a little bit confusing.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Express</a:t>
            </a:r>
            <a:endParaRPr lang="en-US" dirty="0"/>
          </a:p>
        </p:txBody>
      </p:sp>
    </p:spTree>
    <p:extLst>
      <p:ext uri="{BB962C8B-B14F-4D97-AF65-F5344CB8AC3E}">
        <p14:creationId xmlns:p14="http://schemas.microsoft.com/office/powerpoint/2010/main" val="785114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To understand what static files means let’s look a simple index.html markup code and the content of mystyle.css file.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Express &amp; Static files</a:t>
            </a:r>
            <a:endParaRPr lang="en-US" dirty="0"/>
          </a:p>
        </p:txBody>
      </p:sp>
      <p:pic>
        <p:nvPicPr>
          <p:cNvPr id="6" name="Kuva 5"/>
          <p:cNvPicPr>
            <a:picLocks noChangeAspect="1"/>
          </p:cNvPicPr>
          <p:nvPr/>
        </p:nvPicPr>
        <p:blipFill>
          <a:blip r:embed="rId2"/>
          <a:stretch>
            <a:fillRect/>
          </a:stretch>
        </p:blipFill>
        <p:spPr>
          <a:xfrm>
            <a:off x="899592" y="3321535"/>
            <a:ext cx="4486275" cy="1924050"/>
          </a:xfrm>
          <a:prstGeom prst="rect">
            <a:avLst/>
          </a:prstGeom>
        </p:spPr>
      </p:pic>
      <p:pic>
        <p:nvPicPr>
          <p:cNvPr id="7" name="Kuva 6"/>
          <p:cNvPicPr>
            <a:picLocks noChangeAspect="1"/>
          </p:cNvPicPr>
          <p:nvPr/>
        </p:nvPicPr>
        <p:blipFill>
          <a:blip r:embed="rId3"/>
          <a:stretch>
            <a:fillRect/>
          </a:stretch>
        </p:blipFill>
        <p:spPr>
          <a:xfrm>
            <a:off x="7075963" y="3620572"/>
            <a:ext cx="1304925" cy="600075"/>
          </a:xfrm>
          <a:prstGeom prst="rect">
            <a:avLst/>
          </a:prstGeom>
        </p:spPr>
      </p:pic>
    </p:spTree>
    <p:extLst>
      <p:ext uri="{BB962C8B-B14F-4D97-AF65-F5344CB8AC3E}">
        <p14:creationId xmlns:p14="http://schemas.microsoft.com/office/powerpoint/2010/main" val="2130421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Sending an .html file as a response to browser from our express server is simple…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Express &amp; Static files</a:t>
            </a:r>
          </a:p>
        </p:txBody>
      </p:sp>
      <p:pic>
        <p:nvPicPr>
          <p:cNvPr id="6" name="Kuva 5"/>
          <p:cNvPicPr>
            <a:picLocks noChangeAspect="1"/>
          </p:cNvPicPr>
          <p:nvPr/>
        </p:nvPicPr>
        <p:blipFill>
          <a:blip r:embed="rId2"/>
          <a:stretch>
            <a:fillRect/>
          </a:stretch>
        </p:blipFill>
        <p:spPr>
          <a:xfrm>
            <a:off x="3219450" y="3356992"/>
            <a:ext cx="2705100" cy="1781175"/>
          </a:xfrm>
          <a:prstGeom prst="rect">
            <a:avLst/>
          </a:prstGeom>
        </p:spPr>
      </p:pic>
      <p:pic>
        <p:nvPicPr>
          <p:cNvPr id="7" name="Kuva 6"/>
          <p:cNvPicPr>
            <a:picLocks noChangeAspect="1"/>
          </p:cNvPicPr>
          <p:nvPr/>
        </p:nvPicPr>
        <p:blipFill>
          <a:blip r:embed="rId3"/>
          <a:stretch>
            <a:fillRect/>
          </a:stretch>
        </p:blipFill>
        <p:spPr>
          <a:xfrm>
            <a:off x="193639" y="3750605"/>
            <a:ext cx="2002098" cy="685800"/>
          </a:xfrm>
          <a:prstGeom prst="rect">
            <a:avLst/>
          </a:prstGeom>
        </p:spPr>
      </p:pic>
      <p:sp>
        <p:nvSpPr>
          <p:cNvPr id="8" name="Nuoli oikealle 7"/>
          <p:cNvSpPr/>
          <p:nvPr/>
        </p:nvSpPr>
        <p:spPr>
          <a:xfrm>
            <a:off x="2411760" y="3861048"/>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uoli vasemmalle 8"/>
          <p:cNvSpPr/>
          <p:nvPr/>
        </p:nvSpPr>
        <p:spPr>
          <a:xfrm>
            <a:off x="2339753" y="4803225"/>
            <a:ext cx="576063" cy="3600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Kuva 9"/>
          <p:cNvPicPr>
            <a:picLocks noChangeAspect="1"/>
          </p:cNvPicPr>
          <p:nvPr/>
        </p:nvPicPr>
        <p:blipFill>
          <a:blip r:embed="rId4"/>
          <a:stretch>
            <a:fillRect/>
          </a:stretch>
        </p:blipFill>
        <p:spPr>
          <a:xfrm>
            <a:off x="306273" y="4734253"/>
            <a:ext cx="1696092" cy="858023"/>
          </a:xfrm>
          <a:prstGeom prst="rect">
            <a:avLst/>
          </a:prstGeom>
        </p:spPr>
      </p:pic>
    </p:spTree>
    <p:extLst>
      <p:ext uri="{BB962C8B-B14F-4D97-AF65-F5344CB8AC3E}">
        <p14:creationId xmlns:p14="http://schemas.microsoft.com/office/powerpoint/2010/main" val="4284135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But as you can see the styles we defined had no affect, the color of Hello World should be red, but instead it is black…and if you look the JavaScript console from browser there is a next error…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Express &amp; Static files</a:t>
            </a:r>
          </a:p>
        </p:txBody>
      </p:sp>
      <p:pic>
        <p:nvPicPr>
          <p:cNvPr id="6" name="Kuva 5"/>
          <p:cNvPicPr>
            <a:picLocks noChangeAspect="1"/>
          </p:cNvPicPr>
          <p:nvPr/>
        </p:nvPicPr>
        <p:blipFill>
          <a:blip r:embed="rId2"/>
          <a:stretch>
            <a:fillRect/>
          </a:stretch>
        </p:blipFill>
        <p:spPr>
          <a:xfrm>
            <a:off x="2461614" y="4149080"/>
            <a:ext cx="2686050" cy="971550"/>
          </a:xfrm>
          <a:prstGeom prst="rect">
            <a:avLst/>
          </a:prstGeom>
        </p:spPr>
      </p:pic>
    </p:spTree>
    <p:extLst>
      <p:ext uri="{BB962C8B-B14F-4D97-AF65-F5344CB8AC3E}">
        <p14:creationId xmlns:p14="http://schemas.microsoft.com/office/powerpoint/2010/main" val="4028200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browser makes a separate GET requests to script, </a:t>
            </a:r>
            <a:r>
              <a:rPr lang="en-US" dirty="0" err="1" smtClean="0"/>
              <a:t>css</a:t>
            </a:r>
            <a:r>
              <a:rPr lang="en-US" dirty="0" smtClean="0"/>
              <a:t>, images etc. on to server. You can see from JavaScript console that when browser gets to this line parsing the .html file                                                                it makes a next request to our server…                                    . This expects that our server contains a router for the path /mystyle.css but we don’t have one…of course you could do following fix to our server to get it work…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Express &amp; Static files</a:t>
            </a:r>
          </a:p>
        </p:txBody>
      </p:sp>
      <p:pic>
        <p:nvPicPr>
          <p:cNvPr id="6" name="Kuva 5"/>
          <p:cNvPicPr>
            <a:picLocks noChangeAspect="1"/>
          </p:cNvPicPr>
          <p:nvPr/>
        </p:nvPicPr>
        <p:blipFill>
          <a:blip r:embed="rId2"/>
          <a:stretch>
            <a:fillRect/>
          </a:stretch>
        </p:blipFill>
        <p:spPr>
          <a:xfrm>
            <a:off x="2339752" y="3356992"/>
            <a:ext cx="3914775" cy="171450"/>
          </a:xfrm>
          <a:prstGeom prst="rect">
            <a:avLst/>
          </a:prstGeom>
        </p:spPr>
      </p:pic>
      <p:pic>
        <p:nvPicPr>
          <p:cNvPr id="7" name="Kuva 6"/>
          <p:cNvPicPr>
            <a:picLocks noChangeAspect="1"/>
          </p:cNvPicPr>
          <p:nvPr/>
        </p:nvPicPr>
        <p:blipFill>
          <a:blip r:embed="rId3"/>
          <a:stretch>
            <a:fillRect/>
          </a:stretch>
        </p:blipFill>
        <p:spPr>
          <a:xfrm>
            <a:off x="3980329" y="3727224"/>
            <a:ext cx="2371725" cy="257175"/>
          </a:xfrm>
          <a:prstGeom prst="rect">
            <a:avLst/>
          </a:prstGeom>
        </p:spPr>
      </p:pic>
      <p:pic>
        <p:nvPicPr>
          <p:cNvPr id="8" name="Kuva 7"/>
          <p:cNvPicPr>
            <a:picLocks noChangeAspect="1"/>
          </p:cNvPicPr>
          <p:nvPr/>
        </p:nvPicPr>
        <p:blipFill>
          <a:blip r:embed="rId4"/>
          <a:stretch>
            <a:fillRect/>
          </a:stretch>
        </p:blipFill>
        <p:spPr>
          <a:xfrm>
            <a:off x="2627784" y="5141910"/>
            <a:ext cx="2093987" cy="1361437"/>
          </a:xfrm>
          <a:prstGeom prst="rect">
            <a:avLst/>
          </a:prstGeom>
        </p:spPr>
      </p:pic>
      <p:cxnSp>
        <p:nvCxnSpPr>
          <p:cNvPr id="10" name="Suora nuoliyhdysviiva 9"/>
          <p:cNvCxnSpPr/>
          <p:nvPr/>
        </p:nvCxnSpPr>
        <p:spPr>
          <a:xfrm flipH="1">
            <a:off x="4721771" y="6021288"/>
            <a:ext cx="930349" cy="104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kstiruutu 10"/>
          <p:cNvSpPr txBox="1"/>
          <p:nvPr/>
        </p:nvSpPr>
        <p:spPr>
          <a:xfrm>
            <a:off x="5652120" y="5811885"/>
            <a:ext cx="2818656" cy="369332"/>
          </a:xfrm>
          <a:prstGeom prst="rect">
            <a:avLst/>
          </a:prstGeom>
          <a:noFill/>
        </p:spPr>
        <p:txBody>
          <a:bodyPr wrap="square" rtlCol="0">
            <a:spAutoFit/>
          </a:bodyPr>
          <a:lstStyle/>
          <a:p>
            <a:r>
              <a:rPr lang="en-US" dirty="0" smtClean="0"/>
              <a:t>You can fix like this</a:t>
            </a:r>
            <a:endParaRPr lang="en-US" dirty="0"/>
          </a:p>
        </p:txBody>
      </p:sp>
    </p:spTree>
    <p:extLst>
      <p:ext uri="{BB962C8B-B14F-4D97-AF65-F5344CB8AC3E}">
        <p14:creationId xmlns:p14="http://schemas.microsoft.com/office/powerpoint/2010/main" val="948289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But consider that you have 10 different .</a:t>
            </a:r>
            <a:r>
              <a:rPr lang="en-US" dirty="0" err="1" smtClean="0"/>
              <a:t>css</a:t>
            </a:r>
            <a:r>
              <a:rPr lang="en-US" dirty="0" smtClean="0"/>
              <a:t> and .</a:t>
            </a:r>
            <a:r>
              <a:rPr lang="en-US" dirty="0" err="1" smtClean="0"/>
              <a:t>js</a:t>
            </a:r>
            <a:r>
              <a:rPr lang="en-US" dirty="0" smtClean="0"/>
              <a:t> files. Then you have to make separate routes for each of them and that is not very handy dandy.</a:t>
            </a:r>
          </a:p>
          <a:p>
            <a:r>
              <a:rPr lang="en-US" dirty="0" smtClean="0"/>
              <a:t>To make this work much better we can tell express to use some folder as static context for our static files. The express automatically handles all the static files from that folder and for defined path…</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Express &amp; Static files</a:t>
            </a:r>
          </a:p>
        </p:txBody>
      </p:sp>
    </p:spTree>
    <p:extLst>
      <p:ext uri="{BB962C8B-B14F-4D97-AF65-F5344CB8AC3E}">
        <p14:creationId xmlns:p14="http://schemas.microsoft.com/office/powerpoint/2010/main" val="4138743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Middleware’s are something you can take into use when ever some ‘extra’ service is needed from the module like express module.</a:t>
            </a:r>
          </a:p>
          <a:p>
            <a:r>
              <a:rPr lang="en-US" dirty="0" smtClean="0"/>
              <a:t>For  example: it might be a case that you don’t want to serve static files from your express server, then you don’t use the ‘static’ middleware from the express.</a:t>
            </a:r>
          </a:p>
          <a:p>
            <a:r>
              <a:rPr lang="en-US" dirty="0" smtClean="0"/>
              <a:t>Why middleware’s? Because of the performance. Every ‘extra’ service like serving static files, handling cookies etc. are arranged to different middleware parts. If you use them in your server, then you have to take a particular middleware in use.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Middleware's</a:t>
            </a:r>
            <a:endParaRPr lang="en-US" dirty="0"/>
          </a:p>
        </p:txBody>
      </p:sp>
    </p:spTree>
    <p:extLst>
      <p:ext uri="{BB962C8B-B14F-4D97-AF65-F5344CB8AC3E}">
        <p14:creationId xmlns:p14="http://schemas.microsoft.com/office/powerpoint/2010/main" val="405887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err="1" smtClean="0"/>
              <a:t>NodeJs</a:t>
            </a:r>
            <a:r>
              <a:rPr lang="en-US" dirty="0" smtClean="0"/>
              <a:t> </a:t>
            </a:r>
            <a:r>
              <a:rPr lang="en-US" dirty="0" smtClean="0"/>
              <a:t>Offers also:</a:t>
            </a:r>
            <a:endParaRPr lang="en-US" dirty="0"/>
          </a:p>
          <a:p>
            <a:pPr lvl="1"/>
            <a:r>
              <a:rPr lang="en-US" dirty="0" smtClean="0"/>
              <a:t>Asynchronous </a:t>
            </a:r>
            <a:r>
              <a:rPr lang="en-US" dirty="0"/>
              <a:t>I/O</a:t>
            </a:r>
          </a:p>
          <a:p>
            <a:pPr lvl="1"/>
            <a:r>
              <a:rPr lang="en-US" dirty="0" smtClean="0"/>
              <a:t>Core </a:t>
            </a:r>
            <a:r>
              <a:rPr lang="en-US" dirty="0"/>
              <a:t>done with C++, rest with JS</a:t>
            </a:r>
          </a:p>
          <a:p>
            <a:pPr lvl="1"/>
            <a:r>
              <a:rPr lang="en-US" dirty="0" smtClean="0"/>
              <a:t>Handle </a:t>
            </a:r>
            <a:r>
              <a:rPr lang="en-US" dirty="0"/>
              <a:t>several concurrent requests in a </a:t>
            </a:r>
            <a:r>
              <a:rPr lang="en-US" dirty="0" smtClean="0"/>
              <a:t>single process </a:t>
            </a:r>
            <a:r>
              <a:rPr lang="en-US" dirty="0"/>
              <a:t>(low memory and </a:t>
            </a:r>
            <a:r>
              <a:rPr lang="en-US" dirty="0" smtClean="0"/>
              <a:t>CPU overhead).</a:t>
            </a:r>
          </a:p>
          <a:p>
            <a:pPr lvl="1"/>
            <a:endParaRPr lang="en-US" dirty="0"/>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a:t>Introduction</a:t>
            </a:r>
            <a:endParaRPr lang="en-US" dirty="0"/>
          </a:p>
        </p:txBody>
      </p:sp>
    </p:spTree>
    <p:extLst>
      <p:ext uri="{BB962C8B-B14F-4D97-AF65-F5344CB8AC3E}">
        <p14:creationId xmlns:p14="http://schemas.microsoft.com/office/powerpoint/2010/main" val="4111571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7500" lnSpcReduction="20000"/>
          </a:bodyPr>
          <a:lstStyle/>
          <a:p>
            <a:r>
              <a:rPr lang="en-US" dirty="0" smtClean="0"/>
              <a:t>You use ‘use()’ function to associate with some middleware. We want to take the ‘static’ middleware in use, so we need to add next line of code in our server app..</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first argument ‘/’ is the path. It says to express “when ever a request comes to path ‘/’ you handle it. The second argument defines the path for static files. I have stored all my .</a:t>
            </a:r>
            <a:r>
              <a:rPr lang="en-US" dirty="0" err="1" smtClean="0"/>
              <a:t>css</a:t>
            </a:r>
            <a:r>
              <a:rPr lang="en-US" dirty="0" smtClean="0"/>
              <a:t>, .</a:t>
            </a:r>
            <a:r>
              <a:rPr lang="en-US" dirty="0" err="1" smtClean="0"/>
              <a:t>js</a:t>
            </a:r>
            <a:r>
              <a:rPr lang="en-US" dirty="0" smtClean="0"/>
              <a:t> </a:t>
            </a:r>
            <a:r>
              <a:rPr lang="en-US" dirty="0" err="1" smtClean="0"/>
              <a:t>etc</a:t>
            </a:r>
            <a:r>
              <a:rPr lang="en-US" dirty="0" smtClean="0"/>
              <a:t> static files in folder ‘public’. The variable __</a:t>
            </a:r>
            <a:r>
              <a:rPr lang="en-US" dirty="0" err="1" smtClean="0"/>
              <a:t>dirname</a:t>
            </a:r>
            <a:r>
              <a:rPr lang="en-US" dirty="0" smtClean="0"/>
              <a:t> is a built-in variable that contains the full path to our application that is in my case C:\NodeProject\FirstNodeServer.  So the full path for our static function is </a:t>
            </a:r>
            <a:r>
              <a:rPr lang="en-US" dirty="0"/>
              <a:t>C:\</a:t>
            </a:r>
            <a:r>
              <a:rPr lang="en-US" dirty="0" smtClean="0"/>
              <a:t>NodeProject\FirstNodeServer\public</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Middleware's</a:t>
            </a:r>
          </a:p>
        </p:txBody>
      </p:sp>
      <p:pic>
        <p:nvPicPr>
          <p:cNvPr id="6" name="Kuva 5"/>
          <p:cNvPicPr>
            <a:picLocks noChangeAspect="1"/>
          </p:cNvPicPr>
          <p:nvPr/>
        </p:nvPicPr>
        <p:blipFill>
          <a:blip r:embed="rId2"/>
          <a:stretch>
            <a:fillRect/>
          </a:stretch>
        </p:blipFill>
        <p:spPr>
          <a:xfrm>
            <a:off x="2339752" y="3330060"/>
            <a:ext cx="3600450" cy="1181100"/>
          </a:xfrm>
          <a:prstGeom prst="rect">
            <a:avLst/>
          </a:prstGeom>
        </p:spPr>
      </p:pic>
    </p:spTree>
    <p:extLst>
      <p:ext uri="{BB962C8B-B14F-4D97-AF65-F5344CB8AC3E}">
        <p14:creationId xmlns:p14="http://schemas.microsoft.com/office/powerpoint/2010/main" val="3832883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 every static file you use in your index.html file is handled automatically by express if you just put it in your public folder.</a:t>
            </a:r>
          </a:p>
          <a:p>
            <a:r>
              <a:rPr lang="en-US" dirty="0" smtClean="0"/>
              <a:t>NOTE! Every middleware must be defined in use BEFORE any router is made!!!!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Middleware's</a:t>
            </a:r>
          </a:p>
        </p:txBody>
      </p:sp>
    </p:spTree>
    <p:extLst>
      <p:ext uri="{BB962C8B-B14F-4D97-AF65-F5344CB8AC3E}">
        <p14:creationId xmlns:p14="http://schemas.microsoft.com/office/powerpoint/2010/main" val="3390222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Let’s make an example where you really get into routes and how they work between the server and the browser.</a:t>
            </a:r>
          </a:p>
          <a:p>
            <a:r>
              <a:rPr lang="en-US" dirty="0" smtClean="0"/>
              <a:t>First we modify our index.html file for a little bit by appending a link (&lt;a&gt;) element to it. Pay attention to &lt;a&gt; elements ‘</a:t>
            </a:r>
            <a:r>
              <a:rPr lang="en-US" dirty="0" err="1" smtClean="0"/>
              <a:t>href</a:t>
            </a:r>
            <a:r>
              <a:rPr lang="en-US" dirty="0" smtClean="0"/>
              <a:t>’ attribute value.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More Routes!!</a:t>
            </a:r>
            <a:endParaRPr lang="en-US" dirty="0"/>
          </a:p>
        </p:txBody>
      </p:sp>
      <p:pic>
        <p:nvPicPr>
          <p:cNvPr id="6" name="Kuva 5"/>
          <p:cNvPicPr>
            <a:picLocks noChangeAspect="1"/>
          </p:cNvPicPr>
          <p:nvPr/>
        </p:nvPicPr>
        <p:blipFill>
          <a:blip r:embed="rId2"/>
          <a:stretch>
            <a:fillRect/>
          </a:stretch>
        </p:blipFill>
        <p:spPr>
          <a:xfrm>
            <a:off x="1187624" y="3972444"/>
            <a:ext cx="4543425" cy="2105025"/>
          </a:xfrm>
          <a:prstGeom prst="rect">
            <a:avLst/>
          </a:prstGeom>
        </p:spPr>
      </p:pic>
      <p:cxnSp>
        <p:nvCxnSpPr>
          <p:cNvPr id="8" name="Suora nuoliyhdysviiva 7"/>
          <p:cNvCxnSpPr/>
          <p:nvPr/>
        </p:nvCxnSpPr>
        <p:spPr>
          <a:xfrm flipH="1" flipV="1">
            <a:off x="2843808" y="5733256"/>
            <a:ext cx="36004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3366970" y="5880832"/>
            <a:ext cx="1008609" cy="369332"/>
          </a:xfrm>
          <a:prstGeom prst="rect">
            <a:avLst/>
          </a:prstGeom>
          <a:noFill/>
        </p:spPr>
        <p:txBody>
          <a:bodyPr wrap="none" rtlCol="0">
            <a:spAutoFit/>
          </a:bodyPr>
          <a:lstStyle/>
          <a:p>
            <a:r>
              <a:rPr lang="en-US" dirty="0" smtClean="0"/>
              <a:t>Route…</a:t>
            </a:r>
            <a:endParaRPr lang="en-US" dirty="0"/>
          </a:p>
        </p:txBody>
      </p:sp>
      <p:pic>
        <p:nvPicPr>
          <p:cNvPr id="10" name="Kuva 9"/>
          <p:cNvPicPr>
            <a:picLocks noChangeAspect="1"/>
          </p:cNvPicPr>
          <p:nvPr/>
        </p:nvPicPr>
        <p:blipFill>
          <a:blip r:embed="rId3"/>
          <a:stretch>
            <a:fillRect/>
          </a:stretch>
        </p:blipFill>
        <p:spPr>
          <a:xfrm>
            <a:off x="6379121" y="4437112"/>
            <a:ext cx="1971675" cy="1009650"/>
          </a:xfrm>
          <a:prstGeom prst="rect">
            <a:avLst/>
          </a:prstGeom>
        </p:spPr>
      </p:pic>
    </p:spTree>
    <p:extLst>
      <p:ext uri="{BB962C8B-B14F-4D97-AF65-F5344CB8AC3E}">
        <p14:creationId xmlns:p14="http://schemas.microsoft.com/office/powerpoint/2010/main" val="3523232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if you click the link you see the next result…</a:t>
            </a:r>
          </a:p>
          <a:p>
            <a:endParaRPr lang="en-US" dirty="0"/>
          </a:p>
          <a:p>
            <a:endParaRPr lang="en-US" dirty="0" smtClean="0"/>
          </a:p>
          <a:p>
            <a:endParaRPr lang="en-US" dirty="0"/>
          </a:p>
          <a:p>
            <a:r>
              <a:rPr lang="en-US" dirty="0" smtClean="0"/>
              <a:t>This is because our server does not have a router for path /names.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More Routes!!</a:t>
            </a:r>
          </a:p>
        </p:txBody>
      </p:sp>
      <p:pic>
        <p:nvPicPr>
          <p:cNvPr id="6" name="Kuva 5"/>
          <p:cNvPicPr>
            <a:picLocks noChangeAspect="1"/>
          </p:cNvPicPr>
          <p:nvPr/>
        </p:nvPicPr>
        <p:blipFill>
          <a:blip r:embed="rId2"/>
          <a:stretch>
            <a:fillRect/>
          </a:stretch>
        </p:blipFill>
        <p:spPr>
          <a:xfrm>
            <a:off x="2411760" y="2708920"/>
            <a:ext cx="2971800" cy="895350"/>
          </a:xfrm>
          <a:prstGeom prst="rect">
            <a:avLst/>
          </a:prstGeom>
        </p:spPr>
      </p:pic>
      <p:pic>
        <p:nvPicPr>
          <p:cNvPr id="7" name="Kuva 6"/>
          <p:cNvPicPr>
            <a:picLocks noChangeAspect="1"/>
          </p:cNvPicPr>
          <p:nvPr/>
        </p:nvPicPr>
        <p:blipFill>
          <a:blip r:embed="rId3"/>
          <a:stretch>
            <a:fillRect/>
          </a:stretch>
        </p:blipFill>
        <p:spPr>
          <a:xfrm>
            <a:off x="2189629" y="4725144"/>
            <a:ext cx="3581400" cy="1209675"/>
          </a:xfrm>
          <a:prstGeom prst="rect">
            <a:avLst/>
          </a:prstGeom>
        </p:spPr>
      </p:pic>
      <p:cxnSp>
        <p:nvCxnSpPr>
          <p:cNvPr id="9" name="Suora nuoliyhdysviiva 8"/>
          <p:cNvCxnSpPr/>
          <p:nvPr/>
        </p:nvCxnSpPr>
        <p:spPr>
          <a:xfrm flipH="1">
            <a:off x="5383560" y="5589240"/>
            <a:ext cx="1132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kstiruutu 9"/>
          <p:cNvSpPr txBox="1"/>
          <p:nvPr/>
        </p:nvSpPr>
        <p:spPr>
          <a:xfrm>
            <a:off x="6624217" y="5404574"/>
            <a:ext cx="2303836" cy="646331"/>
          </a:xfrm>
          <a:prstGeom prst="rect">
            <a:avLst/>
          </a:prstGeom>
          <a:noFill/>
        </p:spPr>
        <p:txBody>
          <a:bodyPr wrap="none" rtlCol="0">
            <a:spAutoFit/>
          </a:bodyPr>
          <a:lstStyle/>
          <a:p>
            <a:r>
              <a:rPr lang="en-US" dirty="0" smtClean="0"/>
              <a:t>There is no routers at </a:t>
            </a:r>
          </a:p>
          <a:p>
            <a:r>
              <a:rPr lang="en-US" dirty="0" smtClean="0"/>
              <a:t>ALL!!!</a:t>
            </a:r>
            <a:endParaRPr lang="en-US" dirty="0"/>
          </a:p>
        </p:txBody>
      </p:sp>
    </p:spTree>
    <p:extLst>
      <p:ext uri="{BB962C8B-B14F-4D97-AF65-F5344CB8AC3E}">
        <p14:creationId xmlns:p14="http://schemas.microsoft.com/office/powerpoint/2010/main" val="9684970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To fix it you simply do the following….</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More Routes!!</a:t>
            </a:r>
          </a:p>
        </p:txBody>
      </p:sp>
      <p:pic>
        <p:nvPicPr>
          <p:cNvPr id="6" name="Kuva 5"/>
          <p:cNvPicPr>
            <a:picLocks noChangeAspect="1"/>
          </p:cNvPicPr>
          <p:nvPr/>
        </p:nvPicPr>
        <p:blipFill>
          <a:blip r:embed="rId2"/>
          <a:stretch>
            <a:fillRect/>
          </a:stretch>
        </p:blipFill>
        <p:spPr>
          <a:xfrm>
            <a:off x="1475656" y="2969666"/>
            <a:ext cx="4791075" cy="1933575"/>
          </a:xfrm>
          <a:prstGeom prst="rect">
            <a:avLst/>
          </a:prstGeom>
        </p:spPr>
      </p:pic>
      <p:cxnSp>
        <p:nvCxnSpPr>
          <p:cNvPr id="8" name="Suora nuoliyhdysviiva 7"/>
          <p:cNvCxnSpPr/>
          <p:nvPr/>
        </p:nvCxnSpPr>
        <p:spPr>
          <a:xfrm flipH="1">
            <a:off x="3980329" y="3789040"/>
            <a:ext cx="1671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5768844" y="3604374"/>
            <a:ext cx="2576346" cy="369332"/>
          </a:xfrm>
          <a:prstGeom prst="rect">
            <a:avLst/>
          </a:prstGeom>
          <a:noFill/>
        </p:spPr>
        <p:txBody>
          <a:bodyPr wrap="none" rtlCol="0">
            <a:spAutoFit/>
          </a:bodyPr>
          <a:lstStyle/>
          <a:p>
            <a:r>
              <a:rPr lang="en-US" dirty="0" smtClean="0"/>
              <a:t>Router for path “/name”</a:t>
            </a:r>
            <a:endParaRPr lang="en-US" dirty="0"/>
          </a:p>
        </p:txBody>
      </p:sp>
      <p:pic>
        <p:nvPicPr>
          <p:cNvPr id="11" name="Kuva 10"/>
          <p:cNvPicPr>
            <a:picLocks noChangeAspect="1"/>
          </p:cNvPicPr>
          <p:nvPr/>
        </p:nvPicPr>
        <p:blipFill>
          <a:blip r:embed="rId3"/>
          <a:stretch>
            <a:fillRect/>
          </a:stretch>
        </p:blipFill>
        <p:spPr>
          <a:xfrm>
            <a:off x="3707904" y="4960278"/>
            <a:ext cx="3505200" cy="1000125"/>
          </a:xfrm>
          <a:prstGeom prst="rect">
            <a:avLst/>
          </a:prstGeom>
        </p:spPr>
      </p:pic>
    </p:spTree>
    <p:extLst>
      <p:ext uri="{BB962C8B-B14F-4D97-AF65-F5344CB8AC3E}">
        <p14:creationId xmlns:p14="http://schemas.microsoft.com/office/powerpoint/2010/main" val="3559554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These few very simple examples we dealt should give you a basic idea how  </a:t>
            </a:r>
            <a:r>
              <a:rPr lang="en-US" dirty="0" err="1" smtClean="0"/>
              <a:t>NodeJS</a:t>
            </a:r>
            <a:r>
              <a:rPr lang="en-US" dirty="0" smtClean="0"/>
              <a:t> and express framework works. </a:t>
            </a:r>
          </a:p>
          <a:p>
            <a:r>
              <a:rPr lang="en-US" dirty="0" smtClean="0"/>
              <a:t>It is not very hard to maintain a server that have just few pieces of functionality (like in our examples).</a:t>
            </a:r>
          </a:p>
          <a:p>
            <a:r>
              <a:rPr lang="en-US" dirty="0" smtClean="0"/>
              <a:t>But start to consider that you have hundreds of routers with very difficult logic in your server.</a:t>
            </a:r>
          </a:p>
          <a:p>
            <a:r>
              <a:rPr lang="en-US" dirty="0" smtClean="0"/>
              <a:t>You probably don’t want to put all that stuff in one file, instead you want to separate that logic in different modules.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Creating Modules</a:t>
            </a:r>
            <a:endParaRPr lang="en-US" dirty="0"/>
          </a:p>
        </p:txBody>
      </p:sp>
    </p:spTree>
    <p:extLst>
      <p:ext uri="{BB962C8B-B14F-4D97-AF65-F5344CB8AC3E}">
        <p14:creationId xmlns:p14="http://schemas.microsoft.com/office/powerpoint/2010/main" val="361129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smtClean="0"/>
              <a:t>Modules are simply a separate JavaScript files constructed in particular way.</a:t>
            </a:r>
          </a:p>
          <a:p>
            <a:r>
              <a:rPr lang="en-US" dirty="0" smtClean="0"/>
              <a:t>An example would be fare enough to get you going with modules.</a:t>
            </a:r>
          </a:p>
          <a:p>
            <a:r>
              <a:rPr lang="en-US" dirty="0" smtClean="0"/>
              <a:t>First of all we need to create a external JavaScript file for it.</a:t>
            </a:r>
          </a:p>
          <a:p>
            <a:r>
              <a:rPr lang="en-US" dirty="0" smtClean="0"/>
              <a:t>The naming of this file is important, because it will be our module name. Be aware of this when designing modules.</a:t>
            </a:r>
          </a:p>
          <a:p>
            <a:r>
              <a:rPr lang="en-US" dirty="0" smtClean="0"/>
              <a:t>My module name will be “secret” so the JavaScript file name will be secret.js</a:t>
            </a:r>
          </a:p>
          <a:p>
            <a:r>
              <a:rPr lang="en-US" dirty="0" smtClean="0"/>
              <a:t>I will place my modules to ‘modules’ folder in my working directory.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Creating Modules</a:t>
            </a:r>
          </a:p>
        </p:txBody>
      </p:sp>
    </p:spTree>
    <p:extLst>
      <p:ext uri="{BB962C8B-B14F-4D97-AF65-F5344CB8AC3E}">
        <p14:creationId xmlns:p14="http://schemas.microsoft.com/office/powerpoint/2010/main" val="3344253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keyword to expose something from our module is ‘exports’. Everything that is followed keyword exports comes as ‘public’ for other modules. Anything defined inside a module WITHOUT the keyword export can be considered as private.</a:t>
            </a:r>
          </a:p>
          <a:p>
            <a:r>
              <a:rPr lang="en-US" dirty="0" smtClean="0"/>
              <a:t>My secret.js contains these few line of code…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Creating Modules</a:t>
            </a:r>
          </a:p>
        </p:txBody>
      </p:sp>
      <p:pic>
        <p:nvPicPr>
          <p:cNvPr id="7" name="Kuva 6"/>
          <p:cNvPicPr>
            <a:picLocks noChangeAspect="1"/>
          </p:cNvPicPr>
          <p:nvPr/>
        </p:nvPicPr>
        <p:blipFill>
          <a:blip r:embed="rId2"/>
          <a:stretch>
            <a:fillRect/>
          </a:stretch>
        </p:blipFill>
        <p:spPr>
          <a:xfrm>
            <a:off x="1331640" y="4437112"/>
            <a:ext cx="5857875" cy="1562100"/>
          </a:xfrm>
          <a:prstGeom prst="rect">
            <a:avLst/>
          </a:prstGeom>
        </p:spPr>
      </p:pic>
    </p:spTree>
    <p:extLst>
      <p:ext uri="{BB962C8B-B14F-4D97-AF65-F5344CB8AC3E}">
        <p14:creationId xmlns:p14="http://schemas.microsoft.com/office/powerpoint/2010/main" val="99675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question is how we use that secret.js module. Well we use the require() function. I Made the next modification to my app.js file…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Using the module</a:t>
            </a:r>
            <a:endParaRPr lang="en-US" dirty="0"/>
          </a:p>
        </p:txBody>
      </p:sp>
      <p:pic>
        <p:nvPicPr>
          <p:cNvPr id="6" name="Kuva 5"/>
          <p:cNvPicPr>
            <a:picLocks noChangeAspect="1"/>
          </p:cNvPicPr>
          <p:nvPr/>
        </p:nvPicPr>
        <p:blipFill>
          <a:blip r:embed="rId2"/>
          <a:stretch>
            <a:fillRect/>
          </a:stretch>
        </p:blipFill>
        <p:spPr>
          <a:xfrm>
            <a:off x="1331640" y="4005064"/>
            <a:ext cx="6076950" cy="438150"/>
          </a:xfrm>
          <a:prstGeom prst="rect">
            <a:avLst/>
          </a:prstGeom>
        </p:spPr>
      </p:pic>
      <p:cxnSp>
        <p:nvCxnSpPr>
          <p:cNvPr id="8" name="Suora nuoliyhdysviiva 7"/>
          <p:cNvCxnSpPr/>
          <p:nvPr/>
        </p:nvCxnSpPr>
        <p:spPr>
          <a:xfrm flipH="1" flipV="1">
            <a:off x="3347864" y="4365104"/>
            <a:ext cx="1022251"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flipH="1">
            <a:off x="4653722" y="4653136"/>
            <a:ext cx="2524705" cy="369332"/>
          </a:xfrm>
          <a:prstGeom prst="rect">
            <a:avLst/>
          </a:prstGeom>
          <a:noFill/>
        </p:spPr>
        <p:txBody>
          <a:bodyPr wrap="square" rtlCol="0">
            <a:spAutoFit/>
          </a:bodyPr>
          <a:lstStyle/>
          <a:p>
            <a:r>
              <a:rPr lang="en-US" dirty="0" smtClean="0"/>
              <a:t>Load our module…</a:t>
            </a:r>
            <a:endParaRPr lang="en-US" dirty="0"/>
          </a:p>
        </p:txBody>
      </p:sp>
    </p:spTree>
    <p:extLst>
      <p:ext uri="{BB962C8B-B14F-4D97-AF65-F5344CB8AC3E}">
        <p14:creationId xmlns:p14="http://schemas.microsoft.com/office/powerpoint/2010/main" val="13828082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Then I use 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Using the module</a:t>
            </a:r>
          </a:p>
        </p:txBody>
      </p:sp>
      <p:pic>
        <p:nvPicPr>
          <p:cNvPr id="6" name="Kuva 5"/>
          <p:cNvPicPr>
            <a:picLocks noChangeAspect="1"/>
          </p:cNvPicPr>
          <p:nvPr/>
        </p:nvPicPr>
        <p:blipFill>
          <a:blip r:embed="rId2"/>
          <a:stretch>
            <a:fillRect/>
          </a:stretch>
        </p:blipFill>
        <p:spPr>
          <a:xfrm>
            <a:off x="1115616" y="2852936"/>
            <a:ext cx="6038850" cy="2400300"/>
          </a:xfrm>
          <a:prstGeom prst="rect">
            <a:avLst/>
          </a:prstGeom>
        </p:spPr>
      </p:pic>
      <p:cxnSp>
        <p:nvCxnSpPr>
          <p:cNvPr id="8" name="Suora nuoliyhdysviiva 7"/>
          <p:cNvCxnSpPr/>
          <p:nvPr/>
        </p:nvCxnSpPr>
        <p:spPr>
          <a:xfrm flipH="1">
            <a:off x="3491880" y="4149080"/>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uora nuoliyhdysviiva 12"/>
          <p:cNvCxnSpPr/>
          <p:nvPr/>
        </p:nvCxnSpPr>
        <p:spPr>
          <a:xfrm flipH="1">
            <a:off x="3347864" y="4581128"/>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81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i-FI" dirty="0" err="1" smtClean="0"/>
              <a:t>NodeJS</a:t>
            </a:r>
            <a:r>
              <a:rPr lang="fi-FI" dirty="0" smtClean="0"/>
              <a:t> is </a:t>
            </a:r>
            <a:r>
              <a:rPr lang="fi-FI" dirty="0" err="1" smtClean="0"/>
              <a:t>designed</a:t>
            </a:r>
            <a:r>
              <a:rPr lang="fi-FI" dirty="0" smtClean="0"/>
              <a:t> to </a:t>
            </a:r>
            <a:r>
              <a:rPr lang="fi-FI" dirty="0" err="1" smtClean="0"/>
              <a:t>be</a:t>
            </a:r>
            <a:r>
              <a:rPr lang="fi-FI" dirty="0" smtClean="0"/>
              <a:t> a </a:t>
            </a:r>
            <a:r>
              <a:rPr lang="fi-FI" dirty="0" err="1" smtClean="0"/>
              <a:t>server</a:t>
            </a:r>
            <a:r>
              <a:rPr lang="fi-FI" dirty="0" smtClean="0"/>
              <a:t> side </a:t>
            </a:r>
            <a:r>
              <a:rPr lang="fi-FI" dirty="0" err="1" smtClean="0"/>
              <a:t>scripting</a:t>
            </a:r>
            <a:r>
              <a:rPr lang="fi-FI" dirty="0" smtClean="0"/>
              <a:t> </a:t>
            </a:r>
            <a:r>
              <a:rPr lang="fi-FI" dirty="0" err="1" smtClean="0"/>
              <a:t>language</a:t>
            </a:r>
            <a:r>
              <a:rPr lang="fi-FI" dirty="0" smtClean="0"/>
              <a:t>: </a:t>
            </a:r>
            <a:r>
              <a:rPr lang="fi-FI" dirty="0" err="1" smtClean="0"/>
              <a:t>you</a:t>
            </a:r>
            <a:r>
              <a:rPr lang="fi-FI" dirty="0" smtClean="0"/>
              <a:t> </a:t>
            </a:r>
            <a:r>
              <a:rPr lang="fi-FI" dirty="0" err="1" smtClean="0"/>
              <a:t>can</a:t>
            </a:r>
            <a:r>
              <a:rPr lang="fi-FI" dirty="0" smtClean="0"/>
              <a:t> </a:t>
            </a:r>
            <a:r>
              <a:rPr lang="fi-FI" dirty="0" err="1" smtClean="0"/>
              <a:t>build</a:t>
            </a:r>
            <a:r>
              <a:rPr lang="fi-FI" dirty="0" smtClean="0"/>
              <a:t> </a:t>
            </a:r>
            <a:r>
              <a:rPr lang="fi-FI" dirty="0" err="1" smtClean="0"/>
              <a:t>RESTful</a:t>
            </a:r>
            <a:r>
              <a:rPr lang="fi-FI" dirty="0" smtClean="0"/>
              <a:t> </a:t>
            </a:r>
            <a:r>
              <a:rPr lang="fi-FI" dirty="0" err="1" smtClean="0"/>
              <a:t>web</a:t>
            </a:r>
            <a:r>
              <a:rPr lang="fi-FI" dirty="0" smtClean="0"/>
              <a:t> </a:t>
            </a:r>
            <a:r>
              <a:rPr lang="fi-FI" dirty="0" err="1" smtClean="0"/>
              <a:t>services</a:t>
            </a:r>
            <a:r>
              <a:rPr lang="fi-FI" dirty="0" smtClean="0"/>
              <a:t> </a:t>
            </a:r>
            <a:r>
              <a:rPr lang="fi-FI" dirty="0" err="1" smtClean="0"/>
              <a:t>easily</a:t>
            </a:r>
            <a:r>
              <a:rPr lang="fi-FI" dirty="0" smtClean="0"/>
              <a:t> and </a:t>
            </a:r>
            <a:r>
              <a:rPr lang="fi-FI" dirty="0" err="1" smtClean="0"/>
              <a:t>fast</a:t>
            </a:r>
            <a:r>
              <a:rPr lang="fi-FI" dirty="0" smtClean="0"/>
              <a:t>.</a:t>
            </a:r>
          </a:p>
          <a:p>
            <a:r>
              <a:rPr lang="fi-FI" dirty="0" smtClean="0"/>
              <a:t>Still it is </a:t>
            </a:r>
            <a:r>
              <a:rPr lang="fi-FI" dirty="0" err="1" smtClean="0"/>
              <a:t>not</a:t>
            </a:r>
            <a:r>
              <a:rPr lang="fi-FI" dirty="0" smtClean="0"/>
              <a:t> </a:t>
            </a:r>
            <a:r>
              <a:rPr lang="fi-FI" dirty="0" err="1" smtClean="0"/>
              <a:t>restricted</a:t>
            </a:r>
            <a:r>
              <a:rPr lang="fi-FI" dirty="0" smtClean="0"/>
              <a:t> to </a:t>
            </a:r>
            <a:r>
              <a:rPr lang="fi-FI" dirty="0" err="1" smtClean="0"/>
              <a:t>server</a:t>
            </a:r>
            <a:r>
              <a:rPr lang="fi-FI" dirty="0" smtClean="0"/>
              <a:t> side, </a:t>
            </a:r>
            <a:r>
              <a:rPr lang="fi-FI" dirty="0" err="1" smtClean="0"/>
              <a:t>you</a:t>
            </a:r>
            <a:r>
              <a:rPr lang="fi-FI" dirty="0" smtClean="0"/>
              <a:t> </a:t>
            </a:r>
            <a:r>
              <a:rPr lang="fi-FI" dirty="0" err="1" smtClean="0"/>
              <a:t>can</a:t>
            </a:r>
            <a:r>
              <a:rPr lang="fi-FI" dirty="0" smtClean="0"/>
              <a:t> </a:t>
            </a:r>
            <a:r>
              <a:rPr lang="fi-FI" dirty="0" err="1" smtClean="0"/>
              <a:t>also</a:t>
            </a:r>
            <a:r>
              <a:rPr lang="fi-FI" dirty="0" smtClean="0"/>
              <a:t> </a:t>
            </a:r>
            <a:r>
              <a:rPr lang="fi-FI" dirty="0" err="1" smtClean="0"/>
              <a:t>do</a:t>
            </a:r>
            <a:r>
              <a:rPr lang="fi-FI" dirty="0" smtClean="0"/>
              <a:t> </a:t>
            </a:r>
            <a:r>
              <a:rPr lang="fi-FI" dirty="0" err="1" smtClean="0"/>
              <a:t>client</a:t>
            </a:r>
            <a:r>
              <a:rPr lang="fi-FI" dirty="0" smtClean="0"/>
              <a:t> side </a:t>
            </a:r>
            <a:r>
              <a:rPr lang="fi-FI" dirty="0" err="1" smtClean="0"/>
              <a:t>scripting</a:t>
            </a:r>
            <a:r>
              <a:rPr lang="fi-FI" dirty="0" smtClean="0"/>
              <a:t> </a:t>
            </a:r>
            <a:r>
              <a:rPr lang="fi-FI" dirty="0" err="1" smtClean="0"/>
              <a:t>with</a:t>
            </a:r>
            <a:r>
              <a:rPr lang="fi-FI" dirty="0" smtClean="0"/>
              <a:t> </a:t>
            </a:r>
            <a:r>
              <a:rPr lang="fi-FI" dirty="0" err="1" smtClean="0"/>
              <a:t>NodeJS</a:t>
            </a:r>
            <a:r>
              <a:rPr lang="fi-FI" dirty="0" smtClean="0"/>
              <a:t> (</a:t>
            </a:r>
            <a:r>
              <a:rPr lang="fi-FI" dirty="0" err="1" smtClean="0"/>
              <a:t>like</a:t>
            </a:r>
            <a:r>
              <a:rPr lang="fi-FI" dirty="0" smtClean="0"/>
              <a:t> </a:t>
            </a:r>
            <a:r>
              <a:rPr lang="fi-FI" dirty="0" err="1" smtClean="0"/>
              <a:t>sockets</a:t>
            </a:r>
            <a:r>
              <a:rPr lang="fi-FI" dirty="0" smtClean="0"/>
              <a:t>).</a:t>
            </a:r>
            <a:endParaRPr lang="fi-FI" dirty="0"/>
          </a:p>
        </p:txBody>
      </p:sp>
      <p:sp>
        <p:nvSpPr>
          <p:cNvPr id="4" name="Date Placeholder 3"/>
          <p:cNvSpPr>
            <a:spLocks noGrp="1"/>
          </p:cNvSpPr>
          <p:nvPr>
            <p:ph type="dt" sz="half" idx="10"/>
          </p:nvPr>
        </p:nvSpPr>
        <p:spPr/>
        <p:txBody>
          <a:bodyPr/>
          <a:lstStyle/>
          <a:p>
            <a:fld id="{A369AACF-7F55-4BE1-AAB5-D77D0F35AFA3}" type="datetime1">
              <a:rPr lang="fi-FI" smtClean="0"/>
              <a:t>12.9.2015</a:t>
            </a:fld>
            <a:endParaRPr lang="fi-FI"/>
          </a:p>
        </p:txBody>
      </p:sp>
      <p:sp>
        <p:nvSpPr>
          <p:cNvPr id="5" name="Footer Placeholder 4"/>
          <p:cNvSpPr>
            <a:spLocks noGrp="1"/>
          </p:cNvSpPr>
          <p:nvPr>
            <p:ph type="ftr" sz="quarter" idx="11"/>
          </p:nvPr>
        </p:nvSpPr>
        <p:spPr/>
        <p:txBody>
          <a:bodyPr/>
          <a:lstStyle/>
          <a:p>
            <a:endParaRPr lang="fi-FI"/>
          </a:p>
        </p:txBody>
      </p:sp>
      <p:sp>
        <p:nvSpPr>
          <p:cNvPr id="3" name="Title 2"/>
          <p:cNvSpPr>
            <a:spLocks noGrp="1"/>
          </p:cNvSpPr>
          <p:nvPr>
            <p:ph type="title"/>
          </p:nvPr>
        </p:nvSpPr>
        <p:spPr/>
        <p:txBody>
          <a:bodyPr/>
          <a:lstStyle/>
          <a:p>
            <a:r>
              <a:rPr lang="fi-FI" dirty="0" err="1"/>
              <a:t>Introduction</a:t>
            </a:r>
            <a:endParaRPr lang="fi-FI" dirty="0"/>
          </a:p>
        </p:txBody>
      </p:sp>
    </p:spTree>
    <p:extLst>
      <p:ext uri="{BB962C8B-B14F-4D97-AF65-F5344CB8AC3E}">
        <p14:creationId xmlns:p14="http://schemas.microsoft.com/office/powerpoint/2010/main" val="3113081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Let’s say that I have several exported function in module, but I just need one of them. Can I just crap one of them? Answer is yes…</a:t>
            </a:r>
          </a:p>
          <a:p>
            <a:r>
              <a:rPr lang="en-US" dirty="0" smtClean="0"/>
              <a:t>Think that we have next module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Using the </a:t>
            </a:r>
            <a:r>
              <a:rPr lang="en-US" dirty="0" smtClean="0"/>
              <a:t>part of the module</a:t>
            </a:r>
            <a:endParaRPr lang="en-US" dirty="0"/>
          </a:p>
        </p:txBody>
      </p:sp>
      <p:pic>
        <p:nvPicPr>
          <p:cNvPr id="6" name="Kuva 5"/>
          <p:cNvPicPr>
            <a:picLocks noChangeAspect="1"/>
          </p:cNvPicPr>
          <p:nvPr/>
        </p:nvPicPr>
        <p:blipFill>
          <a:blip r:embed="rId2"/>
          <a:stretch>
            <a:fillRect/>
          </a:stretch>
        </p:blipFill>
        <p:spPr>
          <a:xfrm>
            <a:off x="1132467" y="3717032"/>
            <a:ext cx="5924550" cy="2333625"/>
          </a:xfrm>
          <a:prstGeom prst="rect">
            <a:avLst/>
          </a:prstGeom>
        </p:spPr>
      </p:pic>
    </p:spTree>
    <p:extLst>
      <p:ext uri="{BB962C8B-B14F-4D97-AF65-F5344CB8AC3E}">
        <p14:creationId xmlns:p14="http://schemas.microsoft.com/office/powerpoint/2010/main" val="27309057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We want to use just the function </a:t>
            </a:r>
            <a:r>
              <a:rPr lang="en-US" dirty="0" err="1" smtClean="0"/>
              <a:t>anotherSecret</a:t>
            </a:r>
            <a:r>
              <a:rPr lang="en-US" dirty="0" smtClean="0"/>
              <a:t> from that module in our app.js…how we can do that. Well see the next example…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Using the part of the module</a:t>
            </a:r>
          </a:p>
        </p:txBody>
      </p:sp>
      <p:pic>
        <p:nvPicPr>
          <p:cNvPr id="6" name="Kuva 5"/>
          <p:cNvPicPr>
            <a:picLocks noChangeAspect="1"/>
          </p:cNvPicPr>
          <p:nvPr/>
        </p:nvPicPr>
        <p:blipFill>
          <a:blip r:embed="rId2"/>
          <a:stretch>
            <a:fillRect/>
          </a:stretch>
        </p:blipFill>
        <p:spPr>
          <a:xfrm>
            <a:off x="1115616" y="3501008"/>
            <a:ext cx="6648450" cy="2190750"/>
          </a:xfrm>
          <a:prstGeom prst="rect">
            <a:avLst/>
          </a:prstGeom>
        </p:spPr>
      </p:pic>
      <p:cxnSp>
        <p:nvCxnSpPr>
          <p:cNvPr id="8" name="Suora nuoliyhdysviiva 7"/>
          <p:cNvCxnSpPr/>
          <p:nvPr/>
        </p:nvCxnSpPr>
        <p:spPr>
          <a:xfrm flipH="1" flipV="1">
            <a:off x="4608004" y="3933056"/>
            <a:ext cx="1044116" cy="160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uora nuoliyhdysviiva 10"/>
          <p:cNvCxnSpPr/>
          <p:nvPr/>
        </p:nvCxnSpPr>
        <p:spPr>
          <a:xfrm flipH="1">
            <a:off x="2987824" y="4653136"/>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207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One of the most common things to do in web apps is to post data from client to server. Mostly this happens via the HTML forms, but other ways are also possible (like AJAX and JSON).</a:t>
            </a:r>
          </a:p>
          <a:p>
            <a:r>
              <a:rPr lang="en-US" dirty="0" smtClean="0"/>
              <a:t>Next we see how we can handle this kind of communication between the client and the server.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Handling the POST method</a:t>
            </a:r>
            <a:endParaRPr lang="en-US" dirty="0"/>
          </a:p>
        </p:txBody>
      </p:sp>
    </p:spTree>
    <p:extLst>
      <p:ext uri="{BB962C8B-B14F-4D97-AF65-F5344CB8AC3E}">
        <p14:creationId xmlns:p14="http://schemas.microsoft.com/office/powerpoint/2010/main" val="330066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First we need a form in our index.html file. Pay attention to ‘name’ attribute values in &lt;input&gt; elements. Those are important when we parse the data in server. Note also that form method is post and action is “/</a:t>
            </a:r>
            <a:r>
              <a:rPr lang="en-US" dirty="0" err="1" smtClean="0"/>
              <a:t>user_data</a:t>
            </a:r>
            <a:r>
              <a:rPr lang="en-US" dirty="0" smtClean="0"/>
              <a:t>”. Also note the input element which type is submit. This is important in forms if you want to send the data to server…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Handling the POST method</a:t>
            </a:r>
          </a:p>
        </p:txBody>
      </p:sp>
    </p:spTree>
    <p:extLst>
      <p:ext uri="{BB962C8B-B14F-4D97-AF65-F5344CB8AC3E}">
        <p14:creationId xmlns:p14="http://schemas.microsoft.com/office/powerpoint/2010/main" val="24265532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Handling the POST method</a:t>
            </a:r>
          </a:p>
        </p:txBody>
      </p:sp>
      <p:pic>
        <p:nvPicPr>
          <p:cNvPr id="6" name="Kuva 5"/>
          <p:cNvPicPr>
            <a:picLocks noChangeAspect="1"/>
          </p:cNvPicPr>
          <p:nvPr/>
        </p:nvPicPr>
        <p:blipFill>
          <a:blip r:embed="rId2"/>
          <a:stretch>
            <a:fillRect/>
          </a:stretch>
        </p:blipFill>
        <p:spPr>
          <a:xfrm>
            <a:off x="407565" y="2924944"/>
            <a:ext cx="5267325" cy="2581275"/>
          </a:xfrm>
          <a:prstGeom prst="rect">
            <a:avLst/>
          </a:prstGeom>
        </p:spPr>
      </p:pic>
      <p:pic>
        <p:nvPicPr>
          <p:cNvPr id="7" name="Kuva 6"/>
          <p:cNvPicPr>
            <a:picLocks noChangeAspect="1"/>
          </p:cNvPicPr>
          <p:nvPr/>
        </p:nvPicPr>
        <p:blipFill>
          <a:blip r:embed="rId3"/>
          <a:stretch>
            <a:fillRect/>
          </a:stretch>
        </p:blipFill>
        <p:spPr>
          <a:xfrm>
            <a:off x="6012160" y="3645024"/>
            <a:ext cx="2352675" cy="971550"/>
          </a:xfrm>
          <a:prstGeom prst="rect">
            <a:avLst/>
          </a:prstGeom>
        </p:spPr>
      </p:pic>
    </p:spTree>
    <p:extLst>
      <p:ext uri="{BB962C8B-B14F-4D97-AF65-F5344CB8AC3E}">
        <p14:creationId xmlns:p14="http://schemas.microsoft.com/office/powerpoint/2010/main" val="38454193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Then the server side. To handle POST method in our server we need a middleware for that. The name of the middleware is </a:t>
            </a:r>
            <a:r>
              <a:rPr lang="en-US" dirty="0" err="1" smtClean="0"/>
              <a:t>bodyParser</a:t>
            </a:r>
            <a:r>
              <a:rPr lang="en-US" dirty="0" smtClean="0"/>
              <a:t>. </a:t>
            </a:r>
            <a:endParaRPr lang="en-US" dirty="0"/>
          </a:p>
          <a:p>
            <a:r>
              <a:rPr lang="en-US" dirty="0" smtClean="0"/>
              <a:t>Also we need a post router to handle the path ‘/</a:t>
            </a:r>
            <a:r>
              <a:rPr lang="en-US" dirty="0" err="1" smtClean="0"/>
              <a:t>user_data</a:t>
            </a:r>
            <a:r>
              <a:rPr lang="en-US" dirty="0" smtClean="0"/>
              <a:t>’</a:t>
            </a:r>
          </a:p>
          <a:p>
            <a:r>
              <a:rPr lang="en-US" dirty="0" smtClean="0"/>
              <a:t>The </a:t>
            </a:r>
            <a:r>
              <a:rPr lang="en-US" dirty="0" err="1" smtClean="0"/>
              <a:t>bodyParser</a:t>
            </a:r>
            <a:r>
              <a:rPr lang="en-US" dirty="0" smtClean="0"/>
              <a:t> has to be installed separately using </a:t>
            </a:r>
            <a:r>
              <a:rPr lang="en-US" dirty="0" err="1" smtClean="0"/>
              <a:t>npm</a:t>
            </a:r>
            <a:r>
              <a:rPr lang="en-US" dirty="0" smtClean="0"/>
              <a:t> tool: </a:t>
            </a:r>
            <a:r>
              <a:rPr lang="en-US" b="1" dirty="0" err="1" smtClean="0"/>
              <a:t>npm</a:t>
            </a:r>
            <a:r>
              <a:rPr lang="en-US" b="1" dirty="0" smtClean="0"/>
              <a:t> install body-parser</a:t>
            </a:r>
            <a:endParaRPr lang="en-US" b="1"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Handling the POST method</a:t>
            </a:r>
          </a:p>
        </p:txBody>
      </p:sp>
    </p:spTree>
    <p:extLst>
      <p:ext uri="{BB962C8B-B14F-4D97-AF65-F5344CB8AC3E}">
        <p14:creationId xmlns:p14="http://schemas.microsoft.com/office/powerpoint/2010/main" val="71822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Handling the POST method</a:t>
            </a:r>
          </a:p>
        </p:txBody>
      </p:sp>
      <p:pic>
        <p:nvPicPr>
          <p:cNvPr id="6" name="Kuva 5"/>
          <p:cNvPicPr>
            <a:picLocks noChangeAspect="1"/>
          </p:cNvPicPr>
          <p:nvPr/>
        </p:nvPicPr>
        <p:blipFill>
          <a:blip r:embed="rId2"/>
          <a:stretch>
            <a:fillRect/>
          </a:stretch>
        </p:blipFill>
        <p:spPr>
          <a:xfrm>
            <a:off x="1259632" y="2636912"/>
            <a:ext cx="6019800" cy="2867025"/>
          </a:xfrm>
          <a:prstGeom prst="rect">
            <a:avLst/>
          </a:prstGeom>
        </p:spPr>
      </p:pic>
      <p:cxnSp>
        <p:nvCxnSpPr>
          <p:cNvPr id="8" name="Suora nuoliyhdysviiva 7"/>
          <p:cNvCxnSpPr/>
          <p:nvPr/>
        </p:nvCxnSpPr>
        <p:spPr>
          <a:xfrm flipH="1">
            <a:off x="3980329" y="3068960"/>
            <a:ext cx="8076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uora nuoliyhdysviiva 9"/>
          <p:cNvCxnSpPr/>
          <p:nvPr/>
        </p:nvCxnSpPr>
        <p:spPr>
          <a:xfrm flipH="1">
            <a:off x="2828201" y="4070424"/>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uora nuoliyhdysviiva 11"/>
          <p:cNvCxnSpPr/>
          <p:nvPr/>
        </p:nvCxnSpPr>
        <p:spPr>
          <a:xfrm flipH="1">
            <a:off x="4139952" y="4509120"/>
            <a:ext cx="1023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uora nuoliyhdysviiva 13"/>
          <p:cNvCxnSpPr/>
          <p:nvPr/>
        </p:nvCxnSpPr>
        <p:spPr>
          <a:xfrm flipH="1" flipV="1">
            <a:off x="4384176" y="4869160"/>
            <a:ext cx="403848"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uora nuoliyhdysviiva 15"/>
          <p:cNvCxnSpPr/>
          <p:nvPr/>
        </p:nvCxnSpPr>
        <p:spPr>
          <a:xfrm flipH="1" flipV="1">
            <a:off x="6588224" y="4934521"/>
            <a:ext cx="468793" cy="150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1486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What if you want to send something from client (browser) to server, but don’t want to use form? How you can do it? There are two options: AJAX or Sockets. </a:t>
            </a:r>
            <a:endParaRPr lang="en-US" dirty="0"/>
          </a:p>
          <a:p>
            <a:r>
              <a:rPr lang="en-US" dirty="0" smtClean="0"/>
              <a:t>An example here would be nice eh?</a:t>
            </a:r>
          </a:p>
          <a:p>
            <a:r>
              <a:rPr lang="en-US" dirty="0" smtClean="0"/>
              <a:t>First we make all the needed stuff in client side. We need to write some client side JavaScript.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AJAX &amp; JSON</a:t>
            </a:r>
            <a:endParaRPr lang="en-US" dirty="0"/>
          </a:p>
        </p:txBody>
      </p:sp>
    </p:spTree>
    <p:extLst>
      <p:ext uri="{BB962C8B-B14F-4D97-AF65-F5344CB8AC3E}">
        <p14:creationId xmlns:p14="http://schemas.microsoft.com/office/powerpoint/2010/main" val="2528135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AJAX &amp; JSON</a:t>
            </a:r>
          </a:p>
        </p:txBody>
      </p:sp>
      <p:pic>
        <p:nvPicPr>
          <p:cNvPr id="6" name="Kuva 5"/>
          <p:cNvPicPr>
            <a:picLocks noChangeAspect="1"/>
          </p:cNvPicPr>
          <p:nvPr/>
        </p:nvPicPr>
        <p:blipFill>
          <a:blip r:embed="rId2"/>
          <a:stretch>
            <a:fillRect/>
          </a:stretch>
        </p:blipFill>
        <p:spPr>
          <a:xfrm>
            <a:off x="49381" y="2777610"/>
            <a:ext cx="4543425" cy="2286000"/>
          </a:xfrm>
          <a:prstGeom prst="rect">
            <a:avLst/>
          </a:prstGeom>
        </p:spPr>
      </p:pic>
      <p:sp>
        <p:nvSpPr>
          <p:cNvPr id="7" name="Tekstiruutu 6"/>
          <p:cNvSpPr txBox="1"/>
          <p:nvPr/>
        </p:nvSpPr>
        <p:spPr>
          <a:xfrm>
            <a:off x="457200" y="2408278"/>
            <a:ext cx="1244251" cy="369332"/>
          </a:xfrm>
          <a:prstGeom prst="rect">
            <a:avLst/>
          </a:prstGeom>
          <a:noFill/>
        </p:spPr>
        <p:txBody>
          <a:bodyPr wrap="none" rtlCol="0">
            <a:spAutoFit/>
          </a:bodyPr>
          <a:lstStyle/>
          <a:p>
            <a:r>
              <a:rPr lang="en-US" dirty="0" smtClean="0"/>
              <a:t>Index.html</a:t>
            </a:r>
            <a:endParaRPr lang="en-US" dirty="0"/>
          </a:p>
        </p:txBody>
      </p:sp>
      <p:pic>
        <p:nvPicPr>
          <p:cNvPr id="8" name="Kuva 7"/>
          <p:cNvPicPr>
            <a:picLocks noChangeAspect="1"/>
          </p:cNvPicPr>
          <p:nvPr/>
        </p:nvPicPr>
        <p:blipFill>
          <a:blip r:embed="rId3"/>
          <a:stretch>
            <a:fillRect/>
          </a:stretch>
        </p:blipFill>
        <p:spPr>
          <a:xfrm>
            <a:off x="4703128" y="2583306"/>
            <a:ext cx="3636642" cy="3367261"/>
          </a:xfrm>
          <a:prstGeom prst="rect">
            <a:avLst/>
          </a:prstGeom>
        </p:spPr>
      </p:pic>
      <p:sp>
        <p:nvSpPr>
          <p:cNvPr id="9" name="Tekstiruutu 8"/>
          <p:cNvSpPr txBox="1"/>
          <p:nvPr/>
        </p:nvSpPr>
        <p:spPr>
          <a:xfrm>
            <a:off x="5131055" y="2207156"/>
            <a:ext cx="1236236" cy="369332"/>
          </a:xfrm>
          <a:prstGeom prst="rect">
            <a:avLst/>
          </a:prstGeom>
          <a:noFill/>
        </p:spPr>
        <p:txBody>
          <a:bodyPr wrap="none" rtlCol="0">
            <a:spAutoFit/>
          </a:bodyPr>
          <a:lstStyle/>
          <a:p>
            <a:r>
              <a:rPr lang="en-US" dirty="0" smtClean="0"/>
              <a:t>Myscript.js</a:t>
            </a:r>
            <a:endParaRPr lang="en-US" dirty="0"/>
          </a:p>
        </p:txBody>
      </p:sp>
    </p:spTree>
    <p:extLst>
      <p:ext uri="{BB962C8B-B14F-4D97-AF65-F5344CB8AC3E}">
        <p14:creationId xmlns:p14="http://schemas.microsoft.com/office/powerpoint/2010/main" val="40883904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Server side…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AJAX &amp; JSON</a:t>
            </a:r>
          </a:p>
        </p:txBody>
      </p:sp>
      <p:pic>
        <p:nvPicPr>
          <p:cNvPr id="6" name="Kuva 5"/>
          <p:cNvPicPr>
            <a:picLocks noChangeAspect="1"/>
          </p:cNvPicPr>
          <p:nvPr/>
        </p:nvPicPr>
        <p:blipFill>
          <a:blip r:embed="rId2"/>
          <a:stretch>
            <a:fillRect/>
          </a:stretch>
        </p:blipFill>
        <p:spPr>
          <a:xfrm>
            <a:off x="1656626" y="3140968"/>
            <a:ext cx="5381625" cy="1162050"/>
          </a:xfrm>
          <a:prstGeom prst="rect">
            <a:avLst/>
          </a:prstGeom>
        </p:spPr>
      </p:pic>
    </p:spTree>
    <p:extLst>
      <p:ext uri="{BB962C8B-B14F-4D97-AF65-F5344CB8AC3E}">
        <p14:creationId xmlns:p14="http://schemas.microsoft.com/office/powerpoint/2010/main" val="352468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Simply go to </a:t>
            </a:r>
            <a:r>
              <a:rPr lang="en-US" dirty="0">
                <a:hlinkClick r:id="rId2"/>
              </a:rPr>
              <a:t>http://nodejs.org</a:t>
            </a:r>
            <a:r>
              <a:rPr lang="en-US" dirty="0" smtClean="0">
                <a:hlinkClick r:id="rId2"/>
              </a:rPr>
              <a:t>/</a:t>
            </a:r>
            <a:r>
              <a:rPr lang="en-US" dirty="0" smtClean="0"/>
              <a:t> press the install button and run the installation application.</a:t>
            </a:r>
          </a:p>
          <a:p>
            <a:r>
              <a:rPr lang="en-US" dirty="0" smtClean="0"/>
              <a:t>After installation open command prompt (</a:t>
            </a:r>
            <a:r>
              <a:rPr lang="en-US" dirty="0" err="1" smtClean="0"/>
              <a:t>cmd</a:t>
            </a:r>
            <a:r>
              <a:rPr lang="en-US" dirty="0" smtClean="0"/>
              <a:t>) and execute next command to see that </a:t>
            </a:r>
            <a:r>
              <a:rPr lang="en-US" dirty="0" err="1" smtClean="0"/>
              <a:t>NodeJS</a:t>
            </a:r>
            <a:r>
              <a:rPr lang="en-US" dirty="0" smtClean="0"/>
              <a:t> installation was success:</a:t>
            </a:r>
          </a:p>
          <a:p>
            <a:pPr marL="0" indent="0">
              <a:buNone/>
            </a:pPr>
            <a:r>
              <a:rPr lang="en-US" dirty="0"/>
              <a:t> </a:t>
            </a:r>
            <a:r>
              <a:rPr lang="en-US" dirty="0" smtClean="0"/>
              <a:t>   </a:t>
            </a:r>
            <a:r>
              <a:rPr lang="en-US" b="1" i="1" dirty="0" smtClean="0"/>
              <a:t>node –version</a:t>
            </a:r>
          </a:p>
          <a:p>
            <a:r>
              <a:rPr lang="en-US" dirty="0" smtClean="0"/>
              <a:t>If you see node version printed out you are ready to go.</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Installing</a:t>
            </a:r>
            <a:endParaRPr lang="en-US" dirty="0"/>
          </a:p>
        </p:txBody>
      </p:sp>
    </p:spTree>
    <p:extLst>
      <p:ext uri="{BB962C8B-B14F-4D97-AF65-F5344CB8AC3E}">
        <p14:creationId xmlns:p14="http://schemas.microsoft.com/office/powerpoint/2010/main" val="4210660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There are couple of ways to use sockets socket.io and express.io where the latter is based on socket.io.</a:t>
            </a:r>
          </a:p>
          <a:p>
            <a:r>
              <a:rPr lang="en-US" dirty="0" smtClean="0"/>
              <a:t>express.io makes it a little bit simpler to use sockets.</a:t>
            </a:r>
          </a:p>
          <a:p>
            <a:r>
              <a:rPr lang="en-US" dirty="0" smtClean="0"/>
              <a:t>First you need to install express.io using </a:t>
            </a:r>
            <a:r>
              <a:rPr lang="en-US" dirty="0" err="1" smtClean="0"/>
              <a:t>npm</a:t>
            </a:r>
            <a:r>
              <a:rPr lang="en-US" dirty="0" smtClean="0"/>
              <a:t>: </a:t>
            </a:r>
            <a:r>
              <a:rPr lang="en-US" b="1" dirty="0" err="1" smtClean="0"/>
              <a:t>npm</a:t>
            </a:r>
            <a:r>
              <a:rPr lang="en-US" b="1" dirty="0" smtClean="0"/>
              <a:t> install express.io</a:t>
            </a:r>
          </a:p>
          <a:p>
            <a:r>
              <a:rPr lang="en-US" dirty="0" smtClean="0"/>
              <a:t>Then make your express.io server….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e</a:t>
            </a:r>
            <a:r>
              <a:rPr lang="en-US" dirty="0" smtClean="0"/>
              <a:t>xpress.io == Sockets</a:t>
            </a:r>
            <a:endParaRPr lang="en-US" dirty="0"/>
          </a:p>
        </p:txBody>
      </p:sp>
    </p:spTree>
    <p:extLst>
      <p:ext uri="{BB962C8B-B14F-4D97-AF65-F5344CB8AC3E}">
        <p14:creationId xmlns:p14="http://schemas.microsoft.com/office/powerpoint/2010/main" val="8385531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Server side code….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express.io == Sockets</a:t>
            </a:r>
          </a:p>
        </p:txBody>
      </p:sp>
      <p:pic>
        <p:nvPicPr>
          <p:cNvPr id="6" name="Kuva 5"/>
          <p:cNvPicPr>
            <a:picLocks noChangeAspect="1"/>
          </p:cNvPicPr>
          <p:nvPr/>
        </p:nvPicPr>
        <p:blipFill>
          <a:blip r:embed="rId2"/>
          <a:stretch>
            <a:fillRect/>
          </a:stretch>
        </p:blipFill>
        <p:spPr>
          <a:xfrm>
            <a:off x="1703967" y="2420888"/>
            <a:ext cx="5353050" cy="3933825"/>
          </a:xfrm>
          <a:prstGeom prst="rect">
            <a:avLst/>
          </a:prstGeom>
        </p:spPr>
      </p:pic>
    </p:spTree>
    <p:extLst>
      <p:ext uri="{BB962C8B-B14F-4D97-AF65-F5344CB8AC3E}">
        <p14:creationId xmlns:p14="http://schemas.microsoft.com/office/powerpoint/2010/main" val="9269356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Client side…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express.io == Sockets</a:t>
            </a:r>
          </a:p>
        </p:txBody>
      </p:sp>
      <p:pic>
        <p:nvPicPr>
          <p:cNvPr id="6" name="Kuva 5"/>
          <p:cNvPicPr>
            <a:picLocks noChangeAspect="1"/>
          </p:cNvPicPr>
          <p:nvPr/>
        </p:nvPicPr>
        <p:blipFill>
          <a:blip r:embed="rId2"/>
          <a:stretch>
            <a:fillRect/>
          </a:stretch>
        </p:blipFill>
        <p:spPr>
          <a:xfrm>
            <a:off x="484121" y="3068960"/>
            <a:ext cx="4486275" cy="2409825"/>
          </a:xfrm>
          <a:prstGeom prst="rect">
            <a:avLst/>
          </a:prstGeom>
        </p:spPr>
      </p:pic>
      <p:cxnSp>
        <p:nvCxnSpPr>
          <p:cNvPr id="8" name="Suora nuoliyhdysviiva 7"/>
          <p:cNvCxnSpPr/>
          <p:nvPr/>
        </p:nvCxnSpPr>
        <p:spPr>
          <a:xfrm flipH="1">
            <a:off x="3059832" y="3429000"/>
            <a:ext cx="864096"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539552" y="2760293"/>
            <a:ext cx="1244251" cy="369332"/>
          </a:xfrm>
          <a:prstGeom prst="rect">
            <a:avLst/>
          </a:prstGeom>
          <a:noFill/>
        </p:spPr>
        <p:txBody>
          <a:bodyPr wrap="none" rtlCol="0">
            <a:spAutoFit/>
          </a:bodyPr>
          <a:lstStyle/>
          <a:p>
            <a:r>
              <a:rPr lang="en-US" dirty="0" smtClean="0"/>
              <a:t>Index.html</a:t>
            </a:r>
          </a:p>
        </p:txBody>
      </p:sp>
      <p:pic>
        <p:nvPicPr>
          <p:cNvPr id="10" name="Kuva 9"/>
          <p:cNvPicPr>
            <a:picLocks noChangeAspect="1"/>
          </p:cNvPicPr>
          <p:nvPr/>
        </p:nvPicPr>
        <p:blipFill>
          <a:blip r:embed="rId3"/>
          <a:stretch>
            <a:fillRect/>
          </a:stretch>
        </p:blipFill>
        <p:spPr>
          <a:xfrm>
            <a:off x="5148488" y="3320151"/>
            <a:ext cx="3581400" cy="1885950"/>
          </a:xfrm>
          <a:prstGeom prst="rect">
            <a:avLst/>
          </a:prstGeom>
        </p:spPr>
      </p:pic>
      <p:sp>
        <p:nvSpPr>
          <p:cNvPr id="11" name="Tekstiruutu 10"/>
          <p:cNvSpPr txBox="1"/>
          <p:nvPr/>
        </p:nvSpPr>
        <p:spPr>
          <a:xfrm>
            <a:off x="5436096" y="2944959"/>
            <a:ext cx="1228221" cy="369332"/>
          </a:xfrm>
          <a:prstGeom prst="rect">
            <a:avLst/>
          </a:prstGeom>
          <a:noFill/>
        </p:spPr>
        <p:txBody>
          <a:bodyPr wrap="none" rtlCol="0">
            <a:spAutoFit/>
          </a:bodyPr>
          <a:lstStyle/>
          <a:p>
            <a:r>
              <a:rPr lang="en-US" dirty="0"/>
              <a:t>m</a:t>
            </a:r>
            <a:r>
              <a:rPr lang="en-US" dirty="0" smtClean="0"/>
              <a:t>yscript.js</a:t>
            </a:r>
          </a:p>
        </p:txBody>
      </p:sp>
    </p:spTree>
    <p:extLst>
      <p:ext uri="{BB962C8B-B14F-4D97-AF65-F5344CB8AC3E}">
        <p14:creationId xmlns:p14="http://schemas.microsoft.com/office/powerpoint/2010/main" val="607926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Using sessions to keep track of users as they journey through your site is key to any respectable application. </a:t>
            </a:r>
            <a:endParaRPr lang="en-US" dirty="0" smtClean="0"/>
          </a:p>
          <a:p>
            <a:r>
              <a:rPr lang="en-US" dirty="0" smtClean="0"/>
              <a:t>Luckily</a:t>
            </a:r>
            <a:r>
              <a:rPr lang="en-US" dirty="0"/>
              <a:t>, as usual, using Express with your Node.js application makes it super simple to get sessions up and running</a:t>
            </a:r>
            <a:r>
              <a:rPr lang="en-US" dirty="0" smtClean="0"/>
              <a:t>.</a:t>
            </a:r>
          </a:p>
          <a:p>
            <a:r>
              <a:rPr lang="en-US" dirty="0" smtClean="0"/>
              <a:t>First of all you need to install session module with command: </a:t>
            </a:r>
            <a:r>
              <a:rPr lang="en-US" dirty="0" err="1" smtClean="0"/>
              <a:t>npm</a:t>
            </a:r>
            <a:r>
              <a:rPr lang="en-US" dirty="0" smtClean="0"/>
              <a:t> install express-session</a:t>
            </a:r>
          </a:p>
          <a:p>
            <a:r>
              <a:rPr lang="en-US" dirty="0" smtClean="0"/>
              <a:t>The do the following to use the module…</a:t>
            </a:r>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Session Handling</a:t>
            </a:r>
            <a:endParaRPr lang="en-US" dirty="0"/>
          </a:p>
        </p:txBody>
      </p:sp>
    </p:spTree>
    <p:extLst>
      <p:ext uri="{BB962C8B-B14F-4D97-AF65-F5344CB8AC3E}">
        <p14:creationId xmlns:p14="http://schemas.microsoft.com/office/powerpoint/2010/main" val="27785795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Session Handling</a:t>
            </a:r>
          </a:p>
        </p:txBody>
      </p:sp>
      <p:pic>
        <p:nvPicPr>
          <p:cNvPr id="2" name="Kuva 1"/>
          <p:cNvPicPr>
            <a:picLocks noChangeAspect="1"/>
          </p:cNvPicPr>
          <p:nvPr/>
        </p:nvPicPr>
        <p:blipFill>
          <a:blip r:embed="rId2"/>
          <a:stretch>
            <a:fillRect/>
          </a:stretch>
        </p:blipFill>
        <p:spPr>
          <a:xfrm>
            <a:off x="1604962" y="3356992"/>
            <a:ext cx="5934075" cy="971550"/>
          </a:xfrm>
          <a:prstGeom prst="rect">
            <a:avLst/>
          </a:prstGeom>
        </p:spPr>
      </p:pic>
    </p:spTree>
    <p:extLst>
      <p:ext uri="{BB962C8B-B14F-4D97-AF65-F5344CB8AC3E}">
        <p14:creationId xmlns:p14="http://schemas.microsoft.com/office/powerpoint/2010/main" val="5454200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a:bodyPr>
          <a:lstStyle/>
          <a:p>
            <a:r>
              <a:rPr lang="en-US" dirty="0" smtClean="0"/>
              <a:t>We </a:t>
            </a:r>
            <a:r>
              <a:rPr lang="en-US" dirty="0"/>
              <a:t>also provide a secret to the session initializer, which provides a little more security for our session data. Of course you might what to use a key that is a little more secure.</a:t>
            </a:r>
          </a:p>
          <a:p>
            <a:r>
              <a:rPr lang="en-US" dirty="0"/>
              <a:t>Sessions are accessible through the request object in each route. You can get and set properties just like you would when handling an object normally. For example, lets set some session data in the awesome route.</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Session Handling</a:t>
            </a:r>
          </a:p>
        </p:txBody>
      </p:sp>
    </p:spTree>
    <p:extLst>
      <p:ext uri="{BB962C8B-B14F-4D97-AF65-F5344CB8AC3E}">
        <p14:creationId xmlns:p14="http://schemas.microsoft.com/office/powerpoint/2010/main" val="37150486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Session Handling</a:t>
            </a:r>
          </a:p>
        </p:txBody>
      </p:sp>
      <p:pic>
        <p:nvPicPr>
          <p:cNvPr id="6" name="Kuva 5"/>
          <p:cNvPicPr>
            <a:picLocks noChangeAspect="1"/>
          </p:cNvPicPr>
          <p:nvPr/>
        </p:nvPicPr>
        <p:blipFill>
          <a:blip r:embed="rId2"/>
          <a:stretch>
            <a:fillRect/>
          </a:stretch>
        </p:blipFill>
        <p:spPr>
          <a:xfrm>
            <a:off x="2555776" y="2636912"/>
            <a:ext cx="3076575" cy="2228850"/>
          </a:xfrm>
          <a:prstGeom prst="rect">
            <a:avLst/>
          </a:prstGeom>
        </p:spPr>
      </p:pic>
    </p:spTree>
    <p:extLst>
      <p:ext uri="{BB962C8B-B14F-4D97-AF65-F5344CB8AC3E}">
        <p14:creationId xmlns:p14="http://schemas.microsoft.com/office/powerpoint/2010/main" val="16901085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When you are about publishing your application to big audience (in some cloud environment for example) you have to create a </a:t>
            </a:r>
            <a:r>
              <a:rPr lang="en-US" dirty="0" err="1" smtClean="0"/>
              <a:t>package.json</a:t>
            </a:r>
            <a:r>
              <a:rPr lang="en-US" dirty="0" smtClean="0"/>
              <a:t> file for your project.</a:t>
            </a:r>
          </a:p>
          <a:p>
            <a:r>
              <a:rPr lang="en-US" dirty="0" smtClean="0"/>
              <a:t>This file is a project file, where you can define multiple things about your application. Most of all at least the dependencies.</a:t>
            </a:r>
          </a:p>
          <a:p>
            <a:r>
              <a:rPr lang="en-US" dirty="0" smtClean="0"/>
              <a:t>You can run command </a:t>
            </a:r>
            <a:r>
              <a:rPr lang="en-US" b="1" dirty="0" err="1" smtClean="0"/>
              <a:t>npm</a:t>
            </a:r>
            <a:r>
              <a:rPr lang="en-US" b="1" dirty="0" smtClean="0"/>
              <a:t> </a:t>
            </a:r>
            <a:r>
              <a:rPr lang="en-US" b="1" dirty="0" err="1" smtClean="0"/>
              <a:t>init</a:t>
            </a:r>
            <a:r>
              <a:rPr lang="en-US" b="1" dirty="0" smtClean="0"/>
              <a:t> </a:t>
            </a:r>
            <a:r>
              <a:rPr lang="en-US" dirty="0" smtClean="0"/>
              <a:t>to create a very basic “template” </a:t>
            </a:r>
            <a:r>
              <a:rPr lang="en-US" dirty="0" err="1" smtClean="0"/>
              <a:t>package.json</a:t>
            </a:r>
            <a:r>
              <a:rPr lang="en-US" dirty="0" smtClean="0"/>
              <a:t> file for your application.</a:t>
            </a:r>
            <a:endParaRPr lang="en-US" b="1"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p</a:t>
            </a:r>
            <a:r>
              <a:rPr lang="en-US" dirty="0" err="1" smtClean="0"/>
              <a:t>ackage.json</a:t>
            </a:r>
            <a:endParaRPr lang="en-US" dirty="0"/>
          </a:p>
        </p:txBody>
      </p:sp>
    </p:spTree>
    <p:extLst>
      <p:ext uri="{BB962C8B-B14F-4D97-AF65-F5344CB8AC3E}">
        <p14:creationId xmlns:p14="http://schemas.microsoft.com/office/powerpoint/2010/main" val="34702767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Example</a:t>
            </a:r>
            <a:endParaRPr lang="en-US" dirty="0"/>
          </a:p>
        </p:txBody>
      </p:sp>
      <p:pic>
        <p:nvPicPr>
          <p:cNvPr id="6" name="Kuva 5"/>
          <p:cNvPicPr>
            <a:picLocks noChangeAspect="1"/>
          </p:cNvPicPr>
          <p:nvPr/>
        </p:nvPicPr>
        <p:blipFill>
          <a:blip r:embed="rId2"/>
          <a:stretch>
            <a:fillRect/>
          </a:stretch>
        </p:blipFill>
        <p:spPr>
          <a:xfrm>
            <a:off x="3204040" y="2996952"/>
            <a:ext cx="1962150" cy="2381250"/>
          </a:xfrm>
          <a:prstGeom prst="rect">
            <a:avLst/>
          </a:prstGeom>
        </p:spPr>
      </p:pic>
    </p:spTree>
    <p:extLst>
      <p:ext uri="{BB962C8B-B14F-4D97-AF65-F5344CB8AC3E}">
        <p14:creationId xmlns:p14="http://schemas.microsoft.com/office/powerpoint/2010/main" val="37866125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always place your </a:t>
            </a:r>
            <a:r>
              <a:rPr lang="en-US" dirty="0" err="1" smtClean="0"/>
              <a:t>package.json</a:t>
            </a:r>
            <a:r>
              <a:rPr lang="en-US" dirty="0" smtClean="0"/>
              <a:t> file in the root folder of your project.</a:t>
            </a:r>
          </a:p>
          <a:p>
            <a:r>
              <a:rPr lang="en-US" dirty="0" smtClean="0"/>
              <a:t>When you execute next command in your root folder containing the project file: </a:t>
            </a:r>
            <a:r>
              <a:rPr lang="en-US" b="1" dirty="0" err="1" smtClean="0"/>
              <a:t>npm</a:t>
            </a:r>
            <a:r>
              <a:rPr lang="en-US" b="1" dirty="0" smtClean="0"/>
              <a:t> install</a:t>
            </a:r>
          </a:p>
          <a:p>
            <a:pPr marL="0" indent="0">
              <a:buNone/>
            </a:pPr>
            <a:r>
              <a:rPr lang="en-US" b="1" dirty="0" smtClean="0"/>
              <a:t>     </a:t>
            </a:r>
            <a:r>
              <a:rPr lang="en-US" dirty="0" smtClean="0"/>
              <a:t>it will install automatically all the dependencies etc.</a:t>
            </a:r>
          </a:p>
          <a:p>
            <a:r>
              <a:rPr lang="en-US" dirty="0" smtClean="0"/>
              <a:t>There is also this ‘start’ attribute which is crucial when you want to publish your app in cloud. From this attribute the cloud environment knows which file of your program contains the “start up code” where you set up your server up </a:t>
            </a:r>
            <a:r>
              <a:rPr lang="en-US" smtClean="0"/>
              <a:t>and running.</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Where it is?</a:t>
            </a:r>
            <a:endParaRPr lang="en-US" dirty="0"/>
          </a:p>
        </p:txBody>
      </p:sp>
    </p:spTree>
    <p:extLst>
      <p:ext uri="{BB962C8B-B14F-4D97-AF65-F5344CB8AC3E}">
        <p14:creationId xmlns:p14="http://schemas.microsoft.com/office/powerpoint/2010/main" val="284657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b="1" dirty="0" err="1"/>
              <a:t>npm</a:t>
            </a:r>
            <a:r>
              <a:rPr lang="en-US" dirty="0"/>
              <a:t> (Node Package Manager) is the default </a:t>
            </a:r>
            <a:r>
              <a:rPr lang="en-US" dirty="0" smtClean="0"/>
              <a:t>package </a:t>
            </a:r>
            <a:r>
              <a:rPr lang="en-US" dirty="0"/>
              <a:t>manager for Node.js</a:t>
            </a:r>
            <a:r>
              <a:rPr lang="en-US" dirty="0" smtClean="0"/>
              <a:t>. It comes with node installation.</a:t>
            </a:r>
          </a:p>
          <a:p>
            <a:r>
              <a:rPr lang="en-US" dirty="0" smtClean="0"/>
              <a:t>With package manager you can:</a:t>
            </a:r>
          </a:p>
          <a:p>
            <a:pPr lvl="1"/>
            <a:r>
              <a:rPr lang="en-US" dirty="0" smtClean="0"/>
              <a:t>Install </a:t>
            </a:r>
            <a:r>
              <a:rPr lang="en-US" dirty="0"/>
              <a:t>node applications that are available on the </a:t>
            </a:r>
            <a:r>
              <a:rPr lang="en-US" dirty="0" err="1"/>
              <a:t>npm</a:t>
            </a:r>
            <a:r>
              <a:rPr lang="en-US" dirty="0"/>
              <a:t> </a:t>
            </a:r>
            <a:r>
              <a:rPr lang="en-US" dirty="0" smtClean="0"/>
              <a:t>registry.</a:t>
            </a:r>
          </a:p>
          <a:p>
            <a:pPr lvl="1"/>
            <a:r>
              <a:rPr lang="en-US" dirty="0"/>
              <a:t>M</a:t>
            </a:r>
            <a:r>
              <a:rPr lang="en-US" dirty="0" smtClean="0"/>
              <a:t>anage your application dependencies.</a:t>
            </a:r>
          </a:p>
          <a:p>
            <a:r>
              <a:rPr lang="en-US" dirty="0" smtClean="0"/>
              <a:t>You can find </a:t>
            </a:r>
            <a:r>
              <a:rPr lang="en-US" dirty="0" err="1" smtClean="0"/>
              <a:t>npm</a:t>
            </a:r>
            <a:r>
              <a:rPr lang="en-US" dirty="0"/>
              <a:t> registry from here: </a:t>
            </a:r>
            <a:r>
              <a:rPr lang="en-US" dirty="0">
                <a:hlinkClick r:id="rId2"/>
              </a:rPr>
              <a:t>https://www.npmjs.org/</a:t>
            </a:r>
            <a:endParaRPr lang="en-US" dirty="0"/>
          </a:p>
          <a:p>
            <a:pPr lvl="1"/>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Node Package Manager</a:t>
            </a:r>
            <a:endParaRPr lang="en-US" dirty="0"/>
          </a:p>
        </p:txBody>
      </p:sp>
    </p:spTree>
    <p:extLst>
      <p:ext uri="{BB962C8B-B14F-4D97-AF65-F5344CB8AC3E}">
        <p14:creationId xmlns:p14="http://schemas.microsoft.com/office/powerpoint/2010/main" val="180361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b="1" dirty="0" err="1" smtClean="0"/>
              <a:t>npm</a:t>
            </a:r>
            <a:r>
              <a:rPr lang="en-US" dirty="0" smtClean="0"/>
              <a:t> is also a command line tool, so you have to open command prompt to use it.</a:t>
            </a:r>
          </a:p>
          <a:p>
            <a:r>
              <a:rPr lang="en-US" dirty="0" smtClean="0"/>
              <a:t>Before you do anything, create a workspace for you node project i.e. </a:t>
            </a:r>
            <a:r>
              <a:rPr lang="en-US" b="1" dirty="0" smtClean="0"/>
              <a:t>c:\MyNodeProjects\FirstNodeServer</a:t>
            </a:r>
          </a:p>
          <a:p>
            <a:r>
              <a:rPr lang="en-US" dirty="0" smtClean="0"/>
              <a:t>Then open CMD and browse to your workspace folder….</a:t>
            </a:r>
          </a:p>
          <a:p>
            <a:endParaRPr lang="en-US" dirty="0" smtClean="0"/>
          </a:p>
          <a:p>
            <a:endParaRPr lang="en-US" dirty="0" smtClean="0"/>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Using </a:t>
            </a:r>
            <a:r>
              <a:rPr lang="en-US" dirty="0" err="1" smtClean="0"/>
              <a:t>npm</a:t>
            </a:r>
            <a:r>
              <a:rPr lang="en-US" dirty="0" smtClean="0"/>
              <a:t> &amp; node</a:t>
            </a:r>
            <a:endParaRPr lang="en-US" dirty="0"/>
          </a:p>
        </p:txBody>
      </p:sp>
      <p:pic>
        <p:nvPicPr>
          <p:cNvPr id="6" name="Kuva 5"/>
          <p:cNvPicPr>
            <a:picLocks noChangeAspect="1"/>
          </p:cNvPicPr>
          <p:nvPr/>
        </p:nvPicPr>
        <p:blipFill>
          <a:blip r:embed="rId2"/>
          <a:stretch>
            <a:fillRect/>
          </a:stretch>
        </p:blipFill>
        <p:spPr>
          <a:xfrm>
            <a:off x="2096217" y="4140857"/>
            <a:ext cx="4188142" cy="2115917"/>
          </a:xfrm>
          <a:prstGeom prst="rect">
            <a:avLst/>
          </a:prstGeom>
        </p:spPr>
      </p:pic>
    </p:spTree>
    <p:extLst>
      <p:ext uri="{BB962C8B-B14F-4D97-AF65-F5344CB8AC3E}">
        <p14:creationId xmlns:p14="http://schemas.microsoft.com/office/powerpoint/2010/main" val="411916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Open your favorite JavaScript editor (like brackets) and create app.js file with next content in your working directory…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12.9.2015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Using </a:t>
            </a:r>
            <a:r>
              <a:rPr lang="en-US" dirty="0" err="1"/>
              <a:t>npm</a:t>
            </a:r>
            <a:r>
              <a:rPr lang="en-US" dirty="0"/>
              <a:t> &amp; node</a:t>
            </a:r>
          </a:p>
        </p:txBody>
      </p:sp>
      <p:pic>
        <p:nvPicPr>
          <p:cNvPr id="6" name="Kuva 5"/>
          <p:cNvPicPr>
            <a:picLocks noChangeAspect="1"/>
          </p:cNvPicPr>
          <p:nvPr/>
        </p:nvPicPr>
        <p:blipFill>
          <a:blip r:embed="rId2"/>
          <a:stretch>
            <a:fillRect/>
          </a:stretch>
        </p:blipFill>
        <p:spPr>
          <a:xfrm>
            <a:off x="1835696" y="3836677"/>
            <a:ext cx="3952875" cy="1571625"/>
          </a:xfrm>
          <a:prstGeom prst="rect">
            <a:avLst/>
          </a:prstGeom>
        </p:spPr>
      </p:pic>
    </p:spTree>
    <p:extLst>
      <p:ext uri="{BB962C8B-B14F-4D97-AF65-F5344CB8AC3E}">
        <p14:creationId xmlns:p14="http://schemas.microsoft.com/office/powerpoint/2010/main" val="302422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i_material_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altomuoto">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370</TotalTime>
  <Words>3577</Words>
  <Application>Microsoft Office PowerPoint</Application>
  <PresentationFormat>Näytössä katseltava diaesitys (4:3)</PresentationFormat>
  <Paragraphs>331</Paragraphs>
  <Slides>69</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69</vt:i4>
      </vt:variant>
    </vt:vector>
  </HeadingPairs>
  <TitlesOfParts>
    <vt:vector size="73" baseType="lpstr">
      <vt:lpstr>Calibri</vt:lpstr>
      <vt:lpstr>Candara</vt:lpstr>
      <vt:lpstr>Symbol</vt:lpstr>
      <vt:lpstr>Opi_material_theme</vt:lpstr>
      <vt:lpstr>NodeJS</vt:lpstr>
      <vt:lpstr>Introduction</vt:lpstr>
      <vt:lpstr>Introduction</vt:lpstr>
      <vt:lpstr>Introduction</vt:lpstr>
      <vt:lpstr>Introduction</vt:lpstr>
      <vt:lpstr>Installing</vt:lpstr>
      <vt:lpstr>Node Package Manager</vt:lpstr>
      <vt:lpstr>Using npm &amp; node</vt:lpstr>
      <vt:lpstr>Using npm &amp; node</vt:lpstr>
      <vt:lpstr>Launch The Server</vt:lpstr>
      <vt:lpstr>Launch The Server</vt:lpstr>
      <vt:lpstr>Stop The Server</vt:lpstr>
      <vt:lpstr>nodemon</vt:lpstr>
      <vt:lpstr>Installing nodemon</vt:lpstr>
      <vt:lpstr>nodemon</vt:lpstr>
      <vt:lpstr>nodemon</vt:lpstr>
      <vt:lpstr>The Code</vt:lpstr>
      <vt:lpstr>The Code</vt:lpstr>
      <vt:lpstr>The Code</vt:lpstr>
      <vt:lpstr>The Code</vt:lpstr>
      <vt:lpstr>Conclusion</vt:lpstr>
      <vt:lpstr>Meaning of Headers</vt:lpstr>
      <vt:lpstr>Meaning of Headers</vt:lpstr>
      <vt:lpstr>Meaning of Headers</vt:lpstr>
      <vt:lpstr>Meaning of Headers</vt:lpstr>
      <vt:lpstr>Express</vt:lpstr>
      <vt:lpstr>Installing Express</vt:lpstr>
      <vt:lpstr>Express</vt:lpstr>
      <vt:lpstr>Express</vt:lpstr>
      <vt:lpstr>What are Routes?</vt:lpstr>
      <vt:lpstr>What are Routes?</vt:lpstr>
      <vt:lpstr>Why get() function?</vt:lpstr>
      <vt:lpstr>Express</vt:lpstr>
      <vt:lpstr>Express &amp; Static files</vt:lpstr>
      <vt:lpstr>Express &amp; Static files</vt:lpstr>
      <vt:lpstr>Express &amp; Static files</vt:lpstr>
      <vt:lpstr>Express &amp; Static files</vt:lpstr>
      <vt:lpstr>Express &amp; Static files</vt:lpstr>
      <vt:lpstr>Middleware's</vt:lpstr>
      <vt:lpstr>Middleware's</vt:lpstr>
      <vt:lpstr>Middleware's</vt:lpstr>
      <vt:lpstr>More Routes!!</vt:lpstr>
      <vt:lpstr>More Routes!!</vt:lpstr>
      <vt:lpstr>More Routes!!</vt:lpstr>
      <vt:lpstr>Creating Modules</vt:lpstr>
      <vt:lpstr>Creating Modules</vt:lpstr>
      <vt:lpstr>Creating Modules</vt:lpstr>
      <vt:lpstr>Using the module</vt:lpstr>
      <vt:lpstr>Using the module</vt:lpstr>
      <vt:lpstr>Using the part of the module</vt:lpstr>
      <vt:lpstr>Using the part of the module</vt:lpstr>
      <vt:lpstr>Handling the POST method</vt:lpstr>
      <vt:lpstr>Handling the POST method</vt:lpstr>
      <vt:lpstr>Handling the POST method</vt:lpstr>
      <vt:lpstr>Handling the POST method</vt:lpstr>
      <vt:lpstr>Handling the POST method</vt:lpstr>
      <vt:lpstr>AJAX &amp; JSON</vt:lpstr>
      <vt:lpstr>AJAX &amp; JSON</vt:lpstr>
      <vt:lpstr>AJAX &amp; JSON</vt:lpstr>
      <vt:lpstr>express.io == Sockets</vt:lpstr>
      <vt:lpstr>express.io == Sockets</vt:lpstr>
      <vt:lpstr>express.io == Sockets</vt:lpstr>
      <vt:lpstr>Session Handling</vt:lpstr>
      <vt:lpstr>Session Handling</vt:lpstr>
      <vt:lpstr>Session Handling</vt:lpstr>
      <vt:lpstr>Session Handling</vt:lpstr>
      <vt:lpstr>package.json</vt:lpstr>
      <vt:lpstr>Example</vt:lpstr>
      <vt:lpstr>Where it 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Course</dc:title>
  <dc:creator>Tiina Seebeck</dc:creator>
  <cp:lastModifiedBy>Markus Veijola</cp:lastModifiedBy>
  <cp:revision>45</cp:revision>
  <dcterms:created xsi:type="dcterms:W3CDTF">2013-09-11T07:44:34Z</dcterms:created>
  <dcterms:modified xsi:type="dcterms:W3CDTF">2015-09-12T08:05:36Z</dcterms:modified>
</cp:coreProperties>
</file>