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B8123-A165-47ED-9C55-C3D9A4DBAD68}" type="datetimeFigureOut">
              <a:rPr lang="fi-FI" smtClean="0"/>
              <a:t>2.12.2015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E969E-E6DF-42EF-9F62-F65811C92D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548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27DBA9D-E4B6-4518-8786-B9C2F86DE51A}" type="datetime1">
              <a:rPr lang="fi-FI" smtClean="0"/>
              <a:t>2.12.2015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8" name="Picture 1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79" y="5512936"/>
            <a:ext cx="2300605" cy="7404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DD1C434-342C-41CF-89F6-C5FAA9A71CEB}" type="datetime1">
              <a:rPr lang="fi-FI" smtClean="0"/>
              <a:t>2.12.2015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7" name="Picture 6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ED5A8FB-7600-4919-883B-12481B4F6CCB}" type="datetime1">
              <a:rPr lang="fi-FI" smtClean="0"/>
              <a:t>2.12.2015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13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060848"/>
            <a:ext cx="8136903" cy="40653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86339DA-C46F-4C6F-95A3-9379EAD4B9E9}" type="datetime1">
              <a:rPr lang="fi-FI" smtClean="0"/>
              <a:t>2.12.2015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01168" y="4039749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DE8EE06-37CE-4589-979F-8BAD7B9A600E}" type="datetime1">
              <a:rPr lang="fi-FI" smtClean="0"/>
              <a:t>2.12.2015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5" name="Picture 14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7D99144-C526-494B-B7FE-18E55CA793B3}" type="datetime1">
              <a:rPr lang="fi-FI" smtClean="0"/>
              <a:t>2.12.2015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39552" y="2060848"/>
            <a:ext cx="3959295" cy="4065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4008" y="2060848"/>
            <a:ext cx="3823336" cy="4065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132857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2852936"/>
            <a:ext cx="3820055" cy="3273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132856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52936"/>
            <a:ext cx="3822192" cy="3273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2F92E3A-C1B1-4FA0-AB14-E082E2685DC2}" type="datetime1">
              <a:rPr lang="fi-FI" smtClean="0"/>
              <a:t>2.12.2015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0" name="Picture 9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1167F19-C9AE-4D99-81D4-E387C66372F9}" type="datetime1">
              <a:rPr lang="fi-FI" smtClean="0"/>
              <a:t>2.12.2015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6" name="Picture 5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3C8B590-F809-4880-A511-D394916220E8}" type="datetime1">
              <a:rPr lang="fi-FI" smtClean="0"/>
              <a:t>2.12.2015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3" name="Picture 12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363C4C5-2E4E-4839-9FB9-FA0460CC2E24}" type="datetime1">
              <a:rPr lang="fi-FI" smtClean="0"/>
              <a:t>2.12.2015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CAF184-C661-41D6-A7AB-1B2872D71EF1}" type="datetime1">
              <a:rPr lang="fi-FI" smtClean="0"/>
              <a:t>2.12.2015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547E3534-5B45-47CB-9862-2AC10FB9400A}" type="datetime1">
              <a:rPr lang="fi-FI" smtClean="0"/>
              <a:t>2.12.2015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665" y="1824466"/>
            <a:ext cx="8464791" cy="4301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pic>
        <p:nvPicPr>
          <p:cNvPr id="15" name="Picture 14" descr="vaaka_opiframe_logo_rgb.png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ygwin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300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NodeJS</a:t>
            </a:r>
            <a:r>
              <a:rPr lang="en-US" dirty="0" smtClean="0">
                <a:solidFill>
                  <a:schemeClr val="bg1"/>
                </a:solidFill>
              </a:rPr>
              <a:t> and HTTPS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bg1"/>
                </a:solidFill>
              </a:rPr>
              <a:t>Markus Veijola</a:t>
            </a:r>
            <a:r>
              <a:rPr lang="fi-FI" dirty="0">
                <a:solidFill>
                  <a:schemeClr val="bg1"/>
                </a:solidFill>
              </a:rPr>
              <a:t/>
            </a:r>
            <a:br>
              <a:rPr lang="fi-FI" dirty="0">
                <a:solidFill>
                  <a:schemeClr val="bg1"/>
                </a:solidFill>
              </a:rPr>
            </a:br>
            <a:r>
              <a:rPr lang="fi-FI" sz="2400" dirty="0" err="1" smtClean="0">
                <a:solidFill>
                  <a:schemeClr val="bg1"/>
                </a:solidFill>
              </a:rPr>
              <a:t>March</a:t>
            </a:r>
            <a:r>
              <a:rPr lang="fi-FI" sz="2400" dirty="0" smtClean="0">
                <a:solidFill>
                  <a:schemeClr val="bg1"/>
                </a:solidFill>
              </a:rPr>
              <a:t> 2014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B1D1-5A08-4681-9A72-9B2DED367437}" type="datetime1">
              <a:rPr lang="fi-FI" smtClean="0"/>
              <a:t>2.12.2015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smtClean="0"/>
              <a:t>Markus.veijola@opiframe.com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8869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Hypertext Transfer Protocol Secure</a:t>
            </a:r>
            <a:r>
              <a:rPr lang="en-US" dirty="0"/>
              <a:t> (</a:t>
            </a:r>
            <a:r>
              <a:rPr lang="en-US" b="1" dirty="0"/>
              <a:t>HTTPS</a:t>
            </a:r>
            <a:r>
              <a:rPr lang="en-US" dirty="0"/>
              <a:t>) is a communications protocol for secure communication over a computer network, with especially wide deployment on the Internet</a:t>
            </a:r>
            <a:r>
              <a:rPr lang="en-US" dirty="0" smtClean="0"/>
              <a:t>.</a:t>
            </a:r>
          </a:p>
          <a:p>
            <a:r>
              <a:rPr lang="en-US" dirty="0"/>
              <a:t>Technically, it is not a protocol in and of itself; rather, it is the result of simply layering the Hypertext Transfer Protocol (HTTP) on top of the SSL/TLS protocol, thus adding the security capabilities of SSL/TLS to standard HTTP communications.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main motivation for HTTPS is to prevent wiretapping and man-in-the-middle </a:t>
            </a:r>
            <a:r>
              <a:rPr lang="en-US" dirty="0" smtClean="0"/>
              <a:t>attacks. </a:t>
            </a:r>
          </a:p>
          <a:p>
            <a:endParaRPr lang="en-US" dirty="0" smtClean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4908-B9A4-40F7-871E-9BC4195B2576}" type="datetime1">
              <a:rPr lang="fi-FI" smtClean="0"/>
              <a:t>2.12.2015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Introduction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8124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X.509 certificates are used to guarantee one is talking to the partner with whom one wants to talk. As a consequence, certificate authorities and a public </a:t>
            </a:r>
            <a:r>
              <a:rPr lang="en-US" dirty="0" smtClean="0"/>
              <a:t>key </a:t>
            </a:r>
            <a:r>
              <a:rPr lang="en-US" dirty="0"/>
              <a:t>infrastructure are necessary to verify the relation between the owner of a certificate and the certificate, as well as to generate, sign, and administer the validity of certificates.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AACF-7F55-4BE1-AAB5-D77D0F35AFA3}" type="datetime1">
              <a:rPr lang="fi-FI" smtClean="0"/>
              <a:t>2.12.2015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Introduction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130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First</a:t>
            </a:r>
            <a:r>
              <a:rPr lang="fi-FI" dirty="0" smtClean="0"/>
              <a:t> of </a:t>
            </a:r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need</a:t>
            </a:r>
            <a:r>
              <a:rPr lang="fi-FI" dirty="0" smtClean="0"/>
              <a:t> </a:t>
            </a:r>
            <a:r>
              <a:rPr lang="en-US" dirty="0"/>
              <a:t>associated SSL certificates for </a:t>
            </a:r>
            <a:r>
              <a:rPr lang="en-US" dirty="0" smtClean="0"/>
              <a:t>our </a:t>
            </a:r>
            <a:r>
              <a:rPr lang="en-US" dirty="0"/>
              <a:t>HTTPS web </a:t>
            </a:r>
            <a:r>
              <a:rPr lang="en-US" dirty="0" smtClean="0"/>
              <a:t>server.</a:t>
            </a:r>
          </a:p>
          <a:p>
            <a:r>
              <a:rPr lang="en-US" dirty="0"/>
              <a:t>The recommended way is to get your certificate signed by a Certificate Authority, but for testing purposes we will sign it </a:t>
            </a:r>
            <a:r>
              <a:rPr lang="en-US" dirty="0" smtClean="0"/>
              <a:t>ourselves.</a:t>
            </a:r>
          </a:p>
          <a:p>
            <a:r>
              <a:rPr lang="en-US" dirty="0" smtClean="0"/>
              <a:t>Windows users will need Cygwin tool to generate these files (or use IIS server). You can find </a:t>
            </a:r>
            <a:r>
              <a:rPr lang="en-US" dirty="0"/>
              <a:t>Cygwin from here: </a:t>
            </a:r>
            <a:r>
              <a:rPr lang="en-US" dirty="0">
                <a:hlinkClick r:id="rId2"/>
              </a:rPr>
              <a:t>https://www.cygwin.com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After downloading install the Cygwin package.</a:t>
            </a:r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2.12.2015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/>
              <a:t>Introduction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7562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Cygwin terminal.</a:t>
            </a:r>
          </a:p>
          <a:p>
            <a:r>
              <a:rPr lang="en-US" dirty="0" smtClean="0"/>
              <a:t>We need to install </a:t>
            </a:r>
            <a:r>
              <a:rPr lang="en-US" dirty="0" err="1" smtClean="0"/>
              <a:t>openssl</a:t>
            </a:r>
            <a:r>
              <a:rPr lang="en-US" dirty="0" smtClean="0"/>
              <a:t> library.</a:t>
            </a:r>
          </a:p>
          <a:p>
            <a:r>
              <a:rPr lang="en-US" dirty="0" smtClean="0"/>
              <a:t>To do this first install apt-</a:t>
            </a:r>
            <a:r>
              <a:rPr lang="en-US" dirty="0" err="1" smtClean="0"/>
              <a:t>cyg</a:t>
            </a:r>
            <a:r>
              <a:rPr lang="en-US" dirty="0" smtClean="0"/>
              <a:t> with next commands: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fr-FR" sz="1800" b="1" dirty="0"/>
              <a:t>svn --force export http://apt-cyg.googlecode.com/svn/trunk/ /bin</a:t>
            </a:r>
            <a:r>
              <a:rPr lang="fr-FR" sz="1800" b="1" dirty="0" smtClean="0"/>
              <a:t>/</a:t>
            </a:r>
          </a:p>
          <a:p>
            <a:pPr marL="0" indent="0">
              <a:buNone/>
            </a:pPr>
            <a:r>
              <a:rPr lang="en-US" sz="1800" b="1" dirty="0" err="1"/>
              <a:t>chmod</a:t>
            </a:r>
            <a:r>
              <a:rPr lang="en-US" sz="1800" b="1" dirty="0"/>
              <a:t> +x /bin/apt-</a:t>
            </a:r>
            <a:r>
              <a:rPr lang="en-US" sz="1800" b="1" dirty="0" err="1"/>
              <a:t>cyg</a:t>
            </a:r>
            <a:endParaRPr lang="en-US" sz="1800" b="1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2.12.2015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The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33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install </a:t>
            </a:r>
            <a:r>
              <a:rPr lang="en-US" dirty="0" err="1" smtClean="0"/>
              <a:t>opessl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/>
              <a:t>a</a:t>
            </a:r>
            <a:r>
              <a:rPr lang="en-US" b="1" dirty="0" smtClean="0"/>
              <a:t>pt-</a:t>
            </a:r>
            <a:r>
              <a:rPr lang="en-US" b="1" dirty="0" err="1" smtClean="0"/>
              <a:t>cyg</a:t>
            </a:r>
            <a:r>
              <a:rPr lang="en-US" b="1" dirty="0" smtClean="0"/>
              <a:t> install </a:t>
            </a:r>
            <a:r>
              <a:rPr lang="en-US" b="1" dirty="0" err="1" smtClean="0"/>
              <a:t>openssl</a:t>
            </a:r>
            <a:endParaRPr lang="en-US" b="1" dirty="0" smtClean="0"/>
          </a:p>
          <a:p>
            <a:r>
              <a:rPr lang="en-US" dirty="0" smtClean="0"/>
              <a:t>Then generate the keys with next commands: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err="1"/>
              <a:t>openssl</a:t>
            </a:r>
            <a:r>
              <a:rPr lang="en-US" sz="1800" b="1" dirty="0"/>
              <a:t> </a:t>
            </a:r>
            <a:r>
              <a:rPr lang="en-US" sz="1800" b="1" dirty="0" err="1"/>
              <a:t>genrsa</a:t>
            </a:r>
            <a:r>
              <a:rPr lang="en-US" sz="1800" b="1" dirty="0"/>
              <a:t> -des3 -out </a:t>
            </a:r>
            <a:r>
              <a:rPr lang="en-US" sz="1800" b="1" dirty="0" err="1"/>
              <a:t>server.key</a:t>
            </a:r>
            <a:r>
              <a:rPr lang="en-US" sz="1800" b="1" dirty="0"/>
              <a:t> 1024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err="1"/>
              <a:t>openssl</a:t>
            </a:r>
            <a:r>
              <a:rPr lang="en-US" sz="1800" b="1" dirty="0"/>
              <a:t> </a:t>
            </a:r>
            <a:r>
              <a:rPr lang="en-US" sz="1800" b="1" dirty="0" err="1"/>
              <a:t>req</a:t>
            </a:r>
            <a:r>
              <a:rPr lang="en-US" sz="1800" b="1" dirty="0"/>
              <a:t> -new -key </a:t>
            </a:r>
            <a:r>
              <a:rPr lang="en-US" sz="1800" b="1" dirty="0" err="1"/>
              <a:t>server.key</a:t>
            </a:r>
            <a:r>
              <a:rPr lang="en-US" sz="1800" b="1" dirty="0"/>
              <a:t> -out </a:t>
            </a:r>
            <a:r>
              <a:rPr lang="en-US" sz="1800" b="1" dirty="0" err="1" smtClean="0"/>
              <a:t>server.csr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err="1"/>
              <a:t>cp</a:t>
            </a:r>
            <a:r>
              <a:rPr lang="en-US" sz="1800" b="1" dirty="0"/>
              <a:t> </a:t>
            </a:r>
            <a:r>
              <a:rPr lang="en-US" sz="1800" b="1" dirty="0" err="1"/>
              <a:t>server.key</a:t>
            </a:r>
            <a:r>
              <a:rPr lang="en-US" sz="1800" b="1" dirty="0"/>
              <a:t> server.key.org</a:t>
            </a:r>
          </a:p>
          <a:p>
            <a:pPr marL="0" indent="0">
              <a:buNone/>
            </a:pPr>
            <a:r>
              <a:rPr lang="en-US" sz="1800" b="1" dirty="0" err="1"/>
              <a:t>openssl</a:t>
            </a:r>
            <a:r>
              <a:rPr lang="en-US" sz="1800" b="1" dirty="0"/>
              <a:t> </a:t>
            </a:r>
            <a:r>
              <a:rPr lang="en-US" sz="1800" b="1" dirty="0" err="1"/>
              <a:t>rsa</a:t>
            </a:r>
            <a:r>
              <a:rPr lang="en-US" sz="1800" b="1" dirty="0"/>
              <a:t> -in server.key.org -out </a:t>
            </a:r>
            <a:r>
              <a:rPr lang="en-US" sz="1800" b="1" dirty="0" err="1" smtClean="0"/>
              <a:t>server.key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err="1"/>
              <a:t>openssl</a:t>
            </a:r>
            <a:r>
              <a:rPr lang="en-US" sz="1800" b="1" dirty="0"/>
              <a:t> x509 -</a:t>
            </a:r>
            <a:r>
              <a:rPr lang="en-US" sz="1800" b="1" dirty="0" err="1"/>
              <a:t>req</a:t>
            </a:r>
            <a:r>
              <a:rPr lang="en-US" sz="1800" b="1" dirty="0"/>
              <a:t> -days 365 -in </a:t>
            </a:r>
            <a:r>
              <a:rPr lang="en-US" sz="1800" b="1" dirty="0" err="1"/>
              <a:t>server.csr</a:t>
            </a:r>
            <a:r>
              <a:rPr lang="en-US" sz="1800" b="1" dirty="0"/>
              <a:t> -</a:t>
            </a:r>
            <a:r>
              <a:rPr lang="en-US" sz="1800" b="1" dirty="0" err="1"/>
              <a:t>signkey</a:t>
            </a:r>
            <a:r>
              <a:rPr lang="en-US" sz="1800" b="1" dirty="0"/>
              <a:t> </a:t>
            </a:r>
            <a:r>
              <a:rPr lang="en-US" sz="1800" b="1" dirty="0" err="1"/>
              <a:t>server.key</a:t>
            </a:r>
            <a:r>
              <a:rPr lang="en-US" sz="1800" b="1" dirty="0"/>
              <a:t> -out server.crt</a:t>
            </a:r>
            <a:endParaRPr lang="en-US" sz="1800" b="1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2.12.2015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The Keys</a:t>
            </a:r>
          </a:p>
        </p:txBody>
      </p:sp>
    </p:spTree>
    <p:extLst>
      <p:ext uri="{BB962C8B-B14F-4D97-AF65-F5344CB8AC3E}">
        <p14:creationId xmlns:p14="http://schemas.microsoft.com/office/powerpoint/2010/main" val="413506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create a working directory for your HTTPS server.</a:t>
            </a:r>
          </a:p>
          <a:p>
            <a:r>
              <a:rPr lang="en-US" dirty="0" smtClean="0"/>
              <a:t>Copy the generated files </a:t>
            </a:r>
            <a:r>
              <a:rPr lang="en-US" dirty="0"/>
              <a:t>from </a:t>
            </a:r>
            <a:r>
              <a:rPr lang="en-US" dirty="0" smtClean="0"/>
              <a:t>C</a:t>
            </a:r>
            <a:r>
              <a:rPr lang="en-US" dirty="0"/>
              <a:t>:\</a:t>
            </a:r>
            <a:r>
              <a:rPr lang="en-US" dirty="0" smtClean="0"/>
              <a:t>cygwin64\home\Opiframe to your working directory.</a:t>
            </a:r>
          </a:p>
          <a:p>
            <a:r>
              <a:rPr lang="en-US" dirty="0" smtClean="0"/>
              <a:t>In your working directory create app.js file with next content.</a:t>
            </a:r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2.12.2015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The Keys</a:t>
            </a:r>
          </a:p>
        </p:txBody>
      </p:sp>
    </p:spTree>
    <p:extLst>
      <p:ext uri="{BB962C8B-B14F-4D97-AF65-F5344CB8AC3E}">
        <p14:creationId xmlns:p14="http://schemas.microsoft.com/office/powerpoint/2010/main" val="353186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2.12.2015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132856"/>
            <a:ext cx="5797060" cy="38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5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the server.</a:t>
            </a:r>
          </a:p>
          <a:p>
            <a:r>
              <a:rPr lang="en-US" dirty="0" smtClean="0"/>
              <a:t>Open browser and enter next url: </a:t>
            </a:r>
            <a:r>
              <a:rPr lang="en-US" dirty="0" smtClean="0">
                <a:hlinkClick r:id="rId2"/>
              </a:rPr>
              <a:t>https://localhost:3000</a:t>
            </a:r>
            <a:endParaRPr lang="en-US" dirty="0" smtClean="0"/>
          </a:p>
          <a:p>
            <a:r>
              <a:rPr lang="en-US" dirty="0" smtClean="0"/>
              <a:t>You should see that browser is complaining about certificate, but make an exception rule for this domain (because this is just for testing purposes). </a:t>
            </a:r>
          </a:p>
          <a:p>
            <a:r>
              <a:rPr lang="en-US" dirty="0" smtClean="0"/>
              <a:t>Then you should see the text “</a:t>
            </a:r>
            <a:r>
              <a:rPr lang="en-US" dirty="0" err="1" smtClean="0"/>
              <a:t>Hola</a:t>
            </a:r>
            <a:r>
              <a:rPr lang="en-US" dirty="0" smtClean="0"/>
              <a:t> HTTPS!” in browser window.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2.12.2015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62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i_material_them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Aaltomuoto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</TotalTime>
  <Words>435</Words>
  <Application>Microsoft Office PowerPoint</Application>
  <PresentationFormat>Näytössä katseltava diaesitys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9</vt:i4>
      </vt:variant>
    </vt:vector>
  </HeadingPairs>
  <TitlesOfParts>
    <vt:vector size="13" baseType="lpstr">
      <vt:lpstr>Calibri</vt:lpstr>
      <vt:lpstr>Candara</vt:lpstr>
      <vt:lpstr>Symbol</vt:lpstr>
      <vt:lpstr>Opi_material_theme</vt:lpstr>
      <vt:lpstr>NodeJS and HTTPS</vt:lpstr>
      <vt:lpstr>Introduction</vt:lpstr>
      <vt:lpstr>Introduction</vt:lpstr>
      <vt:lpstr>Introduction</vt:lpstr>
      <vt:lpstr>Generating The Keys</vt:lpstr>
      <vt:lpstr>Generating The Keys</vt:lpstr>
      <vt:lpstr>Generating The Keys</vt:lpstr>
      <vt:lpstr>Testing</vt:lpstr>
      <vt:lpstr>Testing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the Course</dc:title>
  <dc:creator>Tiina Seebeck</dc:creator>
  <cp:lastModifiedBy>Markus Veijola</cp:lastModifiedBy>
  <cp:revision>17</cp:revision>
  <dcterms:created xsi:type="dcterms:W3CDTF">2013-09-11T07:44:34Z</dcterms:created>
  <dcterms:modified xsi:type="dcterms:W3CDTF">2015-12-02T16:13:30Z</dcterms:modified>
</cp:coreProperties>
</file>