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4"/>
  </p:notesMasterIdLst>
  <p:sldIdLst>
    <p:sldId id="256" r:id="rId5"/>
    <p:sldId id="257" r:id="rId6"/>
    <p:sldId id="265" r:id="rId7"/>
    <p:sldId id="258" r:id="rId8"/>
    <p:sldId id="259" r:id="rId9"/>
    <p:sldId id="260" r:id="rId10"/>
    <p:sldId id="261" r:id="rId11"/>
    <p:sldId id="262" r:id="rId12"/>
    <p:sldId id="263" r:id="rId13"/>
    <p:sldId id="264" r:id="rId14"/>
    <p:sldId id="271" r:id="rId15"/>
    <p:sldId id="272" r:id="rId16"/>
    <p:sldId id="273" r:id="rId17"/>
    <p:sldId id="266" r:id="rId18"/>
    <p:sldId id="267" r:id="rId19"/>
    <p:sldId id="268" r:id="rId20"/>
    <p:sldId id="269" r:id="rId21"/>
    <p:sldId id="270" r:id="rId22"/>
    <p:sldId id="274" r:id="rId23"/>
    <p:sldId id="275" r:id="rId24"/>
    <p:sldId id="276" r:id="rId25"/>
    <p:sldId id="277" r:id="rId26"/>
    <p:sldId id="278" r:id="rId27"/>
    <p:sldId id="279" r:id="rId28"/>
    <p:sldId id="280" r:id="rId29"/>
    <p:sldId id="281" r:id="rId30"/>
    <p:sldId id="286" r:id="rId31"/>
    <p:sldId id="301" r:id="rId32"/>
    <p:sldId id="302" r:id="rId33"/>
    <p:sldId id="303" r:id="rId34"/>
    <p:sldId id="283" r:id="rId35"/>
    <p:sldId id="284" r:id="rId36"/>
    <p:sldId id="285" r:id="rId37"/>
    <p:sldId id="287" r:id="rId38"/>
    <p:sldId id="288" r:id="rId39"/>
    <p:sldId id="289" r:id="rId40"/>
    <p:sldId id="290" r:id="rId41"/>
    <p:sldId id="291" r:id="rId42"/>
    <p:sldId id="298" r:id="rId43"/>
    <p:sldId id="299" r:id="rId44"/>
    <p:sldId id="292" r:id="rId45"/>
    <p:sldId id="293" r:id="rId46"/>
    <p:sldId id="294" r:id="rId47"/>
    <p:sldId id="295" r:id="rId48"/>
    <p:sldId id="296" r:id="rId49"/>
    <p:sldId id="297" r:id="rId50"/>
    <p:sldId id="300" r:id="rId51"/>
    <p:sldId id="304" r:id="rId52"/>
    <p:sldId id="305" r:id="rId53"/>
    <p:sldId id="306" r:id="rId54"/>
    <p:sldId id="307" r:id="rId55"/>
    <p:sldId id="308" r:id="rId56"/>
    <p:sldId id="309" r:id="rId57"/>
    <p:sldId id="310" r:id="rId58"/>
    <p:sldId id="311" r:id="rId59"/>
    <p:sldId id="312" r:id="rId60"/>
    <p:sldId id="313" r:id="rId61"/>
    <p:sldId id="282"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26.1.2016</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26.1.2016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26.1.2016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26.1.2016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26.1.2016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26.1.2016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26.1.2016</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26.1.2016</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26.1.2016</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26.1.2016</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26.1.2016</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26.1.2016</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26.1.2016</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3000/peop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Cross-site_request_forgery" TargetMode="External"/><Relationship Id="rId2" Type="http://schemas.openxmlformats.org/officeDocument/2006/relationships/hyperlink" Target="http://en.wikipedia.org/wiki/Cross-site_script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flask-sqlalchemy.pocoo.org/2.1/confi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flask.pocoo.org/docs/0.10/config/#configuration-basic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Python-Flask</a:t>
            </a:r>
            <a:br>
              <a:rPr lang="en-US" dirty="0" smtClean="0">
                <a:solidFill>
                  <a:schemeClr val="bg1"/>
                </a:solidFill>
              </a:rPr>
            </a:br>
            <a:r>
              <a:rPr lang="en-US" dirty="0" smtClean="0">
                <a:solidFill>
                  <a:schemeClr val="bg1"/>
                </a:solidFill>
              </a:rPr>
              <a:t>Micro framework</a:t>
            </a:r>
            <a:br>
              <a:rPr lang="en-US" dirty="0" smtClean="0">
                <a:solidFill>
                  <a:schemeClr val="bg1"/>
                </a:solidFill>
              </a:rPr>
            </a:br>
            <a:r>
              <a:rPr lang="en-US" dirty="0" smtClean="0">
                <a:solidFill>
                  <a:schemeClr val="bg1"/>
                </a:solidFill>
              </a:rPr>
              <a:t>for web development</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smtClean="0">
                <a:solidFill>
                  <a:schemeClr val="bg1"/>
                </a:solidFill>
              </a:rPr>
              <a:t>June 2015</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26.1.2016</a:t>
            </a:fld>
            <a:endParaRPr lang="fi-FI" dirty="0"/>
          </a:p>
        </p:txBody>
      </p:sp>
      <p:sp>
        <p:nvSpPr>
          <p:cNvPr id="5" name="Footer Placeholder 4"/>
          <p:cNvSpPr>
            <a:spLocks noGrp="1"/>
          </p:cNvSpPr>
          <p:nvPr>
            <p:ph type="ftr" sz="quarter" idx="11"/>
          </p:nvPr>
        </p:nvSpPr>
        <p:spPr/>
        <p:txBody>
          <a:bodyPr/>
          <a:lstStyle/>
          <a:p>
            <a:endParaRPr lang="fi-FI" dirty="0"/>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Restart</a:t>
            </a:r>
            <a:r>
              <a:rPr lang="fi-FI" dirty="0" smtClean="0"/>
              <a:t> </a:t>
            </a:r>
            <a:r>
              <a:rPr lang="fi-FI" dirty="0" err="1" smtClean="0"/>
              <a:t>the</a:t>
            </a:r>
            <a:r>
              <a:rPr lang="fi-FI" dirty="0" smtClean="0"/>
              <a:t> </a:t>
            </a:r>
            <a:r>
              <a:rPr lang="fi-FI" dirty="0" err="1" smtClean="0"/>
              <a:t>application</a:t>
            </a:r>
            <a:r>
              <a:rPr lang="fi-FI" dirty="0" smtClean="0"/>
              <a:t> and </a:t>
            </a:r>
            <a:r>
              <a:rPr lang="fi-FI" dirty="0" err="1" smtClean="0"/>
              <a:t>you</a:t>
            </a:r>
            <a:r>
              <a:rPr lang="fi-FI" dirty="0" smtClean="0"/>
              <a:t> </a:t>
            </a:r>
            <a:r>
              <a:rPr lang="fi-FI" dirty="0" err="1" smtClean="0"/>
              <a:t>should</a:t>
            </a:r>
            <a:r>
              <a:rPr lang="fi-FI" dirty="0" smtClean="0"/>
              <a:t> </a:t>
            </a:r>
            <a:r>
              <a:rPr lang="fi-FI" dirty="0" err="1" smtClean="0"/>
              <a:t>see</a:t>
            </a:r>
            <a:r>
              <a:rPr lang="fi-FI" dirty="0" smtClean="0"/>
              <a:t> </a:t>
            </a:r>
            <a:r>
              <a:rPr lang="fi-FI" dirty="0" err="1" smtClean="0"/>
              <a:t>from</a:t>
            </a:r>
            <a:r>
              <a:rPr lang="fi-FI" dirty="0" smtClean="0"/>
              <a:t> </a:t>
            </a:r>
            <a:r>
              <a:rPr lang="fi-FI" dirty="0" err="1" smtClean="0"/>
              <a:t>command</a:t>
            </a:r>
            <a:r>
              <a:rPr lang="fi-FI" dirty="0" smtClean="0"/>
              <a:t> </a:t>
            </a:r>
            <a:r>
              <a:rPr lang="fi-FI" dirty="0" err="1" smtClean="0"/>
              <a:t>prompt</a:t>
            </a:r>
            <a:r>
              <a:rPr lang="fi-FI" dirty="0" smtClean="0"/>
              <a:t> </a:t>
            </a:r>
            <a:r>
              <a:rPr lang="fi-FI" dirty="0" err="1" smtClean="0"/>
              <a:t>that</a:t>
            </a:r>
            <a:r>
              <a:rPr lang="fi-FI" dirty="0" smtClean="0"/>
              <a:t> </a:t>
            </a:r>
            <a:r>
              <a:rPr lang="fi-FI" dirty="0" err="1" smtClean="0"/>
              <a:t>our</a:t>
            </a:r>
            <a:r>
              <a:rPr lang="fi-FI" dirty="0" smtClean="0"/>
              <a:t> </a:t>
            </a:r>
            <a:r>
              <a:rPr lang="fi-FI" dirty="0" err="1" smtClean="0"/>
              <a:t>application</a:t>
            </a:r>
            <a:r>
              <a:rPr lang="fi-FI" dirty="0" smtClean="0"/>
              <a:t> is </a:t>
            </a:r>
            <a:r>
              <a:rPr lang="fi-FI" dirty="0" err="1" smtClean="0"/>
              <a:t>now</a:t>
            </a:r>
            <a:r>
              <a:rPr lang="fi-FI" dirty="0" smtClean="0"/>
              <a:t> </a:t>
            </a:r>
            <a:r>
              <a:rPr lang="fi-FI" dirty="0" err="1" smtClean="0"/>
              <a:t>running</a:t>
            </a:r>
            <a:r>
              <a:rPr lang="fi-FI" dirty="0" smtClean="0"/>
              <a:t> on </a:t>
            </a:r>
            <a:r>
              <a:rPr lang="fi-FI" dirty="0" err="1" smtClean="0"/>
              <a:t>port</a:t>
            </a:r>
            <a:r>
              <a:rPr lang="fi-FI" dirty="0" smtClean="0"/>
              <a:t> 3000!</a:t>
            </a:r>
          </a:p>
          <a:p>
            <a:r>
              <a:rPr lang="fi-FI" dirty="0" smtClean="0"/>
              <a:t>In </a:t>
            </a:r>
            <a:r>
              <a:rPr lang="fi-FI" dirty="0" err="1" smtClean="0"/>
              <a:t>future</a:t>
            </a:r>
            <a:r>
              <a:rPr lang="fi-FI" dirty="0" smtClean="0"/>
              <a:t> </a:t>
            </a:r>
            <a:r>
              <a:rPr lang="fi-FI" dirty="0" err="1" smtClean="0"/>
              <a:t>we</a:t>
            </a:r>
            <a:r>
              <a:rPr lang="fi-FI" dirty="0" smtClean="0"/>
              <a:t> </a:t>
            </a:r>
            <a:r>
              <a:rPr lang="fi-FI" dirty="0" err="1" smtClean="0"/>
              <a:t>will</a:t>
            </a:r>
            <a:r>
              <a:rPr lang="fi-FI" dirty="0" smtClean="0"/>
              <a:t> set </a:t>
            </a:r>
            <a:r>
              <a:rPr lang="fi-FI" dirty="0" err="1" smtClean="0"/>
              <a:t>more</a:t>
            </a:r>
            <a:r>
              <a:rPr lang="fi-FI" dirty="0" smtClean="0"/>
              <a:t> </a:t>
            </a:r>
            <a:r>
              <a:rPr lang="fi-FI" dirty="0" err="1" smtClean="0"/>
              <a:t>configuration</a:t>
            </a:r>
            <a:r>
              <a:rPr lang="fi-FI" dirty="0" smtClean="0"/>
              <a:t> </a:t>
            </a:r>
            <a:r>
              <a:rPr lang="fi-FI" dirty="0" err="1" smtClean="0"/>
              <a:t>flags</a:t>
            </a:r>
            <a:r>
              <a:rPr lang="fi-FI" dirty="0" smtClean="0"/>
              <a:t> in </a:t>
            </a:r>
            <a:r>
              <a:rPr lang="fi-FI" dirty="0" err="1" smtClean="0"/>
              <a:t>this</a:t>
            </a:r>
            <a:r>
              <a:rPr lang="fi-FI" dirty="0" smtClean="0"/>
              <a:t> </a:t>
            </a:r>
            <a:r>
              <a:rPr lang="fi-FI" dirty="0" err="1" smtClean="0"/>
              <a:t>file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Flask</a:t>
            </a:r>
            <a:r>
              <a:rPr lang="fi-FI" dirty="0"/>
              <a:t> </a:t>
            </a:r>
            <a:r>
              <a:rPr lang="fi-FI" dirty="0" err="1"/>
              <a:t>Configuration</a:t>
            </a:r>
            <a:endParaRPr lang="en-US" dirty="0"/>
          </a:p>
        </p:txBody>
      </p:sp>
    </p:spTree>
    <p:extLst>
      <p:ext uri="{BB962C8B-B14F-4D97-AF65-F5344CB8AC3E}">
        <p14:creationId xmlns:p14="http://schemas.microsoft.com/office/powerpoint/2010/main" val="168447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One </a:t>
            </a:r>
            <a:r>
              <a:rPr lang="fi-FI" dirty="0" err="1" smtClean="0"/>
              <a:t>very</a:t>
            </a:r>
            <a:r>
              <a:rPr lang="fi-FI" dirty="0" smtClean="0"/>
              <a:t> </a:t>
            </a:r>
            <a:r>
              <a:rPr lang="fi-FI" dirty="0" err="1" smtClean="0"/>
              <a:t>important</a:t>
            </a:r>
            <a:r>
              <a:rPr lang="fi-FI" dirty="0" smtClean="0"/>
              <a:t> </a:t>
            </a:r>
            <a:r>
              <a:rPr lang="fi-FI" dirty="0" err="1" smtClean="0"/>
              <a:t>concept</a:t>
            </a:r>
            <a:r>
              <a:rPr lang="fi-FI" dirty="0" smtClean="0"/>
              <a:t> in </a:t>
            </a:r>
            <a:r>
              <a:rPr lang="fi-FI" dirty="0" err="1" smtClean="0"/>
              <a:t>web</a:t>
            </a:r>
            <a:r>
              <a:rPr lang="fi-FI" dirty="0" smtClean="0"/>
              <a:t> </a:t>
            </a:r>
            <a:r>
              <a:rPr lang="fi-FI" dirty="0" err="1" smtClean="0"/>
              <a:t>programming</a:t>
            </a:r>
            <a:r>
              <a:rPr lang="fi-FI" dirty="0" smtClean="0"/>
              <a:t> </a:t>
            </a:r>
            <a:r>
              <a:rPr lang="fi-FI" dirty="0" err="1" smtClean="0"/>
              <a:t>are</a:t>
            </a:r>
            <a:r>
              <a:rPr lang="fi-FI" dirty="0" smtClean="0"/>
              <a:t> </a:t>
            </a:r>
            <a:r>
              <a:rPr lang="fi-FI" dirty="0" err="1" smtClean="0"/>
              <a:t>routers</a:t>
            </a:r>
            <a:r>
              <a:rPr lang="fi-FI" dirty="0" smtClean="0"/>
              <a:t>.</a:t>
            </a:r>
          </a:p>
          <a:p>
            <a:r>
              <a:rPr lang="fi-FI" dirty="0" err="1" smtClean="0"/>
              <a:t>Routers</a:t>
            </a:r>
            <a:r>
              <a:rPr lang="fi-FI" dirty="0" smtClean="0"/>
              <a:t> in Python-</a:t>
            </a:r>
            <a:r>
              <a:rPr lang="fi-FI" dirty="0" err="1" smtClean="0"/>
              <a:t>Flask</a:t>
            </a:r>
            <a:r>
              <a:rPr lang="fi-FI" dirty="0" smtClean="0"/>
              <a:t> </a:t>
            </a:r>
            <a:r>
              <a:rPr lang="fi-FI" dirty="0" err="1" smtClean="0"/>
              <a:t>are</a:t>
            </a:r>
            <a:r>
              <a:rPr lang="fi-FI" dirty="0" smtClean="0"/>
              <a:t> </a:t>
            </a:r>
            <a:r>
              <a:rPr lang="fi-FI" dirty="0" err="1" smtClean="0"/>
              <a:t>defined</a:t>
            </a:r>
            <a:r>
              <a:rPr lang="fi-FI" dirty="0" smtClean="0"/>
              <a:t> </a:t>
            </a:r>
            <a:r>
              <a:rPr lang="fi-FI" dirty="0" err="1" smtClean="0"/>
              <a:t>using</a:t>
            </a:r>
            <a:r>
              <a:rPr lang="fi-FI" dirty="0" smtClean="0"/>
              <a:t> </a:t>
            </a:r>
            <a:r>
              <a:rPr lang="en-US" dirty="0" smtClean="0"/>
              <a:t>decorators. You have already done this in installation phase in file called views.py by using @</a:t>
            </a:r>
            <a:r>
              <a:rPr lang="en-US" dirty="0" err="1" smtClean="0"/>
              <a:t>app.route</a:t>
            </a:r>
            <a:r>
              <a:rPr lang="en-US" dirty="0" smtClean="0"/>
              <a:t>(‘/’) decorator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Routers</a:t>
            </a:r>
            <a:endParaRPr lang="en-US" dirty="0"/>
          </a:p>
        </p:txBody>
      </p:sp>
      <p:pic>
        <p:nvPicPr>
          <p:cNvPr id="6" name="Kuva 5"/>
          <p:cNvPicPr>
            <a:picLocks noChangeAspect="1"/>
          </p:cNvPicPr>
          <p:nvPr/>
        </p:nvPicPr>
        <p:blipFill>
          <a:blip r:embed="rId2"/>
          <a:stretch>
            <a:fillRect/>
          </a:stretch>
        </p:blipFill>
        <p:spPr>
          <a:xfrm>
            <a:off x="2411760" y="4509120"/>
            <a:ext cx="3469091" cy="936104"/>
          </a:xfrm>
          <a:prstGeom prst="rect">
            <a:avLst/>
          </a:prstGeom>
        </p:spPr>
      </p:pic>
      <p:cxnSp>
        <p:nvCxnSpPr>
          <p:cNvPr id="8" name="Suora nuoliyhdysviiva 7"/>
          <p:cNvCxnSpPr/>
          <p:nvPr/>
        </p:nvCxnSpPr>
        <p:spPr>
          <a:xfrm>
            <a:off x="1741377" y="4725144"/>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598991" y="4545802"/>
            <a:ext cx="1173719" cy="369332"/>
          </a:xfrm>
          <a:prstGeom prst="rect">
            <a:avLst/>
          </a:prstGeom>
          <a:noFill/>
        </p:spPr>
        <p:txBody>
          <a:bodyPr wrap="none" rtlCol="0">
            <a:spAutoFit/>
          </a:bodyPr>
          <a:lstStyle/>
          <a:p>
            <a:r>
              <a:rPr lang="fi-FI" dirty="0" err="1" smtClean="0"/>
              <a:t>Decorator</a:t>
            </a:r>
            <a:endParaRPr lang="en-US" dirty="0"/>
          </a:p>
        </p:txBody>
      </p:sp>
    </p:spTree>
    <p:extLst>
      <p:ext uri="{BB962C8B-B14F-4D97-AF65-F5344CB8AC3E}">
        <p14:creationId xmlns:p14="http://schemas.microsoft.com/office/powerpoint/2010/main" val="407984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fi-FI" dirty="0" smtClean="0"/>
              <a:t>How it </a:t>
            </a:r>
            <a:r>
              <a:rPr lang="fi-FI" dirty="0" err="1" smtClean="0"/>
              <a:t>works</a:t>
            </a:r>
            <a:r>
              <a:rPr lang="fi-FI" dirty="0" smtClean="0"/>
              <a:t>? </a:t>
            </a:r>
            <a:r>
              <a:rPr lang="fi-FI" dirty="0" err="1" smtClean="0"/>
              <a:t>Well</a:t>
            </a:r>
            <a:r>
              <a:rPr lang="fi-FI" dirty="0" smtClean="0"/>
              <a:t> </a:t>
            </a:r>
            <a:r>
              <a:rPr lang="fi-FI" dirty="0" err="1" smtClean="0"/>
              <a:t>consider</a:t>
            </a:r>
            <a:r>
              <a:rPr lang="fi-FI" dirty="0" smtClean="0"/>
              <a:t> </a:t>
            </a:r>
            <a:r>
              <a:rPr lang="fi-FI" dirty="0" err="1" smtClean="0"/>
              <a:t>the</a:t>
            </a:r>
            <a:r>
              <a:rPr lang="fi-FI" dirty="0" smtClean="0"/>
              <a:t> URL </a:t>
            </a:r>
            <a:r>
              <a:rPr lang="fi-FI" dirty="0" err="1" smtClean="0"/>
              <a:t>address</a:t>
            </a:r>
            <a:r>
              <a:rPr lang="fi-FI" dirty="0" smtClean="0"/>
              <a:t>. It </a:t>
            </a:r>
            <a:r>
              <a:rPr lang="fi-FI" dirty="0" err="1" smtClean="0"/>
              <a:t>consits</a:t>
            </a:r>
            <a:r>
              <a:rPr lang="fi-FI" dirty="0" smtClean="0"/>
              <a:t> of </a:t>
            </a:r>
            <a:r>
              <a:rPr lang="fi-FI" dirty="0" err="1" smtClean="0"/>
              <a:t>several</a:t>
            </a:r>
            <a:r>
              <a:rPr lang="fi-FI" dirty="0" smtClean="0"/>
              <a:t> </a:t>
            </a:r>
            <a:r>
              <a:rPr lang="fi-FI" dirty="0" err="1" smtClean="0"/>
              <a:t>parts</a:t>
            </a:r>
            <a:r>
              <a:rPr lang="fi-FI" dirty="0" smtClean="0"/>
              <a:t>:</a:t>
            </a:r>
          </a:p>
          <a:p>
            <a:pPr marL="0" indent="0">
              <a:buNone/>
            </a:pPr>
            <a:r>
              <a:rPr lang="fi-FI" dirty="0" smtClean="0"/>
              <a:t>    protocol://domain:port/path</a:t>
            </a:r>
          </a:p>
          <a:p>
            <a:pPr marL="0" indent="0">
              <a:buNone/>
            </a:pPr>
            <a:r>
              <a:rPr lang="fi-FI" dirty="0"/>
              <a:t> </a:t>
            </a:r>
            <a:r>
              <a:rPr lang="fi-FI" dirty="0" smtClean="0"/>
              <a:t>   i.e.</a:t>
            </a:r>
          </a:p>
          <a:p>
            <a:pPr marL="0" indent="0">
              <a:buNone/>
            </a:pPr>
            <a:r>
              <a:rPr lang="fi-FI" dirty="0"/>
              <a:t> </a:t>
            </a:r>
            <a:r>
              <a:rPr lang="fi-FI" dirty="0" smtClean="0"/>
              <a:t>   http:localhost:3000/</a:t>
            </a:r>
          </a:p>
          <a:p>
            <a:r>
              <a:rPr lang="fi-FI" dirty="0" err="1" smtClean="0"/>
              <a:t>When</a:t>
            </a:r>
            <a:r>
              <a:rPr lang="fi-FI" dirty="0" smtClean="0"/>
              <a:t> </a:t>
            </a:r>
            <a:r>
              <a:rPr lang="fi-FI" dirty="0" err="1" smtClean="0"/>
              <a:t>you</a:t>
            </a:r>
            <a:r>
              <a:rPr lang="fi-FI" dirty="0" smtClean="0"/>
              <a:t> </a:t>
            </a:r>
            <a:r>
              <a:rPr lang="fi-FI" dirty="0" err="1" smtClean="0"/>
              <a:t>use</a:t>
            </a:r>
            <a:r>
              <a:rPr lang="fi-FI" dirty="0" smtClean="0"/>
              <a:t> </a:t>
            </a:r>
            <a:r>
              <a:rPr lang="fi-FI" dirty="0" err="1" smtClean="0"/>
              <a:t>decorator</a:t>
            </a:r>
            <a:r>
              <a:rPr lang="fi-FI" dirty="0" smtClean="0"/>
              <a:t> </a:t>
            </a:r>
            <a:r>
              <a:rPr lang="fi-FI" dirty="0" err="1" smtClean="0"/>
              <a:t>like</a:t>
            </a:r>
            <a:r>
              <a:rPr lang="fi-FI" dirty="0" smtClean="0"/>
              <a:t> in </a:t>
            </a:r>
            <a:r>
              <a:rPr lang="fi-FI" dirty="0" err="1" smtClean="0"/>
              <a:t>our</a:t>
            </a:r>
            <a:r>
              <a:rPr lang="fi-FI" dirty="0" smtClean="0"/>
              <a:t> </a:t>
            </a:r>
            <a:r>
              <a:rPr lang="fi-FI" dirty="0" err="1" smtClean="0"/>
              <a:t>example</a:t>
            </a:r>
            <a:r>
              <a:rPr lang="fi-FI" dirty="0" smtClean="0"/>
              <a:t> it </a:t>
            </a:r>
            <a:r>
              <a:rPr lang="fi-FI" dirty="0" err="1" smtClean="0"/>
              <a:t>works</a:t>
            </a:r>
            <a:r>
              <a:rPr lang="fi-FI" dirty="0" smtClean="0"/>
              <a:t> as </a:t>
            </a:r>
            <a:r>
              <a:rPr lang="fi-FI" dirty="0" err="1" smtClean="0"/>
              <a:t>follow</a:t>
            </a:r>
            <a:r>
              <a:rPr lang="fi-FI" dirty="0" smtClean="0"/>
              <a:t>:</a:t>
            </a:r>
          </a:p>
          <a:p>
            <a:pPr lvl="1"/>
            <a:r>
              <a:rPr lang="fi-FI" dirty="0" err="1" smtClean="0"/>
              <a:t>When</a:t>
            </a:r>
            <a:r>
              <a:rPr lang="fi-FI" dirty="0" smtClean="0"/>
              <a:t> </a:t>
            </a:r>
            <a:r>
              <a:rPr lang="fi-FI" dirty="0" err="1" smtClean="0"/>
              <a:t>ever</a:t>
            </a:r>
            <a:r>
              <a:rPr lang="fi-FI" dirty="0" smtClean="0"/>
              <a:t> </a:t>
            </a:r>
            <a:r>
              <a:rPr lang="fi-FI" dirty="0" err="1" smtClean="0"/>
              <a:t>our</a:t>
            </a:r>
            <a:r>
              <a:rPr lang="fi-FI" dirty="0" smtClean="0"/>
              <a:t> </a:t>
            </a:r>
            <a:r>
              <a:rPr lang="fi-FI" dirty="0" err="1" smtClean="0"/>
              <a:t>application</a:t>
            </a:r>
            <a:r>
              <a:rPr lang="fi-FI" dirty="0" smtClean="0"/>
              <a:t> </a:t>
            </a:r>
            <a:r>
              <a:rPr lang="fi-FI" dirty="0" err="1" smtClean="0"/>
              <a:t>gets</a:t>
            </a:r>
            <a:r>
              <a:rPr lang="fi-FI" dirty="0" smtClean="0"/>
              <a:t> a </a:t>
            </a:r>
            <a:r>
              <a:rPr lang="fi-FI" dirty="0" err="1" smtClean="0"/>
              <a:t>request</a:t>
            </a:r>
            <a:r>
              <a:rPr lang="fi-FI" dirty="0" smtClean="0"/>
              <a:t> </a:t>
            </a:r>
            <a:r>
              <a:rPr lang="fi-FI" dirty="0" err="1" smtClean="0"/>
              <a:t>where</a:t>
            </a:r>
            <a:r>
              <a:rPr lang="fi-FI" dirty="0" smtClean="0"/>
              <a:t> </a:t>
            </a:r>
            <a:r>
              <a:rPr lang="fi-FI" dirty="0" err="1" smtClean="0"/>
              <a:t>the</a:t>
            </a:r>
            <a:r>
              <a:rPr lang="fi-FI" dirty="0" smtClean="0"/>
              <a:t> </a:t>
            </a:r>
            <a:r>
              <a:rPr lang="fi-FI" dirty="0" err="1" smtClean="0"/>
              <a:t>path</a:t>
            </a:r>
            <a:r>
              <a:rPr lang="fi-FI" dirty="0" smtClean="0"/>
              <a:t> </a:t>
            </a:r>
            <a:r>
              <a:rPr lang="fi-FI" dirty="0" err="1" smtClean="0"/>
              <a:t>part</a:t>
            </a:r>
            <a:r>
              <a:rPr lang="fi-FI" dirty="0" smtClean="0"/>
              <a:t> of URL is ”/” </a:t>
            </a:r>
            <a:r>
              <a:rPr lang="fi-FI" dirty="0" err="1" smtClean="0"/>
              <a:t>call</a:t>
            </a:r>
            <a:r>
              <a:rPr lang="fi-FI" dirty="0" smtClean="0"/>
              <a:t> </a:t>
            </a:r>
            <a:r>
              <a:rPr lang="fi-FI" dirty="0" err="1" smtClean="0"/>
              <a:t>the</a:t>
            </a:r>
            <a:r>
              <a:rPr lang="fi-FI" dirty="0" smtClean="0"/>
              <a:t> </a:t>
            </a:r>
            <a:r>
              <a:rPr lang="fi-FI" dirty="0" err="1" smtClean="0"/>
              <a:t>function</a:t>
            </a:r>
            <a:r>
              <a:rPr lang="fi-FI" dirty="0" smtClean="0"/>
              <a:t> </a:t>
            </a:r>
            <a:r>
              <a:rPr lang="fi-FI" dirty="0" err="1" smtClean="0"/>
              <a:t>root</a:t>
            </a:r>
            <a:r>
              <a:rPr lang="fi-FI" dirty="0" smtClean="0"/>
              <a:t>.</a:t>
            </a:r>
          </a:p>
          <a:p>
            <a:r>
              <a:rPr lang="fi-FI" dirty="0" err="1" smtClean="0"/>
              <a:t>This</a:t>
            </a:r>
            <a:r>
              <a:rPr lang="fi-FI" dirty="0" smtClean="0"/>
              <a:t> </a:t>
            </a:r>
            <a:r>
              <a:rPr lang="fi-FI" dirty="0" err="1" smtClean="0"/>
              <a:t>operation</a:t>
            </a:r>
            <a:r>
              <a:rPr lang="fi-FI" dirty="0" smtClean="0"/>
              <a:t> is </a:t>
            </a:r>
            <a:r>
              <a:rPr lang="fi-FI" dirty="0" err="1" smtClean="0"/>
              <a:t>called</a:t>
            </a:r>
            <a:r>
              <a:rPr lang="fi-FI" dirty="0" smtClean="0"/>
              <a:t> </a:t>
            </a:r>
            <a:r>
              <a:rPr lang="fi-FI" dirty="0" err="1" smtClean="0"/>
              <a:t>routing</a:t>
            </a:r>
            <a:r>
              <a:rPr lang="fi-FI"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Routers</a:t>
            </a:r>
            <a:endParaRPr lang="en-US" dirty="0"/>
          </a:p>
        </p:txBody>
      </p:sp>
    </p:spTree>
    <p:extLst>
      <p:ext uri="{BB962C8B-B14F-4D97-AF65-F5344CB8AC3E}">
        <p14:creationId xmlns:p14="http://schemas.microsoft.com/office/powerpoint/2010/main" val="311209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fi-FI" dirty="0" smtClean="0"/>
              <a:t>Here is </a:t>
            </a:r>
            <a:r>
              <a:rPr lang="fi-FI" dirty="0" err="1" smtClean="0"/>
              <a:t>another</a:t>
            </a:r>
            <a:r>
              <a:rPr lang="fi-FI" dirty="0" smtClean="0"/>
              <a:t> </a:t>
            </a:r>
            <a:r>
              <a:rPr lang="fi-FI" dirty="0" err="1" smtClean="0"/>
              <a:t>enlightning</a:t>
            </a:r>
            <a:r>
              <a:rPr lang="fi-FI" dirty="0" smtClean="0"/>
              <a:t> </a:t>
            </a:r>
            <a:r>
              <a:rPr lang="fi-FI" dirty="0" err="1" smtClean="0"/>
              <a:t>example</a:t>
            </a:r>
            <a:r>
              <a:rPr lang="fi-FI" dirty="0" smtClean="0"/>
              <a:t>:</a:t>
            </a:r>
          </a:p>
          <a:p>
            <a:endParaRPr lang="fi-FI" dirty="0"/>
          </a:p>
          <a:p>
            <a:endParaRPr lang="fi-FI" dirty="0" smtClean="0"/>
          </a:p>
          <a:p>
            <a:endParaRPr lang="fi-FI" dirty="0"/>
          </a:p>
          <a:p>
            <a:endParaRPr lang="fi-FI" dirty="0" smtClean="0"/>
          </a:p>
          <a:p>
            <a:r>
              <a:rPr lang="fi-FI" dirty="0" err="1" smtClean="0"/>
              <a:t>Now</a:t>
            </a:r>
            <a:r>
              <a:rPr lang="fi-FI" dirty="0" smtClean="0"/>
              <a:t> </a:t>
            </a:r>
            <a:r>
              <a:rPr lang="fi-FI" dirty="0" err="1" smtClean="0"/>
              <a:t>we</a:t>
            </a:r>
            <a:r>
              <a:rPr lang="fi-FI" dirty="0" smtClean="0"/>
              <a:t> </a:t>
            </a:r>
            <a:r>
              <a:rPr lang="fi-FI" dirty="0" err="1" smtClean="0"/>
              <a:t>have</a:t>
            </a:r>
            <a:r>
              <a:rPr lang="fi-FI" dirty="0" smtClean="0"/>
              <a:t> </a:t>
            </a:r>
            <a:r>
              <a:rPr lang="fi-FI" dirty="0" err="1" smtClean="0"/>
              <a:t>two</a:t>
            </a:r>
            <a:r>
              <a:rPr lang="fi-FI" dirty="0" smtClean="0"/>
              <a:t> </a:t>
            </a:r>
            <a:r>
              <a:rPr lang="fi-FI" dirty="0" err="1" smtClean="0"/>
              <a:t>routers</a:t>
            </a:r>
            <a:r>
              <a:rPr lang="fi-FI" dirty="0" smtClean="0"/>
              <a:t> in </a:t>
            </a:r>
            <a:r>
              <a:rPr lang="fi-FI" dirty="0" err="1" smtClean="0"/>
              <a:t>our</a:t>
            </a:r>
            <a:r>
              <a:rPr lang="fi-FI" dirty="0" smtClean="0"/>
              <a:t> </a:t>
            </a:r>
            <a:r>
              <a:rPr lang="fi-FI" dirty="0" err="1" smtClean="0"/>
              <a:t>application</a:t>
            </a:r>
            <a:r>
              <a:rPr lang="fi-FI" dirty="0" smtClean="0"/>
              <a:t>. If </a:t>
            </a:r>
            <a:r>
              <a:rPr lang="fi-FI" dirty="0" err="1" smtClean="0"/>
              <a:t>one</a:t>
            </a:r>
            <a:r>
              <a:rPr lang="fi-FI" dirty="0" smtClean="0"/>
              <a:t> </a:t>
            </a:r>
            <a:r>
              <a:rPr lang="fi-FI" dirty="0" err="1" smtClean="0"/>
              <a:t>now</a:t>
            </a:r>
            <a:r>
              <a:rPr lang="fi-FI" dirty="0" smtClean="0"/>
              <a:t> </a:t>
            </a:r>
            <a:r>
              <a:rPr lang="fi-FI" dirty="0" err="1" smtClean="0"/>
              <a:t>enters</a:t>
            </a:r>
            <a:r>
              <a:rPr lang="fi-FI" dirty="0" smtClean="0"/>
              <a:t> </a:t>
            </a:r>
            <a:r>
              <a:rPr lang="fi-FI" dirty="0" err="1" smtClean="0"/>
              <a:t>the</a:t>
            </a:r>
            <a:r>
              <a:rPr lang="fi-FI" dirty="0" smtClean="0"/>
              <a:t> </a:t>
            </a:r>
            <a:r>
              <a:rPr lang="fi-FI" dirty="0" err="1" smtClean="0"/>
              <a:t>url</a:t>
            </a:r>
            <a:r>
              <a:rPr lang="fi-FI" dirty="0" smtClean="0"/>
              <a:t> </a:t>
            </a:r>
            <a:r>
              <a:rPr lang="fi-FI" dirty="0" smtClean="0">
                <a:hlinkClick r:id="rId2"/>
              </a:rPr>
              <a:t>http://localhost:3000/people</a:t>
            </a:r>
            <a:r>
              <a:rPr lang="fi-FI" dirty="0" smtClean="0"/>
              <a:t> in </a:t>
            </a:r>
            <a:r>
              <a:rPr lang="fi-FI" dirty="0" err="1" smtClean="0"/>
              <a:t>browser</a:t>
            </a:r>
            <a:r>
              <a:rPr lang="fi-FI" dirty="0" smtClean="0"/>
              <a:t> it </a:t>
            </a:r>
            <a:r>
              <a:rPr lang="fi-FI" dirty="0" err="1" smtClean="0"/>
              <a:t>will</a:t>
            </a:r>
            <a:r>
              <a:rPr lang="fi-FI" dirty="0" smtClean="0"/>
              <a:t> </a:t>
            </a:r>
            <a:r>
              <a:rPr lang="fi-FI" dirty="0" err="1" smtClean="0"/>
              <a:t>invoke</a:t>
            </a:r>
            <a:r>
              <a:rPr lang="fi-FI" dirty="0" smtClean="0"/>
              <a:t> </a:t>
            </a:r>
            <a:r>
              <a:rPr lang="fi-FI" dirty="0" err="1" smtClean="0"/>
              <a:t>the</a:t>
            </a:r>
            <a:r>
              <a:rPr lang="fi-FI" dirty="0" smtClean="0"/>
              <a:t> </a:t>
            </a:r>
            <a:r>
              <a:rPr lang="fi-FI" dirty="0" err="1" smtClean="0"/>
              <a:t>function</a:t>
            </a:r>
            <a:r>
              <a:rPr lang="fi-FI" dirty="0" smtClean="0"/>
              <a:t> </a:t>
            </a:r>
            <a:r>
              <a:rPr lang="fi-FI" dirty="0" err="1" smtClean="0"/>
              <a:t>another_route</a:t>
            </a:r>
            <a:r>
              <a:rPr lang="fi-FI" dirty="0" smtClean="0"/>
              <a:t>() in </a:t>
            </a:r>
            <a:r>
              <a:rPr lang="fi-FI" dirty="0" err="1" smtClean="0"/>
              <a:t>our</a:t>
            </a:r>
            <a:r>
              <a:rPr lang="fi-FI" dirty="0" smtClean="0"/>
              <a:t> </a:t>
            </a:r>
            <a:r>
              <a:rPr lang="fi-FI" dirty="0" err="1" smtClean="0"/>
              <a:t>application</a:t>
            </a:r>
            <a:r>
              <a:rPr lang="fi-FI" dirty="0" smtClean="0"/>
              <a:t>. </a:t>
            </a:r>
            <a:r>
              <a:rPr lang="fi-FI" dirty="0" err="1" smtClean="0"/>
              <a:t>This</a:t>
            </a:r>
            <a:r>
              <a:rPr lang="fi-FI" dirty="0" smtClean="0"/>
              <a:t> </a:t>
            </a:r>
            <a:r>
              <a:rPr lang="fi-FI" dirty="0" err="1" smtClean="0"/>
              <a:t>will</a:t>
            </a:r>
            <a:r>
              <a:rPr lang="fi-FI" dirty="0" smtClean="0"/>
              <a:t> </a:t>
            </a:r>
            <a:r>
              <a:rPr lang="fi-FI" dirty="0" err="1" smtClean="0"/>
              <a:t>retrun</a:t>
            </a:r>
            <a:r>
              <a:rPr lang="fi-FI" dirty="0" smtClean="0"/>
              <a:t> a </a:t>
            </a:r>
            <a:r>
              <a:rPr lang="fi-FI" dirty="0" err="1" smtClean="0"/>
              <a:t>sting</a:t>
            </a:r>
            <a:r>
              <a:rPr lang="fi-FI" dirty="0" smtClean="0"/>
              <a:t> </a:t>
            </a:r>
            <a:r>
              <a:rPr lang="fi-FI" dirty="0" err="1" smtClean="0"/>
              <a:t>containing</a:t>
            </a:r>
            <a:r>
              <a:rPr lang="fi-FI" dirty="0" smtClean="0"/>
              <a:t> person </a:t>
            </a:r>
            <a:r>
              <a:rPr lang="fi-FI" dirty="0" err="1" smtClean="0"/>
              <a:t>names</a:t>
            </a:r>
            <a:r>
              <a:rPr lang="fi-FI" dirty="0" smtClean="0"/>
              <a:t> in </a:t>
            </a:r>
            <a:r>
              <a:rPr lang="fi-FI" dirty="0" err="1" smtClean="0"/>
              <a:t>browser</a:t>
            </a:r>
            <a:r>
              <a:rPr lang="fi-FI" dirty="0" smtClean="0"/>
              <a:t>.</a:t>
            </a:r>
          </a:p>
          <a:p>
            <a:r>
              <a:rPr lang="fi-FI" dirty="0" err="1" smtClean="0"/>
              <a:t>Defining</a:t>
            </a:r>
            <a:r>
              <a:rPr lang="fi-FI" dirty="0" smtClean="0"/>
              <a:t> </a:t>
            </a:r>
            <a:r>
              <a:rPr lang="fi-FI" dirty="0" err="1" smtClean="0"/>
              <a:t>routes</a:t>
            </a:r>
            <a:r>
              <a:rPr lang="fi-FI" dirty="0" smtClean="0"/>
              <a:t> in </a:t>
            </a:r>
            <a:r>
              <a:rPr lang="fi-FI" dirty="0" err="1" smtClean="0"/>
              <a:t>your</a:t>
            </a:r>
            <a:r>
              <a:rPr lang="fi-FI" dirty="0" smtClean="0"/>
              <a:t> </a:t>
            </a:r>
            <a:r>
              <a:rPr lang="fi-FI" dirty="0" err="1" smtClean="0"/>
              <a:t>application</a:t>
            </a:r>
            <a:r>
              <a:rPr lang="fi-FI" dirty="0" smtClean="0"/>
              <a:t>, </a:t>
            </a:r>
            <a:r>
              <a:rPr lang="fi-FI" dirty="0" err="1" smtClean="0"/>
              <a:t>you</a:t>
            </a:r>
            <a:r>
              <a:rPr lang="fi-FI" dirty="0" smtClean="0"/>
              <a:t> </a:t>
            </a:r>
            <a:r>
              <a:rPr lang="fi-FI" dirty="0" err="1" smtClean="0"/>
              <a:t>actually</a:t>
            </a:r>
            <a:r>
              <a:rPr lang="fi-FI" dirty="0" smtClean="0"/>
              <a:t> </a:t>
            </a:r>
            <a:r>
              <a:rPr lang="fi-FI" dirty="0" err="1" smtClean="0"/>
              <a:t>define</a:t>
            </a:r>
            <a:r>
              <a:rPr lang="fi-FI" dirty="0" smtClean="0"/>
              <a:t> </a:t>
            </a:r>
            <a:r>
              <a:rPr lang="fi-FI" dirty="0" err="1" smtClean="0"/>
              <a:t>the</a:t>
            </a:r>
            <a:r>
              <a:rPr lang="fi-FI" dirty="0" smtClean="0"/>
              <a:t> </a:t>
            </a:r>
            <a:r>
              <a:rPr lang="fi-FI" dirty="0" err="1" smtClean="0"/>
              <a:t>resources</a:t>
            </a:r>
            <a:r>
              <a:rPr lang="fi-FI" dirty="0" smtClean="0"/>
              <a:t> </a:t>
            </a:r>
            <a:r>
              <a:rPr lang="fi-FI" dirty="0" err="1" smtClean="0"/>
              <a:t>what</a:t>
            </a:r>
            <a:r>
              <a:rPr lang="fi-FI" dirty="0" smtClean="0"/>
              <a:t> </a:t>
            </a:r>
            <a:r>
              <a:rPr lang="fi-FI" dirty="0" err="1" smtClean="0"/>
              <a:t>your</a:t>
            </a:r>
            <a:r>
              <a:rPr lang="fi-FI" dirty="0" smtClean="0"/>
              <a:t> </a:t>
            </a:r>
            <a:r>
              <a:rPr lang="fi-FI" dirty="0" err="1" smtClean="0"/>
              <a:t>application</a:t>
            </a:r>
            <a:r>
              <a:rPr lang="fi-FI" dirty="0" smtClean="0"/>
              <a:t> </a:t>
            </a:r>
            <a:r>
              <a:rPr lang="fi-FI" dirty="0" err="1" smtClean="0"/>
              <a:t>offers</a:t>
            </a:r>
            <a:r>
              <a:rPr lang="fi-FI" dirty="0" smtClean="0"/>
              <a:t>.</a:t>
            </a:r>
            <a:endParaRPr lang="fi-FI"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Routers</a:t>
            </a:r>
            <a:endParaRPr lang="en-US" dirty="0"/>
          </a:p>
        </p:txBody>
      </p:sp>
      <p:pic>
        <p:nvPicPr>
          <p:cNvPr id="6" name="Kuva 5"/>
          <p:cNvPicPr>
            <a:picLocks noChangeAspect="1"/>
          </p:cNvPicPr>
          <p:nvPr/>
        </p:nvPicPr>
        <p:blipFill>
          <a:blip r:embed="rId3"/>
          <a:stretch>
            <a:fillRect/>
          </a:stretch>
        </p:blipFill>
        <p:spPr>
          <a:xfrm>
            <a:off x="2469660" y="2494538"/>
            <a:ext cx="3021337" cy="1426071"/>
          </a:xfrm>
          <a:prstGeom prst="rect">
            <a:avLst/>
          </a:prstGeom>
        </p:spPr>
      </p:pic>
    </p:spTree>
    <p:extLst>
      <p:ext uri="{BB962C8B-B14F-4D97-AF65-F5344CB8AC3E}">
        <p14:creationId xmlns:p14="http://schemas.microsoft.com/office/powerpoint/2010/main" val="209105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fi-FI" dirty="0" err="1" smtClean="0"/>
              <a:t>Templates</a:t>
            </a:r>
            <a:r>
              <a:rPr lang="fi-FI" dirty="0" smtClean="0"/>
              <a:t> </a:t>
            </a:r>
            <a:r>
              <a:rPr lang="fi-FI" dirty="0" err="1" smtClean="0"/>
              <a:t>are</a:t>
            </a:r>
            <a:r>
              <a:rPr lang="fi-FI" dirty="0" smtClean="0"/>
              <a:t> </a:t>
            </a:r>
            <a:r>
              <a:rPr lang="fi-FI" dirty="0" err="1" smtClean="0"/>
              <a:t>here</a:t>
            </a:r>
            <a:r>
              <a:rPr lang="fi-FI" dirty="0" smtClean="0"/>
              <a:t> to </a:t>
            </a:r>
            <a:r>
              <a:rPr lang="fi-FI" dirty="0" err="1" smtClean="0"/>
              <a:t>save</a:t>
            </a:r>
            <a:r>
              <a:rPr lang="fi-FI" dirty="0" smtClean="0"/>
              <a:t> us. HTML </a:t>
            </a:r>
            <a:r>
              <a:rPr lang="fi-FI" dirty="0" err="1" smtClean="0"/>
              <a:t>templates</a:t>
            </a:r>
            <a:r>
              <a:rPr lang="fi-FI" dirty="0" smtClean="0"/>
              <a:t> </a:t>
            </a:r>
            <a:r>
              <a:rPr lang="fi-FI" dirty="0" err="1" smtClean="0"/>
              <a:t>are</a:t>
            </a:r>
            <a:r>
              <a:rPr lang="fi-FI" dirty="0" smtClean="0"/>
              <a:t> </a:t>
            </a:r>
            <a:r>
              <a:rPr lang="fi-FI" dirty="0" err="1" smtClean="0"/>
              <a:t>used</a:t>
            </a:r>
            <a:r>
              <a:rPr lang="fi-FI" dirty="0" smtClean="0"/>
              <a:t> to </a:t>
            </a:r>
            <a:r>
              <a:rPr lang="fi-FI" dirty="0" err="1" smtClean="0"/>
              <a:t>build</a:t>
            </a:r>
            <a:r>
              <a:rPr lang="fi-FI" dirty="0" smtClean="0"/>
              <a:t> </a:t>
            </a:r>
            <a:r>
              <a:rPr lang="fi-FI" dirty="0" err="1" smtClean="0"/>
              <a:t>up</a:t>
            </a:r>
            <a:r>
              <a:rPr lang="fi-FI" dirty="0" smtClean="0"/>
              <a:t> html </a:t>
            </a:r>
            <a:r>
              <a:rPr lang="fi-FI" dirty="0" err="1" smtClean="0"/>
              <a:t>pages</a:t>
            </a:r>
            <a:r>
              <a:rPr lang="fi-FI" dirty="0" smtClean="0"/>
              <a:t> </a:t>
            </a:r>
            <a:r>
              <a:rPr lang="fi-FI" dirty="0" err="1" smtClean="0"/>
              <a:t>from</a:t>
            </a:r>
            <a:r>
              <a:rPr lang="fi-FI" dirty="0" smtClean="0"/>
              <a:t> </a:t>
            </a:r>
            <a:r>
              <a:rPr lang="fi-FI" dirty="0" err="1" smtClean="0"/>
              <a:t>dynamic</a:t>
            </a:r>
            <a:r>
              <a:rPr lang="fi-FI" dirty="0" smtClean="0"/>
              <a:t> data, </a:t>
            </a:r>
            <a:r>
              <a:rPr lang="fi-FI" dirty="0" err="1" smtClean="0"/>
              <a:t>like</a:t>
            </a:r>
            <a:r>
              <a:rPr lang="fi-FI" dirty="0" smtClean="0"/>
              <a:t> data </a:t>
            </a:r>
            <a:r>
              <a:rPr lang="fi-FI" dirty="0" err="1" smtClean="0"/>
              <a:t>from</a:t>
            </a:r>
            <a:r>
              <a:rPr lang="fi-FI" dirty="0" smtClean="0"/>
              <a:t> </a:t>
            </a:r>
            <a:r>
              <a:rPr lang="fi-FI" dirty="0" err="1" smtClean="0"/>
              <a:t>database</a:t>
            </a:r>
            <a:r>
              <a:rPr lang="fi-FI" dirty="0" smtClean="0"/>
              <a:t>. </a:t>
            </a:r>
          </a:p>
          <a:p>
            <a:r>
              <a:rPr lang="fi-FI" dirty="0" err="1" smtClean="0"/>
              <a:t>Template</a:t>
            </a:r>
            <a:r>
              <a:rPr lang="fi-FI" dirty="0" smtClean="0"/>
              <a:t> </a:t>
            </a:r>
            <a:r>
              <a:rPr lang="fi-FI" dirty="0" err="1" smtClean="0"/>
              <a:t>engines</a:t>
            </a:r>
            <a:r>
              <a:rPr lang="fi-FI" dirty="0" smtClean="0"/>
              <a:t> </a:t>
            </a:r>
            <a:r>
              <a:rPr lang="fi-FI" dirty="0" err="1" smtClean="0"/>
              <a:t>are</a:t>
            </a:r>
            <a:r>
              <a:rPr lang="fi-FI" dirty="0" smtClean="0"/>
              <a:t> ”</a:t>
            </a:r>
            <a:r>
              <a:rPr lang="fi-FI" dirty="0" err="1" smtClean="0"/>
              <a:t>interpreters</a:t>
            </a:r>
            <a:r>
              <a:rPr lang="fi-FI" dirty="0" smtClean="0"/>
              <a:t>” </a:t>
            </a:r>
            <a:r>
              <a:rPr lang="fi-FI" dirty="0" err="1" smtClean="0"/>
              <a:t>that</a:t>
            </a:r>
            <a:r>
              <a:rPr lang="fi-FI" dirty="0" smtClean="0"/>
              <a:t> </a:t>
            </a:r>
            <a:r>
              <a:rPr lang="fi-FI" dirty="0" err="1" smtClean="0"/>
              <a:t>generates</a:t>
            </a:r>
            <a:r>
              <a:rPr lang="fi-FI" dirty="0" smtClean="0"/>
              <a:t> html </a:t>
            </a:r>
            <a:r>
              <a:rPr lang="fi-FI" dirty="0" err="1" smtClean="0"/>
              <a:t>from</a:t>
            </a:r>
            <a:r>
              <a:rPr lang="fi-FI" dirty="0" smtClean="0"/>
              <a:t> </a:t>
            </a:r>
            <a:r>
              <a:rPr lang="fi-FI" dirty="0" err="1" smtClean="0"/>
              <a:t>the</a:t>
            </a:r>
            <a:r>
              <a:rPr lang="fi-FI" dirty="0" smtClean="0"/>
              <a:t> </a:t>
            </a:r>
            <a:r>
              <a:rPr lang="fi-FI" dirty="0" err="1" smtClean="0"/>
              <a:t>dynamic</a:t>
            </a:r>
            <a:r>
              <a:rPr lang="fi-FI" dirty="0" smtClean="0"/>
              <a:t> data.</a:t>
            </a:r>
          </a:p>
          <a:p>
            <a:r>
              <a:rPr lang="fi-FI" dirty="0" smtClean="0"/>
              <a:t>Jinja2 is </a:t>
            </a:r>
            <a:r>
              <a:rPr lang="fi-FI" dirty="0" err="1" smtClean="0"/>
              <a:t>the</a:t>
            </a:r>
            <a:r>
              <a:rPr lang="fi-FI" dirty="0" smtClean="0"/>
              <a:t> </a:t>
            </a:r>
            <a:r>
              <a:rPr lang="fi-FI" dirty="0" err="1" smtClean="0"/>
              <a:t>default</a:t>
            </a:r>
            <a:r>
              <a:rPr lang="fi-FI" dirty="0" smtClean="0"/>
              <a:t> </a:t>
            </a:r>
            <a:r>
              <a:rPr lang="fi-FI" dirty="0" err="1" smtClean="0"/>
              <a:t>template</a:t>
            </a:r>
            <a:r>
              <a:rPr lang="fi-FI" dirty="0" smtClean="0"/>
              <a:t> </a:t>
            </a:r>
            <a:r>
              <a:rPr lang="fi-FI" dirty="0" err="1" smtClean="0"/>
              <a:t>engine</a:t>
            </a:r>
            <a:r>
              <a:rPr lang="fi-FI" dirty="0" smtClean="0"/>
              <a:t> </a:t>
            </a:r>
            <a:r>
              <a:rPr lang="fi-FI" dirty="0" err="1" smtClean="0"/>
              <a:t>used</a:t>
            </a:r>
            <a:r>
              <a:rPr lang="fi-FI" dirty="0" smtClean="0"/>
              <a:t> </a:t>
            </a:r>
            <a:r>
              <a:rPr lang="fi-FI" dirty="0" err="1" smtClean="0"/>
              <a:t>by</a:t>
            </a:r>
            <a:r>
              <a:rPr lang="fi-FI" dirty="0" smtClean="0"/>
              <a:t> </a:t>
            </a:r>
            <a:r>
              <a:rPr lang="fi-FI" dirty="0" err="1" smtClean="0"/>
              <a:t>Flask</a:t>
            </a:r>
            <a:r>
              <a:rPr lang="fi-FI" dirty="0" smtClean="0"/>
              <a:t>, </a:t>
            </a:r>
            <a:r>
              <a:rPr lang="fi-FI" dirty="0" err="1" smtClean="0"/>
              <a:t>but</a:t>
            </a:r>
            <a:r>
              <a:rPr lang="fi-FI" dirty="0" smtClean="0"/>
              <a:t> </a:t>
            </a:r>
            <a:r>
              <a:rPr lang="fi-FI" dirty="0" err="1" smtClean="0"/>
              <a:t>there</a:t>
            </a:r>
            <a:r>
              <a:rPr lang="fi-FI" dirty="0" smtClean="0"/>
              <a:t> </a:t>
            </a:r>
            <a:r>
              <a:rPr lang="fi-FI" dirty="0" err="1" smtClean="0"/>
              <a:t>are</a:t>
            </a:r>
            <a:r>
              <a:rPr lang="fi-FI" dirty="0" smtClean="0"/>
              <a:t> </a:t>
            </a:r>
            <a:r>
              <a:rPr lang="fi-FI" dirty="0" err="1" smtClean="0"/>
              <a:t>many</a:t>
            </a:r>
            <a:r>
              <a:rPr lang="fi-FI" dirty="0" smtClean="0"/>
              <a:t> </a:t>
            </a:r>
            <a:r>
              <a:rPr lang="fi-FI" dirty="0" err="1" smtClean="0"/>
              <a:t>other</a:t>
            </a:r>
            <a:r>
              <a:rPr lang="fi-FI" dirty="0" smtClean="0"/>
              <a:t> </a:t>
            </a:r>
            <a:r>
              <a:rPr lang="fi-FI" dirty="0" err="1" smtClean="0"/>
              <a:t>available</a:t>
            </a:r>
            <a:r>
              <a:rPr lang="fi-FI" dirty="0" smtClean="0"/>
              <a:t> </a:t>
            </a:r>
            <a:r>
              <a:rPr lang="fi-FI" dirty="0" err="1" smtClean="0"/>
              <a:t>also</a:t>
            </a:r>
            <a:r>
              <a:rPr lang="fi-FI" dirty="0" smtClean="0"/>
              <a:t>:</a:t>
            </a:r>
          </a:p>
          <a:p>
            <a:pPr lvl="1"/>
            <a:r>
              <a:rPr lang="fi-FI" dirty="0" err="1" smtClean="0"/>
              <a:t>AngularJs</a:t>
            </a:r>
            <a:endParaRPr lang="fi-FI" dirty="0" smtClean="0"/>
          </a:p>
          <a:p>
            <a:pPr lvl="1"/>
            <a:r>
              <a:rPr lang="fi-FI" dirty="0" smtClean="0"/>
              <a:t>Jade</a:t>
            </a:r>
          </a:p>
          <a:p>
            <a:pPr lvl="1"/>
            <a:r>
              <a:rPr lang="fi-FI" dirty="0" err="1" smtClean="0"/>
              <a:t>Django</a:t>
            </a:r>
            <a:endParaRPr lang="fi-FI" dirty="0" smtClean="0"/>
          </a:p>
          <a:p>
            <a:pPr lvl="1"/>
            <a:r>
              <a:rPr lang="fi-FI" dirty="0" smtClean="0"/>
              <a:t>JSP</a:t>
            </a:r>
          </a:p>
          <a:p>
            <a:pPr lvl="1"/>
            <a:r>
              <a:rPr lang="fi-FI" dirty="0" err="1" smtClean="0"/>
              <a:t>Mustache</a:t>
            </a:r>
            <a:endParaRPr lang="fi-FI" dirty="0" smtClean="0"/>
          </a:p>
          <a:p>
            <a:pPr lvl="1"/>
            <a:r>
              <a:rPr lang="fi-FI" dirty="0" smtClean="0"/>
              <a:t>And </a:t>
            </a:r>
            <a:r>
              <a:rPr lang="fi-FI" dirty="0" err="1" smtClean="0"/>
              <a:t>many</a:t>
            </a:r>
            <a:r>
              <a:rPr lang="fi-FI" dirty="0" smtClean="0"/>
              <a:t> </a:t>
            </a:r>
            <a:r>
              <a:rPr lang="fi-FI" dirty="0" err="1" smtClean="0"/>
              <a:t>many</a:t>
            </a:r>
            <a:r>
              <a:rPr lang="fi-FI" dirty="0" smtClean="0"/>
              <a:t> </a:t>
            </a:r>
            <a:r>
              <a:rPr lang="fi-FI" dirty="0" err="1" smtClean="0"/>
              <a:t>more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HTML </a:t>
            </a:r>
            <a:r>
              <a:rPr lang="fi-FI" dirty="0" err="1" smtClean="0"/>
              <a:t>Templates</a:t>
            </a:r>
            <a:endParaRPr lang="en-US" dirty="0"/>
          </a:p>
        </p:txBody>
      </p:sp>
    </p:spTree>
    <p:extLst>
      <p:ext uri="{BB962C8B-B14F-4D97-AF65-F5344CB8AC3E}">
        <p14:creationId xmlns:p14="http://schemas.microsoft.com/office/powerpoint/2010/main" val="328700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 Flask project templates </a:t>
            </a:r>
            <a:r>
              <a:rPr lang="en-US" dirty="0"/>
              <a:t>and static files are stored in subdirectories within the application’s Python source tree, with the names </a:t>
            </a:r>
            <a:r>
              <a:rPr lang="en-US" i="1" dirty="0"/>
              <a:t>templates</a:t>
            </a:r>
            <a:r>
              <a:rPr lang="en-US" dirty="0"/>
              <a:t> and </a:t>
            </a:r>
            <a:r>
              <a:rPr lang="en-US" i="1" dirty="0"/>
              <a:t>static</a:t>
            </a:r>
            <a:r>
              <a:rPr lang="en-US" dirty="0"/>
              <a:t> respectively</a:t>
            </a:r>
            <a:r>
              <a:rPr lang="en-US" dirty="0" smtClean="0"/>
              <a:t>.</a:t>
            </a:r>
          </a:p>
          <a:p>
            <a:r>
              <a:rPr lang="fi-FI" dirty="0" err="1" smtClean="0"/>
              <a:t>These</a:t>
            </a:r>
            <a:r>
              <a:rPr lang="fi-FI" dirty="0" smtClean="0"/>
              <a:t> </a:t>
            </a:r>
            <a:r>
              <a:rPr lang="fi-FI" dirty="0" err="1" smtClean="0"/>
              <a:t>are</a:t>
            </a:r>
            <a:r>
              <a:rPr lang="fi-FI" dirty="0" smtClean="0"/>
              <a:t> </a:t>
            </a:r>
            <a:r>
              <a:rPr lang="fi-FI" dirty="0" err="1" smtClean="0"/>
              <a:t>the</a:t>
            </a:r>
            <a:r>
              <a:rPr lang="fi-FI" dirty="0" smtClean="0"/>
              <a:t> </a:t>
            </a:r>
            <a:r>
              <a:rPr lang="fi-FI" dirty="0" err="1" smtClean="0"/>
              <a:t>directories</a:t>
            </a:r>
            <a:r>
              <a:rPr lang="fi-FI" dirty="0" smtClean="0"/>
              <a:t> </a:t>
            </a:r>
            <a:r>
              <a:rPr lang="fi-FI" dirty="0" err="1" smtClean="0"/>
              <a:t>where</a:t>
            </a:r>
            <a:r>
              <a:rPr lang="fi-FI" dirty="0" smtClean="0"/>
              <a:t> </a:t>
            </a:r>
            <a:r>
              <a:rPr lang="fi-FI" dirty="0" err="1" smtClean="0"/>
              <a:t>Flask</a:t>
            </a:r>
            <a:r>
              <a:rPr lang="fi-FI" dirty="0" smtClean="0"/>
              <a:t> </a:t>
            </a:r>
            <a:r>
              <a:rPr lang="fi-FI" dirty="0" err="1" smtClean="0"/>
              <a:t>searches</a:t>
            </a:r>
            <a:r>
              <a:rPr lang="fi-FI" dirty="0" smtClean="0"/>
              <a:t> for html </a:t>
            </a:r>
            <a:r>
              <a:rPr lang="fi-FI" dirty="0" err="1" smtClean="0"/>
              <a:t>tempaltes</a:t>
            </a:r>
            <a:r>
              <a:rPr lang="fi-FI" dirty="0"/>
              <a:t> </a:t>
            </a:r>
            <a:r>
              <a:rPr lang="fi-FI" dirty="0" smtClean="0"/>
              <a:t>and </a:t>
            </a:r>
            <a:r>
              <a:rPr lang="fi-FI" dirty="0" err="1" smtClean="0"/>
              <a:t>static</a:t>
            </a:r>
            <a:r>
              <a:rPr lang="fi-FI" dirty="0" smtClean="0"/>
              <a:t> </a:t>
            </a:r>
            <a:r>
              <a:rPr lang="fi-FI" dirty="0" err="1" smtClean="0"/>
              <a:t>files</a:t>
            </a:r>
            <a:r>
              <a:rPr lang="fi-FI" dirty="0" smtClean="0"/>
              <a:t>, </a:t>
            </a:r>
            <a:r>
              <a:rPr lang="fi-FI" dirty="0" err="1" smtClean="0"/>
              <a:t>like</a:t>
            </a:r>
            <a:r>
              <a:rPr lang="fi-FI" dirty="0" smtClean="0"/>
              <a:t> </a:t>
            </a:r>
            <a:r>
              <a:rPr lang="fi-FI" dirty="0" err="1" smtClean="0"/>
              <a:t>your</a:t>
            </a:r>
            <a:r>
              <a:rPr lang="fi-FI" dirty="0" smtClean="0"/>
              <a:t> JavaScript and CSS </a:t>
            </a:r>
            <a:r>
              <a:rPr lang="fi-FI" dirty="0" err="1" smtClean="0"/>
              <a:t>files</a:t>
            </a:r>
            <a:r>
              <a:rPr lang="fi-FI" dirty="0" smtClean="0"/>
              <a:t>.</a:t>
            </a:r>
          </a:p>
          <a:p>
            <a:r>
              <a:rPr lang="fi-FI" dirty="0" err="1" smtClean="0"/>
              <a:t>This</a:t>
            </a:r>
            <a:r>
              <a:rPr lang="fi-FI" dirty="0" smtClean="0"/>
              <a:t> is </a:t>
            </a:r>
            <a:r>
              <a:rPr lang="fi-FI" dirty="0" err="1" smtClean="0"/>
              <a:t>why</a:t>
            </a:r>
            <a:r>
              <a:rPr lang="fi-FI" dirty="0" smtClean="0"/>
              <a:t> </a:t>
            </a:r>
            <a:r>
              <a:rPr lang="fi-FI" dirty="0" err="1" smtClean="0"/>
              <a:t>our</a:t>
            </a:r>
            <a:r>
              <a:rPr lang="fi-FI" dirty="0" smtClean="0"/>
              <a:t> </a:t>
            </a:r>
            <a:r>
              <a:rPr lang="fi-FI" dirty="0" err="1" smtClean="0"/>
              <a:t>projects</a:t>
            </a:r>
            <a:r>
              <a:rPr lang="fi-FI" dirty="0" smtClean="0"/>
              <a:t> ”</a:t>
            </a:r>
            <a:r>
              <a:rPr lang="fi-FI" dirty="0" err="1" smtClean="0"/>
              <a:t>app</a:t>
            </a:r>
            <a:r>
              <a:rPr lang="fi-FI" dirty="0" smtClean="0"/>
              <a:t>” </a:t>
            </a:r>
            <a:r>
              <a:rPr lang="fi-FI" dirty="0" err="1" smtClean="0"/>
              <a:t>folder</a:t>
            </a:r>
            <a:r>
              <a:rPr lang="fi-FI" dirty="0" smtClean="0"/>
              <a:t> </a:t>
            </a:r>
            <a:r>
              <a:rPr lang="fi-FI" dirty="0" err="1" smtClean="0"/>
              <a:t>contains</a:t>
            </a:r>
            <a:r>
              <a:rPr lang="fi-FI" dirty="0" smtClean="0"/>
              <a:t> </a:t>
            </a:r>
            <a:r>
              <a:rPr lang="fi-FI" dirty="0" err="1" smtClean="0"/>
              <a:t>also</a:t>
            </a:r>
            <a:r>
              <a:rPr lang="fi-FI" dirty="0" smtClean="0"/>
              <a:t> </a:t>
            </a:r>
            <a:r>
              <a:rPr lang="fi-FI" dirty="0" err="1" smtClean="0"/>
              <a:t>folders</a:t>
            </a:r>
            <a:r>
              <a:rPr lang="fi-FI" dirty="0" smtClean="0"/>
              <a:t> ”</a:t>
            </a:r>
            <a:r>
              <a:rPr lang="fi-FI" dirty="0" err="1" smtClean="0"/>
              <a:t>static</a:t>
            </a:r>
            <a:r>
              <a:rPr lang="fi-FI" dirty="0" smtClean="0"/>
              <a:t>” and ”</a:t>
            </a:r>
            <a:r>
              <a:rPr lang="fi-FI" dirty="0" err="1" smtClean="0"/>
              <a:t>templates</a:t>
            </a:r>
            <a:r>
              <a:rPr lang="fi-FI" dirty="0" smtClean="0"/>
              <a:t>”.</a:t>
            </a:r>
          </a:p>
          <a:p>
            <a:r>
              <a:rPr lang="fi-FI" dirty="0" err="1" smtClean="0"/>
              <a:t>We</a:t>
            </a:r>
            <a:r>
              <a:rPr lang="fi-FI" dirty="0" smtClean="0"/>
              <a:t> </a:t>
            </a:r>
            <a:r>
              <a:rPr lang="fi-FI" dirty="0" err="1" smtClean="0"/>
              <a:t>will</a:t>
            </a:r>
            <a:r>
              <a:rPr lang="fi-FI" dirty="0" smtClean="0"/>
              <a:t> </a:t>
            </a:r>
            <a:r>
              <a:rPr lang="fi-FI" dirty="0" err="1" smtClean="0"/>
              <a:t>store</a:t>
            </a:r>
            <a:r>
              <a:rPr lang="fi-FI" dirty="0" smtClean="0"/>
              <a:t> </a:t>
            </a:r>
            <a:r>
              <a:rPr lang="fi-FI" dirty="0" err="1" smtClean="0"/>
              <a:t>our</a:t>
            </a:r>
            <a:r>
              <a:rPr lang="fi-FI" dirty="0" smtClean="0"/>
              <a:t> html </a:t>
            </a:r>
            <a:r>
              <a:rPr lang="fi-FI" dirty="0" err="1" smtClean="0"/>
              <a:t>template</a:t>
            </a:r>
            <a:r>
              <a:rPr lang="fi-FI" dirty="0" smtClean="0"/>
              <a:t> </a:t>
            </a:r>
            <a:r>
              <a:rPr lang="fi-FI" dirty="0" err="1" smtClean="0"/>
              <a:t>files</a:t>
            </a:r>
            <a:r>
              <a:rPr lang="fi-FI" dirty="0" smtClean="0"/>
              <a:t> in </a:t>
            </a:r>
            <a:r>
              <a:rPr lang="fi-FI" dirty="0" err="1" smtClean="0"/>
              <a:t>our</a:t>
            </a:r>
            <a:r>
              <a:rPr lang="fi-FI" dirty="0" smtClean="0"/>
              <a:t> </a:t>
            </a:r>
            <a:r>
              <a:rPr lang="fi-FI" dirty="0" err="1" smtClean="0"/>
              <a:t>template</a:t>
            </a:r>
            <a:r>
              <a:rPr lang="fi-FI" dirty="0" smtClean="0"/>
              <a:t> </a:t>
            </a:r>
            <a:r>
              <a:rPr lang="fi-FI" dirty="0" err="1" smtClean="0"/>
              <a:t>folder</a:t>
            </a:r>
            <a:r>
              <a:rPr lang="fi-FI" dirty="0" smtClean="0"/>
              <a:t> as </a:t>
            </a:r>
            <a:r>
              <a:rPr lang="fi-FI" dirty="0" err="1" smtClean="0"/>
              <a:t>you</a:t>
            </a:r>
            <a:r>
              <a:rPr lang="fi-FI" dirty="0" smtClean="0"/>
              <a:t> </a:t>
            </a:r>
            <a:r>
              <a:rPr lang="fi-FI" dirty="0" err="1" smtClean="0"/>
              <a:t>propably</a:t>
            </a:r>
            <a:r>
              <a:rPr lang="fi-FI" dirty="0" smtClean="0"/>
              <a:t> </a:t>
            </a:r>
            <a:r>
              <a:rPr lang="fi-FI" dirty="0" err="1" smtClean="0"/>
              <a:t>already</a:t>
            </a:r>
            <a:r>
              <a:rPr lang="fi-FI" dirty="0" smtClean="0"/>
              <a:t> </a:t>
            </a:r>
            <a:r>
              <a:rPr lang="fi-FI" dirty="0" err="1" smtClean="0"/>
              <a:t>expected</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HTML </a:t>
            </a:r>
            <a:r>
              <a:rPr lang="fi-FI" dirty="0" err="1"/>
              <a:t>Templates</a:t>
            </a:r>
            <a:endParaRPr lang="en-US" dirty="0"/>
          </a:p>
        </p:txBody>
      </p:sp>
    </p:spTree>
    <p:extLst>
      <p:ext uri="{BB962C8B-B14F-4D97-AF65-F5344CB8AC3E}">
        <p14:creationId xmlns:p14="http://schemas.microsoft.com/office/powerpoint/2010/main" val="129942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Kuva 12"/>
          <p:cNvPicPr>
            <a:picLocks noChangeAspect="1"/>
          </p:cNvPicPr>
          <p:nvPr/>
        </p:nvPicPr>
        <p:blipFill>
          <a:blip r:embed="rId2"/>
          <a:stretch>
            <a:fillRect/>
          </a:stretch>
        </p:blipFill>
        <p:spPr>
          <a:xfrm>
            <a:off x="2108089" y="4489871"/>
            <a:ext cx="3704565" cy="1636292"/>
          </a:xfrm>
          <a:prstGeom prst="rect">
            <a:avLst/>
          </a:prstGeom>
        </p:spPr>
      </p:pic>
      <p:sp>
        <p:nvSpPr>
          <p:cNvPr id="2" name="Sisällön paikkamerkki 1"/>
          <p:cNvSpPr>
            <a:spLocks noGrp="1"/>
          </p:cNvSpPr>
          <p:nvPr>
            <p:ph idx="1"/>
          </p:nvPr>
        </p:nvSpPr>
        <p:spPr/>
        <p:txBody>
          <a:bodyPr/>
          <a:lstStyle/>
          <a:p>
            <a:r>
              <a:rPr lang="fi-FI" dirty="0" err="1" smtClean="0"/>
              <a:t>When</a:t>
            </a:r>
            <a:r>
              <a:rPr lang="fi-FI" dirty="0" smtClean="0"/>
              <a:t> </a:t>
            </a:r>
            <a:r>
              <a:rPr lang="fi-FI" dirty="0" err="1" smtClean="0"/>
              <a:t>we</a:t>
            </a:r>
            <a:r>
              <a:rPr lang="fi-FI" dirty="0" smtClean="0"/>
              <a:t> </a:t>
            </a:r>
            <a:r>
              <a:rPr lang="fi-FI" dirty="0" err="1" smtClean="0"/>
              <a:t>create</a:t>
            </a:r>
            <a:r>
              <a:rPr lang="fi-FI" dirty="0" smtClean="0"/>
              <a:t> </a:t>
            </a:r>
            <a:r>
              <a:rPr lang="fi-FI" dirty="0" err="1" smtClean="0"/>
              <a:t>templates</a:t>
            </a:r>
            <a:r>
              <a:rPr lang="fi-FI" dirty="0" smtClean="0"/>
              <a:t> </a:t>
            </a:r>
            <a:r>
              <a:rPr lang="fi-FI" dirty="0" err="1" smtClean="0"/>
              <a:t>we</a:t>
            </a:r>
            <a:r>
              <a:rPr lang="fi-FI" dirty="0" smtClean="0"/>
              <a:t> </a:t>
            </a:r>
            <a:r>
              <a:rPr lang="fi-FI" dirty="0" err="1" smtClean="0"/>
              <a:t>use</a:t>
            </a:r>
            <a:r>
              <a:rPr lang="fi-FI" dirty="0" smtClean="0"/>
              <a:t> </a:t>
            </a:r>
            <a:r>
              <a:rPr lang="fi-FI" dirty="0" err="1" smtClean="0"/>
              <a:t>so</a:t>
            </a:r>
            <a:r>
              <a:rPr lang="fi-FI" dirty="0" smtClean="0"/>
              <a:t> </a:t>
            </a:r>
            <a:r>
              <a:rPr lang="fi-FI" dirty="0" err="1" smtClean="0"/>
              <a:t>called</a:t>
            </a:r>
            <a:r>
              <a:rPr lang="fi-FI" dirty="0" smtClean="0"/>
              <a:t> ”</a:t>
            </a:r>
            <a:r>
              <a:rPr lang="fi-FI" dirty="0" err="1" smtClean="0"/>
              <a:t>placeholders</a:t>
            </a:r>
            <a:r>
              <a:rPr lang="fi-FI" dirty="0" smtClean="0"/>
              <a:t>” </a:t>
            </a:r>
            <a:r>
              <a:rPr lang="fi-FI" dirty="0" err="1" smtClean="0"/>
              <a:t>along</a:t>
            </a:r>
            <a:r>
              <a:rPr lang="fi-FI" dirty="0" smtClean="0"/>
              <a:t> </a:t>
            </a:r>
            <a:r>
              <a:rPr lang="fi-FI" dirty="0" err="1" smtClean="0"/>
              <a:t>with</a:t>
            </a:r>
            <a:r>
              <a:rPr lang="fi-FI" dirty="0" smtClean="0"/>
              <a:t> HTML </a:t>
            </a:r>
            <a:r>
              <a:rPr lang="fi-FI" dirty="0" err="1" smtClean="0"/>
              <a:t>elements</a:t>
            </a:r>
            <a:r>
              <a:rPr lang="fi-FI" dirty="0" smtClean="0"/>
              <a:t>. </a:t>
            </a:r>
            <a:r>
              <a:rPr lang="fi-FI" dirty="0" err="1" smtClean="0"/>
              <a:t>These</a:t>
            </a:r>
            <a:r>
              <a:rPr lang="fi-FI" dirty="0" smtClean="0"/>
              <a:t> </a:t>
            </a:r>
            <a:r>
              <a:rPr lang="fi-FI" dirty="0" err="1" smtClean="0"/>
              <a:t>placheolders</a:t>
            </a:r>
            <a:r>
              <a:rPr lang="fi-FI" dirty="0" smtClean="0"/>
              <a:t> </a:t>
            </a:r>
            <a:r>
              <a:rPr lang="fi-FI" dirty="0" err="1" smtClean="0"/>
              <a:t>are</a:t>
            </a:r>
            <a:r>
              <a:rPr lang="fi-FI" dirty="0" smtClean="0"/>
              <a:t> </a:t>
            </a:r>
            <a:r>
              <a:rPr lang="fi-FI" dirty="0" err="1" smtClean="0"/>
              <a:t>then</a:t>
            </a:r>
            <a:r>
              <a:rPr lang="fi-FI" dirty="0" smtClean="0"/>
              <a:t> </a:t>
            </a:r>
            <a:r>
              <a:rPr lang="fi-FI" dirty="0" err="1" smtClean="0"/>
              <a:t>replaced</a:t>
            </a:r>
            <a:r>
              <a:rPr lang="fi-FI" dirty="0" smtClean="0"/>
              <a:t> </a:t>
            </a:r>
            <a:r>
              <a:rPr lang="fi-FI" dirty="0" err="1" smtClean="0"/>
              <a:t>with</a:t>
            </a:r>
            <a:r>
              <a:rPr lang="fi-FI" dirty="0" smtClean="0"/>
              <a:t> </a:t>
            </a:r>
            <a:r>
              <a:rPr lang="fi-FI" dirty="0" err="1" smtClean="0"/>
              <a:t>the</a:t>
            </a:r>
            <a:r>
              <a:rPr lang="fi-FI" dirty="0" smtClean="0"/>
              <a:t> </a:t>
            </a:r>
            <a:r>
              <a:rPr lang="fi-FI" dirty="0" err="1" smtClean="0"/>
              <a:t>backend</a:t>
            </a:r>
            <a:r>
              <a:rPr lang="fi-FI" dirty="0" smtClean="0"/>
              <a:t> data </a:t>
            </a:r>
            <a:r>
              <a:rPr lang="fi-FI" dirty="0" err="1" smtClean="0"/>
              <a:t>when</a:t>
            </a:r>
            <a:r>
              <a:rPr lang="fi-FI" dirty="0" smtClean="0"/>
              <a:t> </a:t>
            </a:r>
            <a:r>
              <a:rPr lang="fi-FI" dirty="0" err="1" smtClean="0"/>
              <a:t>template</a:t>
            </a:r>
            <a:r>
              <a:rPr lang="fi-FI" dirty="0" smtClean="0"/>
              <a:t> </a:t>
            </a:r>
            <a:r>
              <a:rPr lang="fi-FI" dirty="0" err="1" smtClean="0"/>
              <a:t>engine</a:t>
            </a:r>
            <a:r>
              <a:rPr lang="fi-FI" dirty="0" smtClean="0"/>
              <a:t> </a:t>
            </a:r>
            <a:r>
              <a:rPr lang="fi-FI" dirty="0" err="1" smtClean="0"/>
              <a:t>interprets</a:t>
            </a:r>
            <a:r>
              <a:rPr lang="fi-FI" dirty="0" smtClean="0"/>
              <a:t> </a:t>
            </a:r>
            <a:r>
              <a:rPr lang="fi-FI" dirty="0" err="1" smtClean="0"/>
              <a:t>these</a:t>
            </a:r>
            <a:r>
              <a:rPr lang="fi-FI" dirty="0" smtClean="0"/>
              <a:t> </a:t>
            </a:r>
            <a:r>
              <a:rPr lang="fi-FI" dirty="0" err="1" smtClean="0"/>
              <a:t>files</a:t>
            </a:r>
            <a:r>
              <a:rPr lang="fi-FI" dirty="0" smtClean="0"/>
              <a:t>.</a:t>
            </a:r>
          </a:p>
          <a:p>
            <a:r>
              <a:rPr lang="fi-FI" dirty="0" err="1" smtClean="0"/>
              <a:t>Create</a:t>
            </a:r>
            <a:r>
              <a:rPr lang="fi-FI" dirty="0" smtClean="0"/>
              <a:t> a </a:t>
            </a:r>
            <a:r>
              <a:rPr lang="fi-FI" dirty="0" err="1" smtClean="0"/>
              <a:t>file</a:t>
            </a:r>
            <a:r>
              <a:rPr lang="fi-FI" dirty="0" smtClean="0"/>
              <a:t> ”index.html” </a:t>
            </a:r>
            <a:r>
              <a:rPr lang="fi-FI" dirty="0" err="1" smtClean="0"/>
              <a:t>under</a:t>
            </a:r>
            <a:r>
              <a:rPr lang="fi-FI" dirty="0" smtClean="0"/>
              <a:t> ”</a:t>
            </a:r>
            <a:r>
              <a:rPr lang="fi-FI" dirty="0" err="1" smtClean="0"/>
              <a:t>templates</a:t>
            </a:r>
            <a:r>
              <a:rPr lang="fi-FI" dirty="0" smtClean="0"/>
              <a:t> </a:t>
            </a:r>
            <a:r>
              <a:rPr lang="fi-FI" dirty="0" err="1" smtClean="0"/>
              <a:t>folder</a:t>
            </a:r>
            <a:r>
              <a:rPr lang="fi-FI" dirty="0" smtClean="0"/>
              <a:t> and </a:t>
            </a:r>
            <a:r>
              <a:rPr lang="fi-FI" dirty="0" err="1" smtClean="0"/>
              <a:t>fill</a:t>
            </a:r>
            <a:r>
              <a:rPr lang="fi-FI" dirty="0" smtClean="0"/>
              <a:t> it </a:t>
            </a:r>
            <a:r>
              <a:rPr lang="fi-FI" dirty="0" err="1" smtClean="0"/>
              <a:t>with</a:t>
            </a:r>
            <a:r>
              <a:rPr lang="fi-FI" dirty="0" smtClean="0"/>
              <a:t> </a:t>
            </a:r>
            <a:r>
              <a:rPr lang="fi-FI" dirty="0" err="1" smtClean="0"/>
              <a:t>next</a:t>
            </a:r>
            <a:r>
              <a:rPr lang="fi-FI" dirty="0" smtClean="0"/>
              <a:t> </a:t>
            </a:r>
            <a:r>
              <a:rPr lang="fi-FI" dirty="0" err="1" smtClean="0"/>
              <a:t>simple</a:t>
            </a:r>
            <a:r>
              <a:rPr lang="fi-FI" dirty="0" smtClean="0"/>
              <a:t> </a:t>
            </a:r>
            <a:r>
              <a:rPr lang="fi-FI" dirty="0" err="1" smtClean="0"/>
              <a:t>code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HTML </a:t>
            </a:r>
            <a:r>
              <a:rPr lang="fi-FI" dirty="0" err="1" smtClean="0"/>
              <a:t>Templates</a:t>
            </a:r>
            <a:endParaRPr lang="en-US" dirty="0"/>
          </a:p>
        </p:txBody>
      </p:sp>
      <p:cxnSp>
        <p:nvCxnSpPr>
          <p:cNvPr id="8" name="Suora nuoliyhdysviiva 7"/>
          <p:cNvCxnSpPr/>
          <p:nvPr/>
        </p:nvCxnSpPr>
        <p:spPr>
          <a:xfrm>
            <a:off x="1331640" y="4581128"/>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539552" y="4633544"/>
            <a:ext cx="1656223" cy="276999"/>
          </a:xfrm>
          <a:prstGeom prst="rect">
            <a:avLst/>
          </a:prstGeom>
          <a:noFill/>
        </p:spPr>
        <p:txBody>
          <a:bodyPr wrap="none" rtlCol="0">
            <a:spAutoFit/>
          </a:bodyPr>
          <a:lstStyle/>
          <a:p>
            <a:r>
              <a:rPr lang="fi-FI" sz="1200" dirty="0" err="1" smtClean="0"/>
              <a:t>Normal</a:t>
            </a:r>
            <a:r>
              <a:rPr lang="fi-FI" sz="1200" dirty="0" smtClean="0"/>
              <a:t> HTML </a:t>
            </a:r>
            <a:r>
              <a:rPr lang="fi-FI" sz="1200" dirty="0" err="1" smtClean="0"/>
              <a:t>element</a:t>
            </a:r>
            <a:endParaRPr lang="en-US" sz="1200" dirty="0"/>
          </a:p>
        </p:txBody>
      </p:sp>
      <p:cxnSp>
        <p:nvCxnSpPr>
          <p:cNvPr id="11" name="Suora nuoliyhdysviiva 10"/>
          <p:cNvCxnSpPr/>
          <p:nvPr/>
        </p:nvCxnSpPr>
        <p:spPr>
          <a:xfrm flipH="1" flipV="1">
            <a:off x="4211960" y="5085184"/>
            <a:ext cx="151216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5724128" y="5339951"/>
            <a:ext cx="950901" cy="276999"/>
          </a:xfrm>
          <a:prstGeom prst="rect">
            <a:avLst/>
          </a:prstGeom>
          <a:noFill/>
        </p:spPr>
        <p:txBody>
          <a:bodyPr wrap="none" rtlCol="0">
            <a:spAutoFit/>
          </a:bodyPr>
          <a:lstStyle/>
          <a:p>
            <a:r>
              <a:rPr lang="fi-FI" sz="1200" dirty="0" err="1" smtClean="0"/>
              <a:t>Placeholder</a:t>
            </a:r>
            <a:endParaRPr lang="en-US" sz="1200" dirty="0"/>
          </a:p>
        </p:txBody>
      </p:sp>
    </p:spTree>
    <p:extLst>
      <p:ext uri="{BB962C8B-B14F-4D97-AF65-F5344CB8AC3E}">
        <p14:creationId xmlns:p14="http://schemas.microsoft.com/office/powerpoint/2010/main" val="175807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Then</a:t>
            </a:r>
            <a:r>
              <a:rPr lang="fi-FI" dirty="0" smtClean="0"/>
              <a:t> </a:t>
            </a:r>
            <a:r>
              <a:rPr lang="fi-FI" dirty="0" err="1" smtClean="0"/>
              <a:t>change</a:t>
            </a:r>
            <a:r>
              <a:rPr lang="fi-FI" dirty="0" smtClean="0"/>
              <a:t> </a:t>
            </a:r>
            <a:r>
              <a:rPr lang="fi-FI" dirty="0" err="1" smtClean="0"/>
              <a:t>the</a:t>
            </a:r>
            <a:r>
              <a:rPr lang="fi-FI" dirty="0" smtClean="0"/>
              <a:t> </a:t>
            </a:r>
            <a:r>
              <a:rPr lang="fi-FI" dirty="0" err="1" smtClean="0"/>
              <a:t>code</a:t>
            </a:r>
            <a:r>
              <a:rPr lang="fi-FI" dirty="0" smtClean="0"/>
              <a:t> in views.py as </a:t>
            </a:r>
            <a:r>
              <a:rPr lang="fi-FI" dirty="0" err="1" smtClean="0"/>
              <a:t>follow</a:t>
            </a:r>
            <a:r>
              <a:rPr lang="fi-FI" dirty="0" smtClean="0"/>
              <a:t>:</a:t>
            </a:r>
          </a:p>
          <a:p>
            <a:pPr marL="0" indent="0">
              <a:buNone/>
            </a:pPr>
            <a:r>
              <a:rPr lang="en-US" sz="1600" dirty="0">
                <a:solidFill>
                  <a:srgbClr val="FF0000"/>
                </a:solidFill>
              </a:rPr>
              <a:t>from flask import </a:t>
            </a:r>
            <a:r>
              <a:rPr lang="en-US" sz="1600" dirty="0" err="1">
                <a:solidFill>
                  <a:srgbClr val="FF0000"/>
                </a:solidFill>
              </a:rPr>
              <a:t>render_template</a:t>
            </a:r>
            <a:endParaRPr lang="en-US" sz="1600" dirty="0">
              <a:solidFill>
                <a:srgbClr val="FF0000"/>
              </a:solidFill>
            </a:endParaRPr>
          </a:p>
          <a:p>
            <a:pPr marL="0" indent="0">
              <a:buNone/>
            </a:pPr>
            <a:r>
              <a:rPr lang="en-US" sz="1600" dirty="0"/>
              <a:t>from app import app</a:t>
            </a:r>
          </a:p>
          <a:p>
            <a:pPr marL="0" indent="0">
              <a:buNone/>
            </a:pPr>
            <a:endParaRPr lang="en-US" sz="1600" dirty="0"/>
          </a:p>
          <a:p>
            <a:pPr marL="0" indent="0">
              <a:buNone/>
            </a:pPr>
            <a:r>
              <a:rPr lang="en-US" sz="1600" dirty="0"/>
              <a:t>@</a:t>
            </a:r>
            <a:r>
              <a:rPr lang="en-US" sz="1600" dirty="0" err="1"/>
              <a:t>app.route</a:t>
            </a:r>
            <a:r>
              <a:rPr lang="en-US" sz="1600" dirty="0"/>
              <a:t>('/')</a:t>
            </a:r>
          </a:p>
          <a:p>
            <a:pPr marL="0" indent="0">
              <a:buNone/>
            </a:pPr>
            <a:r>
              <a:rPr lang="en-US" sz="1600" dirty="0" err="1"/>
              <a:t>def</a:t>
            </a:r>
            <a:r>
              <a:rPr lang="en-US" sz="1600" dirty="0"/>
              <a:t> root():</a:t>
            </a:r>
          </a:p>
          <a:p>
            <a:pPr marL="0" indent="0">
              <a:buNone/>
            </a:pPr>
            <a:r>
              <a:rPr lang="en-US" sz="1600" dirty="0"/>
              <a:t>    </a:t>
            </a:r>
            <a:r>
              <a:rPr lang="en-US" sz="1600" dirty="0">
                <a:solidFill>
                  <a:srgbClr val="FF0000"/>
                </a:solidFill>
              </a:rPr>
              <a:t>return </a:t>
            </a:r>
            <a:r>
              <a:rPr lang="en-US" sz="1600" dirty="0" err="1">
                <a:solidFill>
                  <a:srgbClr val="FF0000"/>
                </a:solidFill>
              </a:rPr>
              <a:t>render_template</a:t>
            </a:r>
            <a:r>
              <a:rPr lang="en-US" sz="1600" dirty="0">
                <a:solidFill>
                  <a:srgbClr val="FF0000"/>
                </a:solidFill>
              </a:rPr>
              <a:t>('</a:t>
            </a:r>
            <a:r>
              <a:rPr lang="en-US" sz="1600" dirty="0" err="1">
                <a:solidFill>
                  <a:srgbClr val="FF0000"/>
                </a:solidFill>
              </a:rPr>
              <a:t>index.html',title</a:t>
            </a:r>
            <a:r>
              <a:rPr lang="en-US" sz="1600" dirty="0">
                <a:solidFill>
                  <a:srgbClr val="FF0000"/>
                </a:solidFill>
              </a:rPr>
              <a:t>='</a:t>
            </a:r>
            <a:r>
              <a:rPr lang="en-US" sz="1600" dirty="0" err="1">
                <a:solidFill>
                  <a:srgbClr val="FF0000"/>
                </a:solidFill>
              </a:rPr>
              <a:t>MyBlog</a:t>
            </a:r>
            <a:r>
              <a:rPr lang="en-US" sz="1600" dirty="0">
                <a:solidFill>
                  <a:srgbClr val="FF0000"/>
                </a:solidFill>
              </a:rPr>
              <a:t>',</a:t>
            </a:r>
            <a:r>
              <a:rPr lang="en-US" sz="1600" dirty="0" err="1">
                <a:solidFill>
                  <a:srgbClr val="FF0000"/>
                </a:solidFill>
              </a:rPr>
              <a:t>some_text</a:t>
            </a:r>
            <a:r>
              <a:rPr lang="en-US" sz="1600" dirty="0">
                <a:solidFill>
                  <a:srgbClr val="FF0000"/>
                </a:solidFill>
              </a:rPr>
              <a:t>='Markus</a:t>
            </a:r>
            <a:r>
              <a:rPr lang="en-US" sz="1600" dirty="0" smtClean="0">
                <a:solidFill>
                  <a:srgbClr val="FF0000"/>
                </a:solidFill>
              </a:rPr>
              <a:t>')</a:t>
            </a:r>
            <a:endParaRPr lang="en-US" sz="1600" dirty="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HTML </a:t>
            </a:r>
            <a:r>
              <a:rPr lang="fi-FI" dirty="0" err="1"/>
              <a:t>Templates</a:t>
            </a:r>
            <a:endParaRPr lang="en-US" dirty="0"/>
          </a:p>
        </p:txBody>
      </p:sp>
    </p:spTree>
    <p:extLst>
      <p:ext uri="{BB962C8B-B14F-4D97-AF65-F5344CB8AC3E}">
        <p14:creationId xmlns:p14="http://schemas.microsoft.com/office/powerpoint/2010/main" val="11397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In </a:t>
            </a:r>
            <a:r>
              <a:rPr lang="fi-FI" dirty="0" err="1" smtClean="0"/>
              <a:t>previous</a:t>
            </a:r>
            <a:r>
              <a:rPr lang="fi-FI" dirty="0" smtClean="0"/>
              <a:t> </a:t>
            </a:r>
            <a:r>
              <a:rPr lang="fi-FI" dirty="0" err="1" smtClean="0"/>
              <a:t>example</a:t>
            </a:r>
            <a:r>
              <a:rPr lang="fi-FI" dirty="0" smtClean="0"/>
              <a:t> </a:t>
            </a:r>
            <a:r>
              <a:rPr lang="fi-FI" dirty="0" err="1" smtClean="0"/>
              <a:t>we</a:t>
            </a:r>
            <a:r>
              <a:rPr lang="fi-FI" dirty="0" smtClean="0"/>
              <a:t> </a:t>
            </a:r>
            <a:r>
              <a:rPr lang="fi-FI" dirty="0" err="1" smtClean="0"/>
              <a:t>use</a:t>
            </a:r>
            <a:r>
              <a:rPr lang="fi-FI" dirty="0" smtClean="0"/>
              <a:t> </a:t>
            </a:r>
            <a:r>
              <a:rPr lang="fi-FI" dirty="0" err="1" smtClean="0"/>
              <a:t>render_template</a:t>
            </a:r>
            <a:r>
              <a:rPr lang="fi-FI" dirty="0" smtClean="0"/>
              <a:t> </a:t>
            </a:r>
            <a:r>
              <a:rPr lang="fi-FI" dirty="0" err="1" smtClean="0"/>
              <a:t>function</a:t>
            </a:r>
            <a:r>
              <a:rPr lang="fi-FI" dirty="0" smtClean="0"/>
              <a:t> to </a:t>
            </a:r>
            <a:r>
              <a:rPr lang="fi-FI" dirty="0" err="1" smtClean="0"/>
              <a:t>wake</a:t>
            </a:r>
            <a:r>
              <a:rPr lang="fi-FI" dirty="0" smtClean="0"/>
              <a:t> </a:t>
            </a:r>
            <a:r>
              <a:rPr lang="fi-FI" dirty="0" err="1" smtClean="0"/>
              <a:t>up</a:t>
            </a:r>
            <a:r>
              <a:rPr lang="fi-FI" dirty="0" smtClean="0"/>
              <a:t> Jinja2 </a:t>
            </a:r>
            <a:r>
              <a:rPr lang="fi-FI" dirty="0" err="1" smtClean="0"/>
              <a:t>template</a:t>
            </a:r>
            <a:r>
              <a:rPr lang="fi-FI" dirty="0" smtClean="0"/>
              <a:t> </a:t>
            </a:r>
            <a:r>
              <a:rPr lang="fi-FI" dirty="0" err="1" smtClean="0"/>
              <a:t>engine</a:t>
            </a:r>
            <a:r>
              <a:rPr lang="fi-FI" dirty="0" smtClean="0"/>
              <a:t>. </a:t>
            </a:r>
            <a:r>
              <a:rPr lang="fi-FI" dirty="0" err="1" smtClean="0"/>
              <a:t>The</a:t>
            </a:r>
            <a:r>
              <a:rPr lang="fi-FI" dirty="0" smtClean="0"/>
              <a:t> </a:t>
            </a:r>
            <a:r>
              <a:rPr lang="fi-FI" dirty="0" err="1" smtClean="0"/>
              <a:t>first</a:t>
            </a:r>
            <a:r>
              <a:rPr lang="fi-FI" dirty="0" smtClean="0"/>
              <a:t> </a:t>
            </a:r>
            <a:r>
              <a:rPr lang="fi-FI" dirty="0" err="1" smtClean="0"/>
              <a:t>argument</a:t>
            </a:r>
            <a:r>
              <a:rPr lang="fi-FI" dirty="0" smtClean="0"/>
              <a:t> </a:t>
            </a:r>
            <a:r>
              <a:rPr lang="fi-FI" dirty="0" err="1" smtClean="0"/>
              <a:t>tells</a:t>
            </a:r>
            <a:r>
              <a:rPr lang="fi-FI" dirty="0" smtClean="0"/>
              <a:t> </a:t>
            </a:r>
            <a:r>
              <a:rPr lang="fi-FI" dirty="0" err="1" smtClean="0"/>
              <a:t>Jinja</a:t>
            </a:r>
            <a:r>
              <a:rPr lang="fi-FI" dirty="0" smtClean="0"/>
              <a:t> </a:t>
            </a:r>
            <a:r>
              <a:rPr lang="fi-FI" dirty="0" err="1" smtClean="0"/>
              <a:t>what</a:t>
            </a:r>
            <a:r>
              <a:rPr lang="fi-FI" dirty="0" smtClean="0"/>
              <a:t> </a:t>
            </a:r>
            <a:r>
              <a:rPr lang="fi-FI" dirty="0" err="1" smtClean="0"/>
              <a:t>file</a:t>
            </a:r>
            <a:r>
              <a:rPr lang="fi-FI" dirty="0" smtClean="0"/>
              <a:t> </a:t>
            </a:r>
            <a:r>
              <a:rPr lang="fi-FI" dirty="0" err="1" smtClean="0"/>
              <a:t>should</a:t>
            </a:r>
            <a:r>
              <a:rPr lang="fi-FI" dirty="0" smtClean="0"/>
              <a:t> </a:t>
            </a:r>
            <a:r>
              <a:rPr lang="fi-FI" dirty="0" err="1" smtClean="0"/>
              <a:t>be</a:t>
            </a:r>
            <a:r>
              <a:rPr lang="fi-FI" dirty="0" smtClean="0"/>
              <a:t> </a:t>
            </a:r>
            <a:r>
              <a:rPr lang="fi-FI" dirty="0" err="1" smtClean="0"/>
              <a:t>rendered</a:t>
            </a:r>
            <a:r>
              <a:rPr lang="fi-FI" dirty="0" smtClean="0"/>
              <a:t>. </a:t>
            </a:r>
            <a:r>
              <a:rPr lang="fi-FI" dirty="0" err="1" smtClean="0"/>
              <a:t>The</a:t>
            </a:r>
            <a:r>
              <a:rPr lang="fi-FI" dirty="0" smtClean="0"/>
              <a:t> </a:t>
            </a:r>
            <a:r>
              <a:rPr lang="fi-FI" dirty="0" err="1" smtClean="0"/>
              <a:t>following</a:t>
            </a:r>
            <a:r>
              <a:rPr lang="fi-FI" dirty="0" smtClean="0"/>
              <a:t> </a:t>
            </a:r>
            <a:r>
              <a:rPr lang="fi-FI" dirty="0" err="1" smtClean="0"/>
              <a:t>arguments</a:t>
            </a:r>
            <a:r>
              <a:rPr lang="fi-FI" dirty="0" smtClean="0"/>
              <a:t> </a:t>
            </a:r>
            <a:r>
              <a:rPr lang="fi-FI" dirty="0" err="1" smtClean="0"/>
              <a:t>contains</a:t>
            </a:r>
            <a:r>
              <a:rPr lang="fi-FI" dirty="0" smtClean="0"/>
              <a:t> </a:t>
            </a:r>
            <a:r>
              <a:rPr lang="fi-FI" dirty="0" err="1" smtClean="0"/>
              <a:t>the</a:t>
            </a:r>
            <a:r>
              <a:rPr lang="fi-FI" dirty="0" smtClean="0"/>
              <a:t> data for </a:t>
            </a:r>
            <a:r>
              <a:rPr lang="fi-FI" dirty="0" err="1" smtClean="0"/>
              <a:t>placeholders</a:t>
            </a:r>
            <a:r>
              <a:rPr lang="fi-FI" dirty="0" smtClean="0"/>
              <a:t> in .html </a:t>
            </a:r>
            <a:r>
              <a:rPr lang="fi-FI" dirty="0" err="1" smtClean="0"/>
              <a:t>file</a:t>
            </a:r>
            <a:r>
              <a:rPr lang="fi-FI" dirty="0" smtClean="0"/>
              <a:t>. </a:t>
            </a:r>
            <a:r>
              <a:rPr lang="fi-FI" dirty="0" err="1" smtClean="0"/>
              <a:t>Jinja</a:t>
            </a:r>
            <a:r>
              <a:rPr lang="fi-FI" dirty="0" smtClean="0"/>
              <a:t> </a:t>
            </a:r>
            <a:r>
              <a:rPr lang="fi-FI" dirty="0" err="1" smtClean="0"/>
              <a:t>uses</a:t>
            </a:r>
            <a:r>
              <a:rPr lang="fi-FI" dirty="0" smtClean="0"/>
              <a:t> </a:t>
            </a:r>
            <a:r>
              <a:rPr lang="fi-FI" dirty="0" err="1" smtClean="0"/>
              <a:t>this</a:t>
            </a:r>
            <a:r>
              <a:rPr lang="fi-FI" dirty="0" smtClean="0"/>
              <a:t> data to </a:t>
            </a:r>
            <a:r>
              <a:rPr lang="fi-FI" dirty="0" err="1" smtClean="0"/>
              <a:t>fill</a:t>
            </a:r>
            <a:r>
              <a:rPr lang="fi-FI" dirty="0" smtClean="0"/>
              <a:t> </a:t>
            </a:r>
            <a:r>
              <a:rPr lang="fi-FI" dirty="0" err="1" smtClean="0"/>
              <a:t>up</a:t>
            </a:r>
            <a:r>
              <a:rPr lang="fi-FI" dirty="0" smtClean="0"/>
              <a:t> </a:t>
            </a:r>
            <a:r>
              <a:rPr lang="fi-FI" dirty="0" err="1" smtClean="0"/>
              <a:t>the</a:t>
            </a:r>
            <a:r>
              <a:rPr lang="fi-FI" dirty="0" smtClean="0"/>
              <a:t> </a:t>
            </a:r>
            <a:r>
              <a:rPr lang="fi-FI" dirty="0" err="1" smtClean="0"/>
              <a:t>placholders</a:t>
            </a:r>
            <a:r>
              <a:rPr lang="fi-FI" dirty="0" smtClean="0"/>
              <a:t> ”</a:t>
            </a:r>
            <a:r>
              <a:rPr lang="fi-FI" dirty="0" err="1" smtClean="0"/>
              <a:t>title</a:t>
            </a:r>
            <a:r>
              <a:rPr lang="fi-FI" dirty="0" smtClean="0"/>
              <a:t>” and ”</a:t>
            </a:r>
            <a:r>
              <a:rPr lang="fi-FI" dirty="0" err="1" smtClean="0"/>
              <a:t>some_text</a:t>
            </a:r>
            <a:r>
              <a:rPr lang="fi-FI" dirty="0" smtClean="0"/>
              <a:t>” in html </a:t>
            </a:r>
            <a:r>
              <a:rPr lang="fi-FI" dirty="0" err="1" smtClean="0"/>
              <a:t>template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HTML </a:t>
            </a:r>
            <a:r>
              <a:rPr lang="fi-FI" dirty="0" err="1"/>
              <a:t>Templates</a:t>
            </a:r>
            <a:endParaRPr lang="en-US" dirty="0"/>
          </a:p>
        </p:txBody>
      </p:sp>
    </p:spTree>
    <p:extLst>
      <p:ext uri="{BB962C8B-B14F-4D97-AF65-F5344CB8AC3E}">
        <p14:creationId xmlns:p14="http://schemas.microsoft.com/office/powerpoint/2010/main" val="362032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make application more exciting, lets create a dynamic route for our application (meaning route containing URL attribute).</a:t>
            </a:r>
          </a:p>
          <a:p>
            <a:r>
              <a:rPr lang="en-US" dirty="0" smtClean="0"/>
              <a:t>To do this make next kind of router that takes one </a:t>
            </a:r>
            <a:r>
              <a:rPr lang="en-US" dirty="0" err="1" smtClean="0"/>
              <a:t>url</a:t>
            </a:r>
            <a:r>
              <a:rPr lang="en-US" dirty="0" smtClean="0"/>
              <a:t> attribute user and passes that value to </a:t>
            </a:r>
            <a:r>
              <a:rPr lang="en-US" dirty="0" err="1" smtClean="0"/>
              <a:t>template_renderer</a:t>
            </a:r>
            <a:r>
              <a:rPr lang="en-US" dirty="0" smtClean="0"/>
              <a:t> function</a:t>
            </a:r>
          </a:p>
          <a:p>
            <a:pPr marL="0" indent="0">
              <a:buNone/>
            </a:pPr>
            <a:r>
              <a:rPr lang="en-US" dirty="0">
                <a:solidFill>
                  <a:srgbClr val="FF0000"/>
                </a:solidFill>
              </a:rPr>
              <a:t>@</a:t>
            </a:r>
            <a:r>
              <a:rPr lang="en-US" dirty="0" err="1">
                <a:solidFill>
                  <a:srgbClr val="FF0000"/>
                </a:solidFill>
              </a:rPr>
              <a:t>app.route</a:t>
            </a:r>
            <a:r>
              <a:rPr lang="en-US" dirty="0">
                <a:solidFill>
                  <a:srgbClr val="FF0000"/>
                </a:solidFill>
              </a:rPr>
              <a:t>('/user/&lt;user&gt;')</a:t>
            </a:r>
          </a:p>
          <a:p>
            <a:pPr marL="0" indent="0">
              <a:buNone/>
            </a:pPr>
            <a:r>
              <a:rPr lang="en-US" dirty="0" err="1">
                <a:solidFill>
                  <a:srgbClr val="FF0000"/>
                </a:solidFill>
              </a:rPr>
              <a:t>def</a:t>
            </a:r>
            <a:r>
              <a:rPr lang="en-US" dirty="0">
                <a:solidFill>
                  <a:srgbClr val="FF0000"/>
                </a:solidFill>
              </a:rPr>
              <a:t> user(user):</a:t>
            </a:r>
          </a:p>
          <a:p>
            <a:pPr marL="0" indent="0">
              <a:buNone/>
            </a:pPr>
            <a:r>
              <a:rPr lang="en-US" dirty="0">
                <a:solidFill>
                  <a:srgbClr val="FF0000"/>
                </a:solidFill>
              </a:rPr>
              <a:t>	return </a:t>
            </a:r>
            <a:r>
              <a:rPr lang="en-US" dirty="0" err="1">
                <a:solidFill>
                  <a:srgbClr val="FF0000"/>
                </a:solidFill>
              </a:rPr>
              <a:t>render_template</a:t>
            </a:r>
            <a:r>
              <a:rPr lang="en-US" dirty="0">
                <a:solidFill>
                  <a:srgbClr val="FF0000"/>
                </a:solidFill>
              </a:rPr>
              <a:t>('</a:t>
            </a:r>
            <a:r>
              <a:rPr lang="en-US" dirty="0" err="1">
                <a:solidFill>
                  <a:srgbClr val="FF0000"/>
                </a:solidFill>
              </a:rPr>
              <a:t>index.html',name</a:t>
            </a:r>
            <a:r>
              <a:rPr lang="en-US" dirty="0">
                <a:solidFill>
                  <a:srgbClr val="FF0000"/>
                </a:solidFill>
              </a:rPr>
              <a:t>=user)</a:t>
            </a:r>
            <a:endParaRPr lang="en-US" dirty="0" smtClean="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Dynamic Routes</a:t>
            </a:r>
            <a:endParaRPr lang="en-US" dirty="0"/>
          </a:p>
        </p:txBody>
      </p:sp>
    </p:spTree>
    <p:extLst>
      <p:ext uri="{BB962C8B-B14F-4D97-AF65-F5344CB8AC3E}">
        <p14:creationId xmlns:p14="http://schemas.microsoft.com/office/powerpoint/2010/main" val="40056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10000"/>
          </a:bodyPr>
          <a:lstStyle/>
          <a:p>
            <a:r>
              <a:rPr lang="fi-FI" dirty="0" smtClean="0"/>
              <a:t>In </a:t>
            </a:r>
            <a:r>
              <a:rPr lang="en-US" dirty="0" smtClean="0"/>
              <a:t>this</a:t>
            </a:r>
            <a:r>
              <a:rPr lang="fi-FI" dirty="0" smtClean="0"/>
              <a:t> training</a:t>
            </a:r>
            <a:r>
              <a:rPr lang="fi-FI" dirty="0"/>
              <a:t> </a:t>
            </a:r>
            <a:r>
              <a:rPr lang="fi-FI" dirty="0" smtClean="0"/>
              <a:t>our focus is to </a:t>
            </a:r>
            <a:r>
              <a:rPr lang="fi-FI" dirty="0" err="1" smtClean="0"/>
              <a:t>learn</a:t>
            </a:r>
            <a:r>
              <a:rPr lang="fi-FI" dirty="0" smtClean="0"/>
              <a:t> </a:t>
            </a:r>
            <a:r>
              <a:rPr lang="fi-FI" dirty="0" err="1" smtClean="0"/>
              <a:t>how</a:t>
            </a:r>
            <a:r>
              <a:rPr lang="fi-FI" dirty="0" smtClean="0"/>
              <a:t> to </a:t>
            </a:r>
            <a:r>
              <a:rPr lang="fi-FI" dirty="0" err="1" smtClean="0"/>
              <a:t>use</a:t>
            </a:r>
            <a:r>
              <a:rPr lang="fi-FI" dirty="0" smtClean="0"/>
              <a:t> Python-</a:t>
            </a:r>
            <a:r>
              <a:rPr lang="fi-FI" dirty="0" err="1" smtClean="0"/>
              <a:t>Flask</a:t>
            </a:r>
            <a:r>
              <a:rPr lang="fi-FI" dirty="0" smtClean="0"/>
              <a:t> </a:t>
            </a:r>
            <a:r>
              <a:rPr lang="fi-FI" dirty="0" err="1" smtClean="0"/>
              <a:t>micro</a:t>
            </a:r>
            <a:r>
              <a:rPr lang="fi-FI" dirty="0" smtClean="0"/>
              <a:t> </a:t>
            </a:r>
            <a:r>
              <a:rPr lang="fi-FI" dirty="0" err="1" smtClean="0"/>
              <a:t>framework</a:t>
            </a:r>
            <a:r>
              <a:rPr lang="fi-FI" dirty="0" smtClean="0"/>
              <a:t> to </a:t>
            </a:r>
            <a:r>
              <a:rPr lang="fi-FI" dirty="0" err="1" smtClean="0"/>
              <a:t>develop</a:t>
            </a:r>
            <a:r>
              <a:rPr lang="fi-FI" dirty="0" smtClean="0"/>
              <a:t> </a:t>
            </a:r>
            <a:r>
              <a:rPr lang="fi-FI" dirty="0" err="1" smtClean="0"/>
              <a:t>dynamic</a:t>
            </a:r>
            <a:r>
              <a:rPr lang="fi-FI" dirty="0" smtClean="0"/>
              <a:t>, </a:t>
            </a:r>
            <a:r>
              <a:rPr lang="fi-FI" dirty="0" err="1" smtClean="0"/>
              <a:t>rich</a:t>
            </a:r>
            <a:r>
              <a:rPr lang="fi-FI" dirty="0" smtClean="0"/>
              <a:t> </a:t>
            </a:r>
            <a:r>
              <a:rPr lang="fi-FI" dirty="0" err="1" smtClean="0"/>
              <a:t>web</a:t>
            </a:r>
            <a:r>
              <a:rPr lang="fi-FI" dirty="0" smtClean="0"/>
              <a:t> </a:t>
            </a:r>
            <a:r>
              <a:rPr lang="fi-FI" dirty="0" err="1" smtClean="0"/>
              <a:t>applications</a:t>
            </a:r>
            <a:r>
              <a:rPr lang="fi-FI" dirty="0" smtClean="0"/>
              <a:t> </a:t>
            </a:r>
            <a:r>
              <a:rPr lang="fi-FI" dirty="0" err="1" smtClean="0"/>
              <a:t>with</a:t>
            </a:r>
            <a:r>
              <a:rPr lang="fi-FI" dirty="0"/>
              <a:t> </a:t>
            </a:r>
            <a:r>
              <a:rPr lang="fi-FI" dirty="0" smtClean="0"/>
              <a:t> </a:t>
            </a:r>
            <a:r>
              <a:rPr lang="fi-FI" dirty="0" err="1" smtClean="0"/>
              <a:t>use</a:t>
            </a:r>
            <a:r>
              <a:rPr lang="fi-FI" dirty="0" smtClean="0"/>
              <a:t> of </a:t>
            </a:r>
            <a:r>
              <a:rPr lang="fi-FI" dirty="0" err="1" smtClean="0"/>
              <a:t>databases</a:t>
            </a:r>
            <a:r>
              <a:rPr lang="fi-FI" dirty="0" smtClean="0"/>
              <a:t> and </a:t>
            </a:r>
            <a:r>
              <a:rPr lang="fi-FI" dirty="0" err="1" smtClean="0"/>
              <a:t>many</a:t>
            </a:r>
            <a:r>
              <a:rPr lang="fi-FI" dirty="0" smtClean="0"/>
              <a:t> </a:t>
            </a:r>
            <a:r>
              <a:rPr lang="en-US" dirty="0" smtClean="0"/>
              <a:t>helpful</a:t>
            </a:r>
            <a:r>
              <a:rPr lang="fi-FI" dirty="0" smtClean="0"/>
              <a:t> modules </a:t>
            </a:r>
            <a:r>
              <a:rPr lang="fi-FI" dirty="0" err="1" smtClean="0"/>
              <a:t>alongside</a:t>
            </a:r>
            <a:r>
              <a:rPr lang="fi-FI" dirty="0" smtClean="0"/>
              <a:t>.</a:t>
            </a:r>
          </a:p>
          <a:p>
            <a:r>
              <a:rPr lang="fi-FI" dirty="0" smtClean="0"/>
              <a:t>At </a:t>
            </a:r>
            <a:r>
              <a:rPr lang="fi-FI" dirty="0" err="1" smtClean="0"/>
              <a:t>this</a:t>
            </a:r>
            <a:r>
              <a:rPr lang="fi-FI" dirty="0" smtClean="0"/>
              <a:t> </a:t>
            </a:r>
            <a:r>
              <a:rPr lang="fi-FI" dirty="0" err="1" smtClean="0"/>
              <a:t>point</a:t>
            </a:r>
            <a:r>
              <a:rPr lang="fi-FI" dirty="0" smtClean="0"/>
              <a:t> </a:t>
            </a:r>
            <a:r>
              <a:rPr lang="fi-FI" dirty="0" err="1" smtClean="0"/>
              <a:t>you</a:t>
            </a:r>
            <a:r>
              <a:rPr lang="fi-FI" dirty="0" smtClean="0"/>
              <a:t> </a:t>
            </a:r>
            <a:r>
              <a:rPr lang="fi-FI" dirty="0" err="1" smtClean="0"/>
              <a:t>should</a:t>
            </a:r>
            <a:r>
              <a:rPr lang="fi-FI" dirty="0" smtClean="0"/>
              <a:t> </a:t>
            </a:r>
            <a:r>
              <a:rPr lang="fi-FI" dirty="0" err="1" smtClean="0"/>
              <a:t>have</a:t>
            </a:r>
            <a:r>
              <a:rPr lang="fi-FI" dirty="0" smtClean="0"/>
              <a:t> a Python-</a:t>
            </a:r>
            <a:r>
              <a:rPr lang="fi-FI" dirty="0" err="1" smtClean="0"/>
              <a:t>Flask</a:t>
            </a:r>
            <a:r>
              <a:rPr lang="fi-FI" dirty="0" smtClean="0"/>
              <a:t> </a:t>
            </a:r>
            <a:r>
              <a:rPr lang="fi-FI" dirty="0" err="1" smtClean="0"/>
              <a:t>environment</a:t>
            </a:r>
            <a:r>
              <a:rPr lang="fi-FI" dirty="0" smtClean="0"/>
              <a:t> </a:t>
            </a:r>
            <a:r>
              <a:rPr lang="fi-FI" dirty="0" err="1" smtClean="0"/>
              <a:t>installed</a:t>
            </a:r>
            <a:r>
              <a:rPr lang="fi-FI" dirty="0" smtClean="0"/>
              <a:t>, </a:t>
            </a:r>
            <a:r>
              <a:rPr lang="fi-FI" dirty="0" err="1" smtClean="0"/>
              <a:t>the</a:t>
            </a:r>
            <a:r>
              <a:rPr lang="fi-FI" dirty="0" smtClean="0"/>
              <a:t> </a:t>
            </a:r>
            <a:r>
              <a:rPr lang="fi-FI" dirty="0" err="1" smtClean="0"/>
              <a:t>basic</a:t>
            </a:r>
            <a:r>
              <a:rPr lang="fi-FI" dirty="0" smtClean="0"/>
              <a:t> </a:t>
            </a:r>
            <a:r>
              <a:rPr lang="fi-FI" dirty="0" err="1" smtClean="0"/>
              <a:t>flask</a:t>
            </a:r>
            <a:r>
              <a:rPr lang="fi-FI" dirty="0" smtClean="0"/>
              <a:t> </a:t>
            </a:r>
            <a:r>
              <a:rPr lang="fi-FI" dirty="0" err="1" smtClean="0"/>
              <a:t>project</a:t>
            </a:r>
            <a:r>
              <a:rPr lang="fi-FI" dirty="0" smtClean="0"/>
              <a:t> </a:t>
            </a:r>
            <a:r>
              <a:rPr lang="fi-FI" dirty="0" err="1" smtClean="0"/>
              <a:t>template</a:t>
            </a:r>
            <a:r>
              <a:rPr lang="fi-FI" dirty="0" smtClean="0"/>
              <a:t> </a:t>
            </a:r>
            <a:r>
              <a:rPr lang="fi-FI" dirty="0" err="1" smtClean="0"/>
              <a:t>created</a:t>
            </a:r>
            <a:r>
              <a:rPr lang="fi-FI" dirty="0" smtClean="0"/>
              <a:t> and </a:t>
            </a:r>
            <a:r>
              <a:rPr lang="fi-FI" dirty="0" err="1" smtClean="0"/>
              <a:t>tested</a:t>
            </a:r>
            <a:r>
              <a:rPr lang="fi-FI" dirty="0" smtClean="0"/>
              <a:t>. If </a:t>
            </a:r>
            <a:r>
              <a:rPr lang="fi-FI" dirty="0" err="1" smtClean="0"/>
              <a:t>not</a:t>
            </a:r>
            <a:r>
              <a:rPr lang="fi-FI" dirty="0" smtClean="0"/>
              <a:t> </a:t>
            </a:r>
            <a:r>
              <a:rPr lang="fi-FI" dirty="0" err="1" smtClean="0"/>
              <a:t>you</a:t>
            </a:r>
            <a:r>
              <a:rPr lang="fi-FI" dirty="0" smtClean="0"/>
              <a:t> </a:t>
            </a:r>
            <a:r>
              <a:rPr lang="fi-FI" dirty="0" err="1" smtClean="0"/>
              <a:t>can</a:t>
            </a:r>
            <a:r>
              <a:rPr lang="fi-FI" dirty="0" smtClean="0"/>
              <a:t> </a:t>
            </a:r>
            <a:r>
              <a:rPr lang="fi-FI" dirty="0" err="1" smtClean="0"/>
              <a:t>find</a:t>
            </a:r>
            <a:r>
              <a:rPr lang="fi-FI" dirty="0" smtClean="0"/>
              <a:t> </a:t>
            </a:r>
            <a:r>
              <a:rPr lang="fi-FI" dirty="0" err="1" smtClean="0"/>
              <a:t>step</a:t>
            </a:r>
            <a:r>
              <a:rPr lang="fi-FI" dirty="0" smtClean="0"/>
              <a:t> </a:t>
            </a:r>
            <a:r>
              <a:rPr lang="fi-FI" dirty="0" err="1" smtClean="0"/>
              <a:t>by</a:t>
            </a:r>
            <a:r>
              <a:rPr lang="fi-FI" dirty="0" smtClean="0"/>
              <a:t> </a:t>
            </a:r>
            <a:r>
              <a:rPr lang="fi-FI" dirty="0" err="1" smtClean="0"/>
              <a:t>step</a:t>
            </a:r>
            <a:r>
              <a:rPr lang="fi-FI" dirty="0" smtClean="0"/>
              <a:t> </a:t>
            </a:r>
            <a:r>
              <a:rPr lang="fi-FI" dirty="0" err="1" smtClean="0"/>
              <a:t>instructions</a:t>
            </a:r>
            <a:r>
              <a:rPr lang="fi-FI" dirty="0" smtClean="0"/>
              <a:t> </a:t>
            </a:r>
            <a:r>
              <a:rPr lang="fi-FI" dirty="0" err="1" smtClean="0"/>
              <a:t>from</a:t>
            </a:r>
            <a:r>
              <a:rPr lang="fi-FI" dirty="0" smtClean="0"/>
              <a:t> python_installation_in_windows.pdf </a:t>
            </a:r>
            <a:r>
              <a:rPr lang="fi-FI" dirty="0" err="1" smtClean="0"/>
              <a:t>material</a:t>
            </a:r>
            <a:r>
              <a:rPr lang="fi-FI" dirty="0" smtClean="0"/>
              <a:t>.</a:t>
            </a:r>
          </a:p>
          <a:p>
            <a:r>
              <a:rPr lang="en-US" dirty="0" smtClean="0"/>
              <a:t>You </a:t>
            </a:r>
            <a:r>
              <a:rPr lang="en-US" dirty="0"/>
              <a:t>should </a:t>
            </a:r>
            <a:r>
              <a:rPr lang="en-US" dirty="0" smtClean="0"/>
              <a:t>also be </a:t>
            </a:r>
            <a:r>
              <a:rPr lang="en-US" dirty="0"/>
              <a:t>somewhat comfortable writing Python </a:t>
            </a:r>
            <a:r>
              <a:rPr lang="en-US" dirty="0" smtClean="0"/>
              <a:t>code: know syntax, class definition, python script environment variables, python configuration etc. </a:t>
            </a:r>
          </a:p>
          <a:p>
            <a:r>
              <a:rPr lang="fi-FI" dirty="0" smtClean="0"/>
              <a:t>At </a:t>
            </a:r>
            <a:r>
              <a:rPr lang="fi-FI" dirty="0" err="1" smtClean="0"/>
              <a:t>this</a:t>
            </a:r>
            <a:r>
              <a:rPr lang="fi-FI" dirty="0" smtClean="0"/>
              <a:t> </a:t>
            </a:r>
            <a:r>
              <a:rPr lang="fi-FI" dirty="0" err="1" smtClean="0"/>
              <a:t>point</a:t>
            </a:r>
            <a:r>
              <a:rPr lang="fi-FI" dirty="0" smtClean="0"/>
              <a:t> </a:t>
            </a:r>
            <a:r>
              <a:rPr lang="fi-FI" dirty="0" err="1" smtClean="0"/>
              <a:t>if</a:t>
            </a:r>
            <a:r>
              <a:rPr lang="fi-FI" dirty="0" smtClean="0"/>
              <a:t> </a:t>
            </a:r>
            <a:r>
              <a:rPr lang="fi-FI" dirty="0" err="1" smtClean="0"/>
              <a:t>you</a:t>
            </a:r>
            <a:r>
              <a:rPr lang="fi-FI" dirty="0" smtClean="0"/>
              <a:t> </a:t>
            </a:r>
            <a:r>
              <a:rPr lang="fi-FI" dirty="0" err="1" smtClean="0"/>
              <a:t>are</a:t>
            </a:r>
            <a:r>
              <a:rPr lang="fi-FI" dirty="0" smtClean="0"/>
              <a:t> </a:t>
            </a:r>
            <a:r>
              <a:rPr lang="fi-FI" dirty="0" err="1" smtClean="0"/>
              <a:t>not</a:t>
            </a:r>
            <a:r>
              <a:rPr lang="fi-FI" dirty="0" smtClean="0"/>
              <a:t> </a:t>
            </a:r>
            <a:r>
              <a:rPr lang="fi-FI" dirty="0" err="1" smtClean="0"/>
              <a:t>familiar</a:t>
            </a:r>
            <a:r>
              <a:rPr lang="fi-FI" dirty="0" smtClean="0"/>
              <a:t> </a:t>
            </a:r>
            <a:r>
              <a:rPr lang="fi-FI" dirty="0" err="1" smtClean="0"/>
              <a:t>with</a:t>
            </a:r>
            <a:r>
              <a:rPr lang="fi-FI" dirty="0"/>
              <a:t> </a:t>
            </a:r>
            <a:r>
              <a:rPr lang="fi-FI" dirty="0" err="1" smtClean="0"/>
              <a:t>those</a:t>
            </a:r>
            <a:r>
              <a:rPr lang="fi-FI" dirty="0" smtClean="0"/>
              <a:t> </a:t>
            </a:r>
            <a:r>
              <a:rPr lang="fi-FI" dirty="0" err="1" smtClean="0"/>
              <a:t>keywords</a:t>
            </a:r>
            <a:r>
              <a:rPr lang="fi-FI" dirty="0" smtClean="0"/>
              <a:t> </a:t>
            </a:r>
            <a:r>
              <a:rPr lang="fi-FI" dirty="0" err="1" smtClean="0"/>
              <a:t>you</a:t>
            </a:r>
            <a:r>
              <a:rPr lang="fi-FI" dirty="0" smtClean="0"/>
              <a:t> </a:t>
            </a:r>
            <a:r>
              <a:rPr lang="fi-FI" dirty="0" err="1" smtClean="0"/>
              <a:t>can</a:t>
            </a:r>
            <a:r>
              <a:rPr lang="fi-FI" dirty="0" smtClean="0"/>
              <a:t> </a:t>
            </a:r>
            <a:r>
              <a:rPr lang="fi-FI" dirty="0" err="1" smtClean="0"/>
              <a:t>visit</a:t>
            </a:r>
            <a:r>
              <a:rPr lang="fi-FI" dirty="0" smtClean="0"/>
              <a:t> </a:t>
            </a:r>
            <a:r>
              <a:rPr lang="fi-FI" dirty="0" err="1" smtClean="0"/>
              <a:t>the</a:t>
            </a:r>
            <a:r>
              <a:rPr lang="fi-FI" dirty="0" smtClean="0"/>
              <a:t> </a:t>
            </a:r>
            <a:r>
              <a:rPr lang="fi-FI" dirty="0" err="1" smtClean="0"/>
              <a:t>next</a:t>
            </a:r>
            <a:r>
              <a:rPr lang="fi-FI" dirty="0" smtClean="0"/>
              <a:t> </a:t>
            </a:r>
            <a:r>
              <a:rPr lang="fi-FI" dirty="0" err="1" smtClean="0"/>
              <a:t>web</a:t>
            </a:r>
            <a:r>
              <a:rPr lang="fi-FI" dirty="0" smtClean="0"/>
              <a:t> </a:t>
            </a:r>
            <a:r>
              <a:rPr lang="fi-FI" dirty="0" err="1" smtClean="0"/>
              <a:t>site</a:t>
            </a:r>
            <a:r>
              <a:rPr lang="fi-FI" dirty="0"/>
              <a:t>: </a:t>
            </a:r>
            <a:r>
              <a:rPr lang="fi-FI" dirty="0" smtClean="0">
                <a:hlinkClick r:id="rId2"/>
              </a:rPr>
              <a:t>Python </a:t>
            </a:r>
            <a:r>
              <a:rPr lang="fi-FI" dirty="0" err="1" smtClean="0">
                <a:hlinkClick r:id="rId2"/>
              </a:rPr>
              <a:t>tutorial</a:t>
            </a:r>
            <a:endParaRPr lang="fi-FI" dirty="0" smtClean="0"/>
          </a:p>
        </p:txBody>
      </p:sp>
      <p:sp>
        <p:nvSpPr>
          <p:cNvPr id="4" name="Date Placeholder 3"/>
          <p:cNvSpPr>
            <a:spLocks noGrp="1"/>
          </p:cNvSpPr>
          <p:nvPr>
            <p:ph type="dt" sz="half" idx="10"/>
          </p:nvPr>
        </p:nvSpPr>
        <p:spPr/>
        <p:txBody>
          <a:bodyPr/>
          <a:lstStyle/>
          <a:p>
            <a:fld id="{15714908-B9A4-40F7-871E-9BC4195B2576}" type="datetime1">
              <a:rPr lang="fi-FI" smtClean="0"/>
              <a:t>26.1.2016</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8" name="Title 7"/>
          <p:cNvSpPr>
            <a:spLocks noGrp="1"/>
          </p:cNvSpPr>
          <p:nvPr>
            <p:ph type="title"/>
          </p:nvPr>
        </p:nvSpPr>
        <p:spPr/>
        <p:txBody>
          <a:bodyPr/>
          <a:lstStyle/>
          <a:p>
            <a:r>
              <a:rPr lang="en-US" dirty="0" smtClean="0"/>
              <a:t>Pre-requirements</a:t>
            </a:r>
            <a:endParaRPr lang="en-US" dirty="0"/>
          </a:p>
        </p:txBody>
      </p:sp>
    </p:spTree>
    <p:extLst>
      <p:ext uri="{BB962C8B-B14F-4D97-AF65-F5344CB8AC3E}">
        <p14:creationId xmlns:p14="http://schemas.microsoft.com/office/powerpoint/2010/main" val="24812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Test the route with next </a:t>
            </a:r>
            <a:r>
              <a:rPr lang="en-US" dirty="0" err="1" smtClean="0"/>
              <a:t>url</a:t>
            </a:r>
            <a:r>
              <a:rPr lang="en-US" dirty="0" smtClean="0"/>
              <a:t> from browser:</a:t>
            </a:r>
          </a:p>
          <a:p>
            <a:pPr marL="0" indent="0">
              <a:buNone/>
            </a:pPr>
            <a:r>
              <a:rPr lang="en-US" b="1" dirty="0"/>
              <a:t>http://</a:t>
            </a:r>
            <a:r>
              <a:rPr lang="en-US" b="1" dirty="0" smtClean="0"/>
              <a:t>localhost:3000/user/markus</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Dynamic Routes</a:t>
            </a:r>
          </a:p>
        </p:txBody>
      </p:sp>
    </p:spTree>
    <p:extLst>
      <p:ext uri="{BB962C8B-B14F-4D97-AF65-F5344CB8AC3E}">
        <p14:creationId xmlns:p14="http://schemas.microsoft.com/office/powerpoint/2010/main" val="357784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application receives a request from client, sometimes the application wants to know more information about request.  One can use </a:t>
            </a:r>
            <a:r>
              <a:rPr lang="en-US" i="1" dirty="0" smtClean="0"/>
              <a:t>request object which encapsulates the HTTP requests sent by the client.</a:t>
            </a:r>
          </a:p>
          <a:p>
            <a:r>
              <a:rPr lang="en-US" dirty="0" smtClean="0"/>
              <a:t>Next example shows you how to use request object to read the user agent info from request….(NOTE request object is destroyed after we send the response!!!!!)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Application Request Context</a:t>
            </a:r>
            <a:endParaRPr lang="en-US" dirty="0"/>
          </a:p>
        </p:txBody>
      </p:sp>
    </p:spTree>
    <p:extLst>
      <p:ext uri="{BB962C8B-B14F-4D97-AF65-F5344CB8AC3E}">
        <p14:creationId xmlns:p14="http://schemas.microsoft.com/office/powerpoint/2010/main" val="148920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pPr marL="0" indent="0">
              <a:buNone/>
            </a:pPr>
            <a:r>
              <a:rPr lang="en-US" sz="1800" dirty="0"/>
              <a:t>from app import app</a:t>
            </a:r>
          </a:p>
          <a:p>
            <a:pPr marL="0" indent="0">
              <a:buNone/>
            </a:pPr>
            <a:r>
              <a:rPr lang="en-US" sz="1800" dirty="0"/>
              <a:t>from flask import </a:t>
            </a:r>
            <a:r>
              <a:rPr lang="en-US" sz="1800" dirty="0" err="1"/>
              <a:t>render_template</a:t>
            </a:r>
            <a:endParaRPr lang="en-US" sz="1800" dirty="0"/>
          </a:p>
          <a:p>
            <a:pPr marL="0" indent="0">
              <a:buNone/>
            </a:pPr>
            <a:r>
              <a:rPr lang="en-US" sz="1800" dirty="0">
                <a:solidFill>
                  <a:srgbClr val="FF0000"/>
                </a:solidFill>
              </a:rPr>
              <a:t>from flask import request</a:t>
            </a:r>
          </a:p>
          <a:p>
            <a:pPr marL="0" indent="0">
              <a:buNone/>
            </a:pPr>
            <a:r>
              <a:rPr lang="en-US" sz="1800" dirty="0"/>
              <a:t>@</a:t>
            </a:r>
            <a:r>
              <a:rPr lang="en-US" sz="1800" dirty="0" err="1"/>
              <a:t>app.route</a:t>
            </a:r>
            <a:r>
              <a:rPr lang="en-US" sz="1800" dirty="0"/>
              <a:t>('/')</a:t>
            </a:r>
          </a:p>
          <a:p>
            <a:pPr marL="0" indent="0">
              <a:buNone/>
            </a:pPr>
            <a:r>
              <a:rPr lang="en-US" sz="1800" dirty="0" err="1"/>
              <a:t>def</a:t>
            </a:r>
            <a:r>
              <a:rPr lang="en-US" sz="1800" dirty="0"/>
              <a:t> index():</a:t>
            </a:r>
          </a:p>
          <a:p>
            <a:pPr marL="0" indent="0">
              <a:buNone/>
            </a:pPr>
            <a:r>
              <a:rPr lang="en-US" sz="1800" dirty="0"/>
              <a:t>	return </a:t>
            </a:r>
            <a:r>
              <a:rPr lang="en-US" sz="1800" dirty="0" err="1"/>
              <a:t>render_template</a:t>
            </a:r>
            <a:r>
              <a:rPr lang="en-US" sz="1800" dirty="0"/>
              <a:t>('</a:t>
            </a:r>
            <a:r>
              <a:rPr lang="en-US" sz="1800" dirty="0" err="1"/>
              <a:t>index.html',name</a:t>
            </a:r>
            <a:r>
              <a:rPr lang="en-US" sz="1800" dirty="0"/>
              <a:t>='Markus Veijola')</a:t>
            </a:r>
          </a:p>
          <a:p>
            <a:pPr marL="0" indent="0">
              <a:buNone/>
            </a:pPr>
            <a:endParaRPr lang="en-US" sz="1800" dirty="0"/>
          </a:p>
          <a:p>
            <a:pPr marL="0" indent="0">
              <a:buNone/>
            </a:pPr>
            <a:r>
              <a:rPr lang="en-US" sz="1800" dirty="0"/>
              <a:t>@</a:t>
            </a:r>
            <a:r>
              <a:rPr lang="en-US" sz="1800" dirty="0" err="1"/>
              <a:t>app.route</a:t>
            </a:r>
            <a:r>
              <a:rPr lang="en-US" sz="1800" dirty="0"/>
              <a:t>('/user/&lt;user&gt;')</a:t>
            </a:r>
          </a:p>
          <a:p>
            <a:pPr marL="0" indent="0">
              <a:buNone/>
            </a:pPr>
            <a:r>
              <a:rPr lang="en-US" sz="1800" dirty="0" err="1"/>
              <a:t>def</a:t>
            </a:r>
            <a:r>
              <a:rPr lang="en-US" sz="1800" dirty="0"/>
              <a:t> user(user):</a:t>
            </a:r>
          </a:p>
          <a:p>
            <a:pPr marL="0" indent="0">
              <a:buNone/>
            </a:pPr>
            <a:r>
              <a:rPr lang="en-US" sz="1800" dirty="0"/>
              <a:t>	</a:t>
            </a:r>
            <a:r>
              <a:rPr lang="en-US" sz="1800" dirty="0">
                <a:solidFill>
                  <a:srgbClr val="FF0000"/>
                </a:solidFill>
              </a:rPr>
              <a:t>agent = </a:t>
            </a:r>
            <a:r>
              <a:rPr lang="en-US" sz="1800" dirty="0" err="1">
                <a:solidFill>
                  <a:srgbClr val="FF0000"/>
                </a:solidFill>
              </a:rPr>
              <a:t>request.headers.get</a:t>
            </a:r>
            <a:r>
              <a:rPr lang="en-US" sz="1800" dirty="0">
                <a:solidFill>
                  <a:srgbClr val="FF0000"/>
                </a:solidFill>
              </a:rPr>
              <a:t>('User-Agent')</a:t>
            </a:r>
          </a:p>
          <a:p>
            <a:pPr marL="0" indent="0">
              <a:buNone/>
            </a:pPr>
            <a:r>
              <a:rPr lang="en-US" sz="1800" dirty="0"/>
              <a:t>	return </a:t>
            </a:r>
            <a:r>
              <a:rPr lang="en-US" sz="1800" dirty="0" err="1"/>
              <a:t>render_template</a:t>
            </a:r>
            <a:r>
              <a:rPr lang="en-US" sz="1800" dirty="0"/>
              <a:t>('</a:t>
            </a:r>
            <a:r>
              <a:rPr lang="en-US" sz="1800" dirty="0" err="1"/>
              <a:t>index.html',name</a:t>
            </a:r>
            <a:r>
              <a:rPr lang="en-US" sz="1800" dirty="0"/>
              <a:t>=</a:t>
            </a:r>
            <a:r>
              <a:rPr lang="en-US" sz="1800" dirty="0" err="1"/>
              <a:t>user,user_agent</a:t>
            </a:r>
            <a:r>
              <a:rPr lang="en-US" sz="1800" dirty="0"/>
              <a:t>=agent)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Application Request Context</a:t>
            </a:r>
            <a:endParaRPr lang="en-US" dirty="0"/>
          </a:p>
        </p:txBody>
      </p:sp>
    </p:spTree>
    <p:extLst>
      <p:ext uri="{BB962C8B-B14F-4D97-AF65-F5344CB8AC3E}">
        <p14:creationId xmlns:p14="http://schemas.microsoft.com/office/powerpoint/2010/main" val="2974579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By default flask sets </a:t>
            </a:r>
            <a:r>
              <a:rPr lang="en-US" dirty="0" err="1" smtClean="0"/>
              <a:t>staus</a:t>
            </a:r>
            <a:r>
              <a:rPr lang="en-US" dirty="0" smtClean="0"/>
              <a:t> code 200 for each response. There are cases where you want to set the status code explicitly to response. This is done by setting the status code as second argument in response, as show in code snippet below…</a:t>
            </a:r>
          </a:p>
          <a:p>
            <a:endParaRPr lang="en-US" dirty="0"/>
          </a:p>
          <a:p>
            <a:pPr marL="0" indent="0">
              <a:buNone/>
            </a:pPr>
            <a:r>
              <a:rPr lang="en-US" dirty="0"/>
              <a:t>@</a:t>
            </a:r>
            <a:r>
              <a:rPr lang="en-US" dirty="0" err="1"/>
              <a:t>app.route</a:t>
            </a:r>
            <a:r>
              <a:rPr lang="en-US" dirty="0"/>
              <a:t>('/bad')</a:t>
            </a:r>
          </a:p>
          <a:p>
            <a:pPr marL="0" indent="0">
              <a:buNone/>
            </a:pPr>
            <a:r>
              <a:rPr lang="en-US" dirty="0" err="1"/>
              <a:t>def</a:t>
            </a:r>
            <a:r>
              <a:rPr lang="en-US" dirty="0"/>
              <a:t> bad():</a:t>
            </a:r>
          </a:p>
          <a:p>
            <a:pPr marL="0" indent="0">
              <a:buNone/>
            </a:pPr>
            <a:r>
              <a:rPr lang="en-US" dirty="0"/>
              <a:t>	</a:t>
            </a:r>
            <a:r>
              <a:rPr lang="en-US" dirty="0">
                <a:solidFill>
                  <a:srgbClr val="FF0000"/>
                </a:solidFill>
              </a:rPr>
              <a:t>return </a:t>
            </a:r>
            <a:r>
              <a:rPr lang="en-US" dirty="0" err="1">
                <a:solidFill>
                  <a:srgbClr val="FF0000"/>
                </a:solidFill>
              </a:rPr>
              <a:t>render_template</a:t>
            </a:r>
            <a:r>
              <a:rPr lang="en-US" dirty="0">
                <a:solidFill>
                  <a:srgbClr val="FF0000"/>
                </a:solidFill>
              </a:rPr>
              <a:t>('error.html'),400</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HTTP Status Codes</a:t>
            </a:r>
            <a:endParaRPr lang="en-US" dirty="0"/>
          </a:p>
        </p:txBody>
      </p:sp>
    </p:spTree>
    <p:extLst>
      <p:ext uri="{BB962C8B-B14F-4D97-AF65-F5344CB8AC3E}">
        <p14:creationId xmlns:p14="http://schemas.microsoft.com/office/powerpoint/2010/main" val="3734867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Sometimes you may have a need to add some custom headers in you HTTP response, or some set cookie in the response . In this case you need flask </a:t>
            </a:r>
            <a:r>
              <a:rPr lang="en-US" dirty="0" err="1" smtClean="0"/>
              <a:t>make_response</a:t>
            </a:r>
            <a:r>
              <a:rPr lang="en-US" dirty="0" smtClean="0"/>
              <a:t> method. Using this method one is able to set headers, cookies or some other data to response before it is sent. Next code snippet shows you how to do this….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Creating response object</a:t>
            </a:r>
            <a:endParaRPr lang="en-US" dirty="0"/>
          </a:p>
        </p:txBody>
      </p:sp>
    </p:spTree>
    <p:extLst>
      <p:ext uri="{BB962C8B-B14F-4D97-AF65-F5344CB8AC3E}">
        <p14:creationId xmlns:p14="http://schemas.microsoft.com/office/powerpoint/2010/main" val="308109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pPr marL="0" indent="0">
              <a:buNone/>
            </a:pPr>
            <a:r>
              <a:rPr lang="en-US" dirty="0"/>
              <a:t>from app import app</a:t>
            </a:r>
          </a:p>
          <a:p>
            <a:pPr marL="0" indent="0">
              <a:buNone/>
            </a:pPr>
            <a:r>
              <a:rPr lang="en-US" dirty="0"/>
              <a:t>from flask import </a:t>
            </a:r>
            <a:r>
              <a:rPr lang="en-US" dirty="0" err="1"/>
              <a:t>render_template</a:t>
            </a:r>
            <a:endParaRPr lang="en-US" dirty="0"/>
          </a:p>
          <a:p>
            <a:pPr marL="0" indent="0">
              <a:buNone/>
            </a:pPr>
            <a:r>
              <a:rPr lang="en-US" dirty="0"/>
              <a:t>from flask import request</a:t>
            </a:r>
          </a:p>
          <a:p>
            <a:pPr marL="0" indent="0">
              <a:buNone/>
            </a:pPr>
            <a:r>
              <a:rPr lang="en-US" dirty="0">
                <a:solidFill>
                  <a:srgbClr val="FF0000"/>
                </a:solidFill>
              </a:rPr>
              <a:t>from flask import </a:t>
            </a:r>
            <a:r>
              <a:rPr lang="en-US" dirty="0" err="1">
                <a:solidFill>
                  <a:srgbClr val="FF0000"/>
                </a:solidFill>
              </a:rPr>
              <a:t>make_response</a:t>
            </a:r>
            <a:endParaRPr lang="en-US" dirty="0">
              <a:solidFill>
                <a:srgbClr val="FF0000"/>
              </a:solidFill>
            </a:endParaRPr>
          </a:p>
          <a:p>
            <a:pPr marL="0" indent="0">
              <a:buNone/>
            </a:pPr>
            <a:r>
              <a:rPr lang="en-US" dirty="0"/>
              <a:t>@</a:t>
            </a:r>
            <a:r>
              <a:rPr lang="en-US" dirty="0" err="1"/>
              <a:t>app.route</a:t>
            </a:r>
            <a:r>
              <a:rPr lang="en-US" dirty="0"/>
              <a:t>('/')</a:t>
            </a:r>
          </a:p>
          <a:p>
            <a:pPr marL="0" indent="0">
              <a:buNone/>
            </a:pPr>
            <a:r>
              <a:rPr lang="en-US" dirty="0" err="1"/>
              <a:t>def</a:t>
            </a:r>
            <a:r>
              <a:rPr lang="en-US" dirty="0"/>
              <a:t> index():</a:t>
            </a:r>
          </a:p>
          <a:p>
            <a:pPr marL="0" indent="0">
              <a:buNone/>
            </a:pPr>
            <a:r>
              <a:rPr lang="en-US" dirty="0"/>
              <a:t>	return </a:t>
            </a:r>
            <a:r>
              <a:rPr lang="en-US" dirty="0" err="1"/>
              <a:t>render_template</a:t>
            </a:r>
            <a:r>
              <a:rPr lang="en-US" dirty="0"/>
              <a:t>('</a:t>
            </a:r>
            <a:r>
              <a:rPr lang="en-US" dirty="0" err="1"/>
              <a:t>index.html',name</a:t>
            </a:r>
            <a:r>
              <a:rPr lang="en-US" dirty="0"/>
              <a:t>='Markus Veijola')</a:t>
            </a:r>
          </a:p>
          <a:p>
            <a:pPr marL="0" indent="0">
              <a:buNone/>
            </a:pPr>
            <a:endParaRPr lang="en-US" dirty="0"/>
          </a:p>
          <a:p>
            <a:pPr marL="0" indent="0">
              <a:buNone/>
            </a:pPr>
            <a:r>
              <a:rPr lang="en-US" dirty="0">
                <a:solidFill>
                  <a:srgbClr val="FF0000"/>
                </a:solidFill>
              </a:rPr>
              <a:t>@</a:t>
            </a:r>
            <a:r>
              <a:rPr lang="en-US" dirty="0" err="1">
                <a:solidFill>
                  <a:srgbClr val="FF0000"/>
                </a:solidFill>
              </a:rPr>
              <a:t>app.route</a:t>
            </a:r>
            <a:r>
              <a:rPr lang="en-US" dirty="0">
                <a:solidFill>
                  <a:srgbClr val="FF0000"/>
                </a:solidFill>
              </a:rPr>
              <a:t>('/custom')</a:t>
            </a:r>
          </a:p>
          <a:p>
            <a:pPr marL="0" indent="0">
              <a:buNone/>
            </a:pPr>
            <a:r>
              <a:rPr lang="en-US" dirty="0" err="1">
                <a:solidFill>
                  <a:srgbClr val="FF0000"/>
                </a:solidFill>
              </a:rPr>
              <a:t>def</a:t>
            </a:r>
            <a:r>
              <a:rPr lang="en-US" dirty="0">
                <a:solidFill>
                  <a:srgbClr val="FF0000"/>
                </a:solidFill>
              </a:rPr>
              <a:t> custom():</a:t>
            </a:r>
          </a:p>
          <a:p>
            <a:pPr marL="0" indent="0">
              <a:buNone/>
            </a:pPr>
            <a:r>
              <a:rPr lang="en-US" dirty="0">
                <a:solidFill>
                  <a:srgbClr val="FF0000"/>
                </a:solidFill>
              </a:rPr>
              <a:t>	response = </a:t>
            </a:r>
            <a:r>
              <a:rPr lang="en-US" dirty="0" err="1">
                <a:solidFill>
                  <a:srgbClr val="FF0000"/>
                </a:solidFill>
              </a:rPr>
              <a:t>make_response</a:t>
            </a:r>
            <a:r>
              <a:rPr lang="en-US" dirty="0">
                <a:solidFill>
                  <a:srgbClr val="FF0000"/>
                </a:solidFill>
              </a:rPr>
              <a:t>(</a:t>
            </a:r>
            <a:r>
              <a:rPr lang="en-US" dirty="0" err="1">
                <a:solidFill>
                  <a:srgbClr val="FF0000"/>
                </a:solidFill>
              </a:rPr>
              <a:t>render_template</a:t>
            </a:r>
            <a:r>
              <a:rPr lang="en-US" dirty="0">
                <a:solidFill>
                  <a:srgbClr val="FF0000"/>
                </a:solidFill>
              </a:rPr>
              <a:t>('index.html'))</a:t>
            </a:r>
          </a:p>
          <a:p>
            <a:pPr marL="0" indent="0">
              <a:buNone/>
            </a:pPr>
            <a:r>
              <a:rPr lang="en-US" dirty="0">
                <a:solidFill>
                  <a:srgbClr val="FF0000"/>
                </a:solidFill>
              </a:rPr>
              <a:t>	</a:t>
            </a:r>
            <a:r>
              <a:rPr lang="en-US" dirty="0" err="1">
                <a:solidFill>
                  <a:srgbClr val="FF0000"/>
                </a:solidFill>
              </a:rPr>
              <a:t>response.headers.add</a:t>
            </a:r>
            <a:r>
              <a:rPr lang="en-US" dirty="0">
                <a:solidFill>
                  <a:srgbClr val="FF0000"/>
                </a:solidFill>
              </a:rPr>
              <a:t>('Cache-</a:t>
            </a:r>
            <a:r>
              <a:rPr lang="en-US" dirty="0" err="1">
                <a:solidFill>
                  <a:srgbClr val="FF0000"/>
                </a:solidFill>
              </a:rPr>
              <a:t>Control','no</a:t>
            </a:r>
            <a:r>
              <a:rPr lang="en-US" dirty="0">
                <a:solidFill>
                  <a:srgbClr val="FF0000"/>
                </a:solidFill>
              </a:rPr>
              <a:t>-cache')</a:t>
            </a:r>
          </a:p>
          <a:p>
            <a:pPr marL="0" indent="0">
              <a:buNone/>
            </a:pPr>
            <a:r>
              <a:rPr lang="en-US" dirty="0">
                <a:solidFill>
                  <a:srgbClr val="FF0000"/>
                </a:solidFill>
              </a:rPr>
              <a:t>	return response</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Creating response object</a:t>
            </a:r>
          </a:p>
        </p:txBody>
      </p:sp>
    </p:spTree>
    <p:extLst>
      <p:ext uri="{BB962C8B-B14F-4D97-AF65-F5344CB8AC3E}">
        <p14:creationId xmlns:p14="http://schemas.microsoft.com/office/powerpoint/2010/main" val="867803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smtClean="0"/>
              <a:t>There is also a special type of response called redirect. The response DOES NOT include page document, it just gives a browser a new URL from which to load new page. Redirects are commonly used with web forms….</a:t>
            </a:r>
          </a:p>
          <a:p>
            <a:pPr marL="0" indent="0">
              <a:buNone/>
            </a:pPr>
            <a:r>
              <a:rPr lang="en-US" dirty="0"/>
              <a:t>from app import app</a:t>
            </a:r>
          </a:p>
          <a:p>
            <a:pPr marL="0" indent="0">
              <a:buNone/>
            </a:pPr>
            <a:r>
              <a:rPr lang="en-US" dirty="0"/>
              <a:t>from flask import </a:t>
            </a:r>
            <a:r>
              <a:rPr lang="en-US" dirty="0" err="1"/>
              <a:t>render_template</a:t>
            </a:r>
            <a:endParaRPr lang="en-US" dirty="0"/>
          </a:p>
          <a:p>
            <a:pPr marL="0" indent="0">
              <a:buNone/>
            </a:pPr>
            <a:r>
              <a:rPr lang="en-US" dirty="0"/>
              <a:t>from flask import request</a:t>
            </a:r>
          </a:p>
          <a:p>
            <a:pPr marL="0" indent="0">
              <a:buNone/>
            </a:pPr>
            <a:r>
              <a:rPr lang="en-US" dirty="0"/>
              <a:t>from flask import </a:t>
            </a:r>
            <a:r>
              <a:rPr lang="en-US" dirty="0" err="1"/>
              <a:t>make_response</a:t>
            </a:r>
            <a:endParaRPr lang="en-US" dirty="0"/>
          </a:p>
          <a:p>
            <a:pPr marL="0" indent="0">
              <a:buNone/>
            </a:pPr>
            <a:r>
              <a:rPr lang="en-US" dirty="0">
                <a:solidFill>
                  <a:srgbClr val="FF0000"/>
                </a:solidFill>
              </a:rPr>
              <a:t>from flask import redirect</a:t>
            </a:r>
          </a:p>
          <a:p>
            <a:pPr marL="0" indent="0">
              <a:buNone/>
            </a:pPr>
            <a:endParaRPr lang="en-US" dirty="0">
              <a:solidFill>
                <a:srgbClr val="FF0000"/>
              </a:solidFill>
            </a:endParaRPr>
          </a:p>
          <a:p>
            <a:pPr marL="0" indent="0">
              <a:buNone/>
            </a:pPr>
            <a:r>
              <a:rPr lang="en-US" dirty="0">
                <a:solidFill>
                  <a:srgbClr val="FF0000"/>
                </a:solidFill>
              </a:rPr>
              <a:t>@</a:t>
            </a:r>
            <a:r>
              <a:rPr lang="en-US" dirty="0" err="1">
                <a:solidFill>
                  <a:srgbClr val="FF0000"/>
                </a:solidFill>
              </a:rPr>
              <a:t>app.route</a:t>
            </a:r>
            <a:r>
              <a:rPr lang="en-US" dirty="0">
                <a:solidFill>
                  <a:srgbClr val="FF0000"/>
                </a:solidFill>
              </a:rPr>
              <a:t>('/</a:t>
            </a:r>
            <a:r>
              <a:rPr lang="en-US" dirty="0" err="1">
                <a:solidFill>
                  <a:srgbClr val="FF0000"/>
                </a:solidFill>
              </a:rPr>
              <a:t>goto</a:t>
            </a:r>
            <a:r>
              <a:rPr lang="en-US" dirty="0">
                <a:solidFill>
                  <a:srgbClr val="FF0000"/>
                </a:solidFill>
              </a:rPr>
              <a:t>')</a:t>
            </a:r>
          </a:p>
          <a:p>
            <a:pPr marL="0" indent="0">
              <a:buNone/>
            </a:pPr>
            <a:r>
              <a:rPr lang="en-US" dirty="0" err="1">
                <a:solidFill>
                  <a:srgbClr val="FF0000"/>
                </a:solidFill>
              </a:rPr>
              <a:t>def</a:t>
            </a:r>
            <a:r>
              <a:rPr lang="en-US" dirty="0">
                <a:solidFill>
                  <a:srgbClr val="FF0000"/>
                </a:solidFill>
              </a:rPr>
              <a:t> </a:t>
            </a:r>
            <a:r>
              <a:rPr lang="en-US" dirty="0" err="1">
                <a:solidFill>
                  <a:srgbClr val="FF0000"/>
                </a:solidFill>
              </a:rPr>
              <a:t>someroute</a:t>
            </a:r>
            <a:r>
              <a:rPr lang="en-US" dirty="0">
                <a:solidFill>
                  <a:srgbClr val="FF0000"/>
                </a:solidFill>
              </a:rPr>
              <a:t>():</a:t>
            </a:r>
          </a:p>
          <a:p>
            <a:pPr marL="0" indent="0">
              <a:buNone/>
            </a:pPr>
            <a:r>
              <a:rPr lang="en-US" dirty="0">
                <a:solidFill>
                  <a:srgbClr val="FF0000"/>
                </a:solidFill>
              </a:rPr>
              <a:t>	return redirect('http://www.kaleva.fi')</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Redirecting</a:t>
            </a:r>
            <a:endParaRPr lang="en-US" dirty="0"/>
          </a:p>
        </p:txBody>
      </p:sp>
    </p:spTree>
    <p:extLst>
      <p:ext uri="{BB962C8B-B14F-4D97-AF65-F5344CB8AC3E}">
        <p14:creationId xmlns:p14="http://schemas.microsoft.com/office/powerpoint/2010/main" val="301052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smtClean="0"/>
              <a:t>To define what HTTP method router should accept (GET,POST,PUT,DELETE,HEADER, OPTIONS), you can define the router as follow…</a:t>
            </a:r>
          </a:p>
          <a:p>
            <a:endParaRPr lang="en-US" dirty="0" smtClean="0"/>
          </a:p>
          <a:p>
            <a:pPr marL="0" indent="0">
              <a:buNone/>
            </a:pPr>
            <a:r>
              <a:rPr lang="en-US" dirty="0">
                <a:solidFill>
                  <a:srgbClr val="FF0000"/>
                </a:solidFill>
              </a:rPr>
              <a:t>@</a:t>
            </a:r>
            <a:r>
              <a:rPr lang="en-US" dirty="0" err="1">
                <a:solidFill>
                  <a:srgbClr val="FF0000"/>
                </a:solidFill>
              </a:rPr>
              <a:t>app.route</a:t>
            </a:r>
            <a:r>
              <a:rPr lang="en-US" dirty="0">
                <a:solidFill>
                  <a:srgbClr val="FF0000"/>
                </a:solidFill>
              </a:rPr>
              <a:t>('/entries/&lt;</a:t>
            </a:r>
            <a:r>
              <a:rPr lang="en-US" dirty="0" err="1">
                <a:solidFill>
                  <a:srgbClr val="FF0000"/>
                </a:solidFill>
              </a:rPr>
              <a:t>int:id</a:t>
            </a:r>
            <a:r>
              <a:rPr lang="en-US" dirty="0">
                <a:solidFill>
                  <a:srgbClr val="FF0000"/>
                </a:solidFill>
              </a:rPr>
              <a:t>&gt;', methods=['GET'])</a:t>
            </a:r>
          </a:p>
          <a:p>
            <a:pPr marL="0" indent="0">
              <a:buNone/>
            </a:pPr>
            <a:r>
              <a:rPr lang="en-US" dirty="0" err="1">
                <a:solidFill>
                  <a:srgbClr val="FF0000"/>
                </a:solidFill>
              </a:rPr>
              <a:t>def</a:t>
            </a:r>
            <a:r>
              <a:rPr lang="en-US" dirty="0">
                <a:solidFill>
                  <a:srgbClr val="FF0000"/>
                </a:solidFill>
              </a:rPr>
              <a:t> </a:t>
            </a:r>
            <a:r>
              <a:rPr lang="en-US" dirty="0" err="1">
                <a:solidFill>
                  <a:srgbClr val="FF0000"/>
                </a:solidFill>
              </a:rPr>
              <a:t>get_entry</a:t>
            </a:r>
            <a:r>
              <a:rPr lang="en-US" dirty="0">
                <a:solidFill>
                  <a:srgbClr val="FF0000"/>
                </a:solidFill>
              </a:rPr>
              <a:t>(id):</a:t>
            </a:r>
          </a:p>
          <a:p>
            <a:pPr marL="0" indent="0">
              <a:buNone/>
            </a:pPr>
            <a:r>
              <a:rPr lang="en-US" dirty="0">
                <a:solidFill>
                  <a:srgbClr val="FF0000"/>
                </a:solidFill>
              </a:rPr>
              <a:t>    ...</a:t>
            </a:r>
          </a:p>
          <a:p>
            <a:pPr marL="0" indent="0">
              <a:buNone/>
            </a:pPr>
            <a:endParaRPr lang="en-US" dirty="0">
              <a:solidFill>
                <a:srgbClr val="FF0000"/>
              </a:solidFill>
            </a:endParaRPr>
          </a:p>
          <a:p>
            <a:pPr marL="0" indent="0">
              <a:buNone/>
            </a:pPr>
            <a:r>
              <a:rPr lang="en-US" dirty="0">
                <a:solidFill>
                  <a:srgbClr val="FF0000"/>
                </a:solidFill>
              </a:rPr>
              <a:t>@</a:t>
            </a:r>
            <a:r>
              <a:rPr lang="en-US" dirty="0" err="1">
                <a:solidFill>
                  <a:srgbClr val="FF0000"/>
                </a:solidFill>
              </a:rPr>
              <a:t>app.route</a:t>
            </a:r>
            <a:r>
              <a:rPr lang="en-US" dirty="0">
                <a:solidFill>
                  <a:srgbClr val="FF0000"/>
                </a:solidFill>
              </a:rPr>
              <a:t>('/entries/&lt;</a:t>
            </a:r>
            <a:r>
              <a:rPr lang="en-US" dirty="0" err="1">
                <a:solidFill>
                  <a:srgbClr val="FF0000"/>
                </a:solidFill>
              </a:rPr>
              <a:t>int:id</a:t>
            </a:r>
            <a:r>
              <a:rPr lang="en-US" dirty="0">
                <a:solidFill>
                  <a:srgbClr val="FF0000"/>
                </a:solidFill>
              </a:rPr>
              <a:t>&gt;', methods=['POST'])</a:t>
            </a:r>
          </a:p>
          <a:p>
            <a:pPr marL="0" indent="0">
              <a:buNone/>
            </a:pPr>
            <a:r>
              <a:rPr lang="en-US" dirty="0" err="1">
                <a:solidFill>
                  <a:srgbClr val="FF0000"/>
                </a:solidFill>
              </a:rPr>
              <a:t>def</a:t>
            </a:r>
            <a:r>
              <a:rPr lang="en-US" dirty="0">
                <a:solidFill>
                  <a:srgbClr val="FF0000"/>
                </a:solidFill>
              </a:rPr>
              <a:t> </a:t>
            </a:r>
            <a:r>
              <a:rPr lang="en-US" dirty="0" err="1">
                <a:solidFill>
                  <a:srgbClr val="FF0000"/>
                </a:solidFill>
              </a:rPr>
              <a:t>update_entry</a:t>
            </a:r>
            <a:r>
              <a:rPr lang="en-US" dirty="0">
                <a:solidFill>
                  <a:srgbClr val="FF0000"/>
                </a:solidFill>
              </a:rPr>
              <a:t>(id):</a:t>
            </a:r>
          </a:p>
          <a:p>
            <a:pPr marL="0" indent="0">
              <a:buNone/>
            </a:pPr>
            <a:r>
              <a:rPr lang="en-US" dirty="0">
                <a:solidFill>
                  <a:srgbClr val="FF0000"/>
                </a:solidFill>
              </a:rPr>
              <a:t>    ...</a:t>
            </a:r>
          </a:p>
          <a:p>
            <a:pPr marL="0" indent="0">
              <a:buNone/>
            </a:pPr>
            <a:endParaRPr lang="en-US" dirty="0">
              <a:solidFill>
                <a:srgbClr val="FF0000"/>
              </a:solidFill>
            </a:endParaRPr>
          </a:p>
          <a:p>
            <a:pPr marL="0" indent="0">
              <a:buNone/>
            </a:pPr>
            <a:r>
              <a:rPr lang="en-US" dirty="0">
                <a:solidFill>
                  <a:srgbClr val="FF0000"/>
                </a:solidFill>
              </a:rPr>
              <a:t>@</a:t>
            </a:r>
            <a:r>
              <a:rPr lang="en-US" dirty="0" err="1">
                <a:solidFill>
                  <a:srgbClr val="FF0000"/>
                </a:solidFill>
              </a:rPr>
              <a:t>app.route</a:t>
            </a:r>
            <a:r>
              <a:rPr lang="en-US" dirty="0">
                <a:solidFill>
                  <a:srgbClr val="FF0000"/>
                </a:solidFill>
              </a:rPr>
              <a:t>('/entries/&lt;</a:t>
            </a:r>
            <a:r>
              <a:rPr lang="en-US" dirty="0" err="1">
                <a:solidFill>
                  <a:srgbClr val="FF0000"/>
                </a:solidFill>
              </a:rPr>
              <a:t>int:id</a:t>
            </a:r>
            <a:r>
              <a:rPr lang="en-US" dirty="0">
                <a:solidFill>
                  <a:srgbClr val="FF0000"/>
                </a:solidFill>
              </a:rPr>
              <a:t>&gt;', methods=['DELETE'])</a:t>
            </a:r>
          </a:p>
          <a:p>
            <a:pPr marL="0" indent="0">
              <a:buNone/>
            </a:pPr>
            <a:r>
              <a:rPr lang="en-US" dirty="0" err="1">
                <a:solidFill>
                  <a:srgbClr val="FF0000"/>
                </a:solidFill>
              </a:rPr>
              <a:t>def</a:t>
            </a:r>
            <a:r>
              <a:rPr lang="en-US" dirty="0">
                <a:solidFill>
                  <a:srgbClr val="FF0000"/>
                </a:solidFill>
              </a:rPr>
              <a:t> </a:t>
            </a:r>
            <a:r>
              <a:rPr lang="en-US" dirty="0" err="1">
                <a:solidFill>
                  <a:srgbClr val="FF0000"/>
                </a:solidFill>
              </a:rPr>
              <a:t>delete_entry</a:t>
            </a:r>
            <a:r>
              <a:rPr lang="en-US" dirty="0">
                <a:solidFill>
                  <a:srgbClr val="FF0000"/>
                </a:solidFill>
              </a:rPr>
              <a:t>(id):</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HTTP method in router</a:t>
            </a:r>
            <a:endParaRPr lang="en-US" dirty="0"/>
          </a:p>
        </p:txBody>
      </p:sp>
    </p:spTree>
    <p:extLst>
      <p:ext uri="{BB962C8B-B14F-4D97-AF65-F5344CB8AC3E}">
        <p14:creationId xmlns:p14="http://schemas.microsoft.com/office/powerpoint/2010/main" val="229786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Post request usually contains a Form data. Flask framework offers few ways to handle from data in server side. You can directly use request object to read the data, or you can use Flask From for this.</a:t>
            </a:r>
          </a:p>
          <a:p>
            <a:r>
              <a:rPr lang="en-US" dirty="0" smtClean="0"/>
              <a:t>Next example shows you how to use request object for reading POST values, later in this material you will see how to handle the form data using WTF –form components (…and yes it is WTF and it does not mean that bad thing even if you feel like that when using this sometimes. I 'don't know where the abbreviation comes form….)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Handling POST request</a:t>
            </a:r>
            <a:endParaRPr lang="en-US" dirty="0"/>
          </a:p>
        </p:txBody>
      </p:sp>
    </p:spTree>
    <p:extLst>
      <p:ext uri="{BB962C8B-B14F-4D97-AF65-F5344CB8AC3E}">
        <p14:creationId xmlns:p14="http://schemas.microsoft.com/office/powerpoint/2010/main" val="404447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Consider you have next kind of web form in your application (NOTE! Both id and name attributes MUST be present in form elements!!!)</a:t>
            </a:r>
          </a:p>
          <a:p>
            <a:pPr marL="0" indent="0">
              <a:buNone/>
            </a:pPr>
            <a:r>
              <a:rPr lang="en-US" dirty="0"/>
              <a:t>&lt;form action="/login" method="POST"&gt;</a:t>
            </a:r>
          </a:p>
          <a:p>
            <a:pPr marL="0" indent="0">
              <a:buNone/>
            </a:pPr>
            <a:r>
              <a:rPr lang="en-US" dirty="0"/>
              <a:t>	&lt;input type="text" id="username" name="username"/&gt;&lt;</a:t>
            </a:r>
            <a:r>
              <a:rPr lang="en-US" dirty="0" err="1"/>
              <a:t>br</a:t>
            </a:r>
            <a:r>
              <a:rPr lang="en-US" dirty="0"/>
              <a:t>/&gt;</a:t>
            </a:r>
          </a:p>
          <a:p>
            <a:pPr marL="0" indent="0">
              <a:buNone/>
            </a:pPr>
            <a:r>
              <a:rPr lang="en-US" dirty="0"/>
              <a:t>	&lt;input type="password" id="password" name="password"/&gt;&lt;</a:t>
            </a:r>
            <a:r>
              <a:rPr lang="en-US" dirty="0" err="1"/>
              <a:t>br</a:t>
            </a:r>
            <a:r>
              <a:rPr lang="en-US" dirty="0"/>
              <a:t>/&gt;</a:t>
            </a:r>
          </a:p>
          <a:p>
            <a:pPr marL="0" indent="0">
              <a:buNone/>
            </a:pPr>
            <a:r>
              <a:rPr lang="en-US" dirty="0"/>
              <a:t>	&lt;input type="submit" value="Login"/&gt;</a:t>
            </a:r>
          </a:p>
          <a:p>
            <a:pPr marL="0" indent="0">
              <a:buNone/>
            </a:pPr>
            <a:r>
              <a:rPr lang="en-US" dirty="0"/>
              <a:t>&lt;/form&gt; </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Handling POST request</a:t>
            </a:r>
          </a:p>
        </p:txBody>
      </p:sp>
    </p:spTree>
    <p:extLst>
      <p:ext uri="{BB962C8B-B14F-4D97-AF65-F5344CB8AC3E}">
        <p14:creationId xmlns:p14="http://schemas.microsoft.com/office/powerpoint/2010/main" val="307307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fi-FI" dirty="0" smtClean="0"/>
              <a:t>Application </a:t>
            </a:r>
            <a:r>
              <a:rPr lang="fi-FI" dirty="0" err="1" smtClean="0"/>
              <a:t>will</a:t>
            </a:r>
            <a:r>
              <a:rPr lang="fi-FI" dirty="0" smtClean="0"/>
              <a:t> </a:t>
            </a:r>
            <a:r>
              <a:rPr lang="fi-FI" dirty="0" err="1" smtClean="0"/>
              <a:t>include</a:t>
            </a:r>
            <a:r>
              <a:rPr lang="fi-FI" dirty="0" smtClean="0"/>
              <a:t> </a:t>
            </a:r>
            <a:r>
              <a:rPr lang="fi-FI" dirty="0" err="1" smtClean="0"/>
              <a:t>next</a:t>
            </a:r>
            <a:r>
              <a:rPr lang="fi-FI" dirty="0" smtClean="0"/>
              <a:t> </a:t>
            </a:r>
            <a:r>
              <a:rPr lang="fi-FI" dirty="0" err="1" smtClean="0"/>
              <a:t>features</a:t>
            </a:r>
            <a:r>
              <a:rPr lang="fi-FI" dirty="0" smtClean="0"/>
              <a:t>:</a:t>
            </a:r>
          </a:p>
          <a:p>
            <a:pPr lvl="1"/>
            <a:endParaRPr lang="en-US" dirty="0" smtClean="0"/>
          </a:p>
          <a:p>
            <a:pPr lvl="1"/>
            <a:r>
              <a:rPr lang="fi-FI" dirty="0" err="1" smtClean="0"/>
              <a:t>Flask</a:t>
            </a:r>
            <a:r>
              <a:rPr lang="fi-FI" dirty="0" smtClean="0"/>
              <a:t> </a:t>
            </a:r>
            <a:r>
              <a:rPr lang="fi-FI" dirty="0" err="1" smtClean="0"/>
              <a:t>configuration</a:t>
            </a:r>
            <a:endParaRPr lang="en-US" dirty="0" smtClean="0"/>
          </a:p>
          <a:p>
            <a:pPr lvl="1"/>
            <a:r>
              <a:rPr lang="en-US" dirty="0" smtClean="0"/>
              <a:t>Use </a:t>
            </a:r>
            <a:r>
              <a:rPr lang="en-US" dirty="0"/>
              <a:t>of HTML </a:t>
            </a:r>
            <a:r>
              <a:rPr lang="en-US" dirty="0" smtClean="0"/>
              <a:t>templates</a:t>
            </a:r>
          </a:p>
          <a:p>
            <a:pPr lvl="1"/>
            <a:r>
              <a:rPr lang="en-US" dirty="0"/>
              <a:t>Web form support, including field validation</a:t>
            </a:r>
            <a:r>
              <a:rPr lang="en-US" dirty="0" smtClean="0"/>
              <a:t>.</a:t>
            </a:r>
          </a:p>
          <a:p>
            <a:pPr lvl="1"/>
            <a:r>
              <a:rPr lang="fi-FI" dirty="0" err="1"/>
              <a:t>Database</a:t>
            </a:r>
            <a:r>
              <a:rPr lang="fi-FI" dirty="0"/>
              <a:t> management </a:t>
            </a:r>
            <a:endParaRPr lang="fi-FI" dirty="0" smtClean="0"/>
          </a:p>
          <a:p>
            <a:pPr lvl="1"/>
            <a:r>
              <a:rPr lang="fi-FI" dirty="0" smtClean="0"/>
              <a:t>User management </a:t>
            </a:r>
            <a:r>
              <a:rPr lang="fi-FI" dirty="0" err="1" smtClean="0"/>
              <a:t>with</a:t>
            </a:r>
            <a:r>
              <a:rPr lang="fi-FI" dirty="0" smtClean="0"/>
              <a:t> </a:t>
            </a:r>
            <a:r>
              <a:rPr lang="fi-FI" dirty="0" err="1" smtClean="0"/>
              <a:t>logins</a:t>
            </a:r>
            <a:r>
              <a:rPr lang="fi-FI" dirty="0" smtClean="0"/>
              <a:t>, session </a:t>
            </a:r>
            <a:r>
              <a:rPr lang="fi-FI" dirty="0" err="1" smtClean="0"/>
              <a:t>handling</a:t>
            </a:r>
            <a:r>
              <a:rPr lang="fi-FI" dirty="0" smtClean="0"/>
              <a:t> etc.</a:t>
            </a:r>
          </a:p>
          <a:p>
            <a:pPr lvl="1"/>
            <a:r>
              <a:rPr lang="fi-FI" dirty="0" smtClean="0"/>
              <a:t>And </a:t>
            </a:r>
            <a:r>
              <a:rPr lang="fi-FI" dirty="0" err="1" smtClean="0"/>
              <a:t>few</a:t>
            </a:r>
            <a:r>
              <a:rPr lang="fi-FI" dirty="0" smtClean="0"/>
              <a:t> </a:t>
            </a:r>
            <a:r>
              <a:rPr lang="fi-FI" dirty="0" err="1" smtClean="0"/>
              <a:t>other</a:t>
            </a:r>
            <a:r>
              <a:rPr lang="fi-FI" dirty="0" smtClean="0"/>
              <a:t> </a:t>
            </a:r>
            <a:r>
              <a:rPr lang="fi-FI" dirty="0" err="1" smtClean="0"/>
              <a:t>handy</a:t>
            </a:r>
            <a:r>
              <a:rPr lang="fi-FI" dirty="0" smtClean="0"/>
              <a:t> </a:t>
            </a:r>
            <a:r>
              <a:rPr lang="fi-FI" dirty="0" err="1" smtClean="0"/>
              <a:t>things</a:t>
            </a:r>
            <a:r>
              <a:rPr lang="fi-FI" dirty="0" smtClean="0"/>
              <a:t>….</a:t>
            </a:r>
            <a:endParaRPr lang="en-US" dirty="0" smtClean="0"/>
          </a:p>
          <a:p>
            <a:pPr lvl="1"/>
            <a:endParaRPr lang="en-US" dirty="0" smtClean="0"/>
          </a:p>
          <a:p>
            <a:pPr lvl="1"/>
            <a:endParaRPr lang="fi-FI"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The</a:t>
            </a:r>
            <a:r>
              <a:rPr lang="fi-FI" dirty="0" smtClean="0"/>
              <a:t> Application</a:t>
            </a:r>
            <a:endParaRPr lang="en-US" dirty="0"/>
          </a:p>
        </p:txBody>
      </p:sp>
    </p:spTree>
    <p:extLst>
      <p:ext uri="{BB962C8B-B14F-4D97-AF65-F5344CB8AC3E}">
        <p14:creationId xmlns:p14="http://schemas.microsoft.com/office/powerpoint/2010/main" val="3538295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you handle the POST request in server router like this…</a:t>
            </a:r>
          </a:p>
          <a:p>
            <a:pPr marL="0" indent="0">
              <a:buNone/>
            </a:pPr>
            <a:r>
              <a:rPr lang="en-US" dirty="0"/>
              <a:t>@</a:t>
            </a:r>
            <a:r>
              <a:rPr lang="en-US" dirty="0" err="1"/>
              <a:t>app.route</a:t>
            </a:r>
            <a:r>
              <a:rPr lang="en-US" dirty="0"/>
              <a:t>('/</a:t>
            </a:r>
            <a:r>
              <a:rPr lang="en-US" dirty="0" err="1"/>
              <a:t>login',methods</a:t>
            </a:r>
            <a:r>
              <a:rPr lang="en-US" dirty="0"/>
              <a:t>=['POST'])</a:t>
            </a:r>
          </a:p>
          <a:p>
            <a:pPr marL="0" indent="0">
              <a:buNone/>
            </a:pPr>
            <a:r>
              <a:rPr lang="en-US" dirty="0" err="1"/>
              <a:t>def</a:t>
            </a:r>
            <a:r>
              <a:rPr lang="en-US" dirty="0"/>
              <a:t> login():</a:t>
            </a:r>
          </a:p>
          <a:p>
            <a:pPr marL="0" indent="0">
              <a:buNone/>
            </a:pPr>
            <a:r>
              <a:rPr lang="en-US" dirty="0"/>
              <a:t>	username = </a:t>
            </a:r>
            <a:r>
              <a:rPr lang="en-US" dirty="0" err="1"/>
              <a:t>request.form</a:t>
            </a:r>
            <a:r>
              <a:rPr lang="en-US" dirty="0"/>
              <a:t>['username']</a:t>
            </a:r>
          </a:p>
          <a:p>
            <a:pPr marL="0" indent="0">
              <a:buNone/>
            </a:pPr>
            <a:r>
              <a:rPr lang="en-US" dirty="0"/>
              <a:t>	password = </a:t>
            </a:r>
            <a:r>
              <a:rPr lang="en-US" dirty="0" err="1"/>
              <a:t>request.form</a:t>
            </a:r>
            <a:r>
              <a:rPr lang="en-US" dirty="0"/>
              <a:t>['password']</a:t>
            </a:r>
          </a:p>
          <a:p>
            <a:pPr marL="0" indent="0">
              <a:buNone/>
            </a:pPr>
            <a:r>
              <a:rPr lang="en-US" dirty="0"/>
              <a:t>	print(username)</a:t>
            </a:r>
          </a:p>
          <a:p>
            <a:pPr marL="0" indent="0">
              <a:buNone/>
            </a:pPr>
            <a:r>
              <a:rPr lang="en-US" dirty="0"/>
              <a:t>	print(password)</a:t>
            </a:r>
          </a:p>
          <a:p>
            <a:pPr marL="0" indent="0">
              <a:buNone/>
            </a:pPr>
            <a:r>
              <a:rPr lang="en-US" dirty="0"/>
              <a:t>	return redirect('/users')</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Handling POST request</a:t>
            </a:r>
          </a:p>
        </p:txBody>
      </p:sp>
    </p:spTree>
    <p:extLst>
      <p:ext uri="{BB962C8B-B14F-4D97-AF65-F5344CB8AC3E}">
        <p14:creationId xmlns:p14="http://schemas.microsoft.com/office/powerpoint/2010/main" val="1682052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have already used the </a:t>
            </a:r>
            <a:r>
              <a:rPr lang="en-US" dirty="0" err="1" smtClean="0"/>
              <a:t>render_template</a:t>
            </a:r>
            <a:r>
              <a:rPr lang="en-US" dirty="0" smtClean="0"/>
              <a:t> to generate HTML from given data.</a:t>
            </a:r>
          </a:p>
          <a:p>
            <a:r>
              <a:rPr lang="en-US" dirty="0" smtClean="0"/>
              <a:t>Next sections of this material shows you the most used </a:t>
            </a:r>
            <a:r>
              <a:rPr lang="en-US" dirty="0" err="1" smtClean="0"/>
              <a:t>Jinja</a:t>
            </a:r>
            <a:r>
              <a:rPr lang="en-US" dirty="0" smtClean="0"/>
              <a:t> control structures like if, for, inheritance etc.</a:t>
            </a:r>
          </a:p>
          <a:p>
            <a:r>
              <a:rPr lang="en-US" dirty="0" smtClean="0"/>
              <a:t>To test these create user.html file in your projects templates folder.</a:t>
            </a:r>
          </a:p>
          <a:p>
            <a:r>
              <a:rPr lang="en-US" dirty="0" smtClean="0"/>
              <a:t>Make next kind of template for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Jinja2 Template Engine</a:t>
            </a:r>
            <a:endParaRPr lang="en-US" dirty="0"/>
          </a:p>
        </p:txBody>
      </p:sp>
    </p:spTree>
    <p:extLst>
      <p:ext uri="{BB962C8B-B14F-4D97-AF65-F5344CB8AC3E}">
        <p14:creationId xmlns:p14="http://schemas.microsoft.com/office/powerpoint/2010/main" val="3351006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pPr marL="0" indent="0">
              <a:buNone/>
            </a:pPr>
            <a:r>
              <a:rPr lang="en-US" dirty="0"/>
              <a:t>&lt;h1&gt;Welcome&lt;/h1&gt;</a:t>
            </a:r>
          </a:p>
          <a:p>
            <a:pPr marL="0" indent="0">
              <a:buNone/>
            </a:pPr>
            <a:r>
              <a:rPr lang="en-US" dirty="0"/>
              <a:t>{% if user %}</a:t>
            </a:r>
          </a:p>
          <a:p>
            <a:pPr marL="0" indent="0">
              <a:buNone/>
            </a:pPr>
            <a:r>
              <a:rPr lang="en-US" dirty="0"/>
              <a:t>	&lt;h2&gt;Hello, {{user}}&lt;/h2&gt;</a:t>
            </a:r>
          </a:p>
          <a:p>
            <a:pPr marL="0" indent="0">
              <a:buNone/>
            </a:pPr>
            <a:r>
              <a:rPr lang="en-US" dirty="0"/>
              <a:t>{% else %}</a:t>
            </a:r>
          </a:p>
          <a:p>
            <a:pPr marL="0" indent="0">
              <a:buNone/>
            </a:pPr>
            <a:r>
              <a:rPr lang="en-US" dirty="0"/>
              <a:t>	&lt;h2&gt;We </a:t>
            </a:r>
            <a:r>
              <a:rPr lang="en-US" dirty="0" err="1"/>
              <a:t>dont</a:t>
            </a:r>
            <a:r>
              <a:rPr lang="en-US" dirty="0"/>
              <a:t> know you&lt;/h2&gt;</a:t>
            </a:r>
          </a:p>
          <a:p>
            <a:pPr marL="0" indent="0">
              <a:buNone/>
            </a:pPr>
            <a:r>
              <a:rPr lang="en-US" dirty="0"/>
              <a:t>{% </a:t>
            </a:r>
            <a:r>
              <a:rPr lang="en-US" dirty="0" err="1"/>
              <a:t>endif</a:t>
            </a:r>
            <a:r>
              <a:rPr lang="en-US" dirty="0"/>
              <a:t> %}</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user.html (if)</a:t>
            </a:r>
            <a:endParaRPr lang="en-US" dirty="0"/>
          </a:p>
        </p:txBody>
      </p:sp>
    </p:spTree>
    <p:extLst>
      <p:ext uri="{BB962C8B-B14F-4D97-AF65-F5344CB8AC3E}">
        <p14:creationId xmlns:p14="http://schemas.microsoft.com/office/powerpoint/2010/main" val="3082627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Make next router in your server</a:t>
            </a:r>
          </a:p>
          <a:p>
            <a:pPr marL="0" indent="0">
              <a:buNone/>
            </a:pPr>
            <a:r>
              <a:rPr lang="en-US" dirty="0"/>
              <a:t>@</a:t>
            </a:r>
            <a:r>
              <a:rPr lang="en-US" dirty="0" err="1"/>
              <a:t>app.route</a:t>
            </a:r>
            <a:r>
              <a:rPr lang="en-US" dirty="0"/>
              <a:t>('/users')</a:t>
            </a:r>
          </a:p>
          <a:p>
            <a:pPr marL="0" indent="0">
              <a:buNone/>
            </a:pPr>
            <a:r>
              <a:rPr lang="en-US" dirty="0" err="1"/>
              <a:t>def</a:t>
            </a:r>
            <a:r>
              <a:rPr lang="en-US" dirty="0"/>
              <a:t> </a:t>
            </a:r>
            <a:r>
              <a:rPr lang="en-US" dirty="0" err="1"/>
              <a:t>testJinja</a:t>
            </a:r>
            <a:r>
              <a:rPr lang="en-US" dirty="0"/>
              <a:t>():</a:t>
            </a:r>
          </a:p>
          <a:p>
            <a:pPr marL="0" indent="0">
              <a:buNone/>
            </a:pPr>
            <a:r>
              <a:rPr lang="en-US" dirty="0"/>
              <a:t>	return </a:t>
            </a:r>
            <a:r>
              <a:rPr lang="en-US" dirty="0" err="1"/>
              <a:t>render_template</a:t>
            </a:r>
            <a:r>
              <a:rPr lang="en-US" dirty="0"/>
              <a:t>('</a:t>
            </a:r>
            <a:r>
              <a:rPr lang="en-US" dirty="0" err="1"/>
              <a:t>user.html',user</a:t>
            </a:r>
            <a:r>
              <a:rPr lang="en-US" dirty="0"/>
              <a:t>="</a:t>
            </a:r>
            <a:r>
              <a:rPr lang="en-US" dirty="0" err="1"/>
              <a:t>Heikki</a:t>
            </a:r>
            <a:r>
              <a:rPr lang="en-US" dirty="0" smtClean="0"/>
              <a:t>")</a:t>
            </a:r>
          </a:p>
          <a:p>
            <a:pPr marL="0" indent="0">
              <a:buNone/>
            </a:pPr>
            <a:endParaRPr lang="en-US" dirty="0"/>
          </a:p>
          <a:p>
            <a:r>
              <a:rPr lang="en-US" dirty="0" smtClean="0"/>
              <a:t>Test the application also so, that you put empty string in user variable user=“”</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Router for it…</a:t>
            </a:r>
            <a:endParaRPr lang="en-US" dirty="0"/>
          </a:p>
        </p:txBody>
      </p:sp>
    </p:spTree>
    <p:extLst>
      <p:ext uri="{BB962C8B-B14F-4D97-AF65-F5344CB8AC3E}">
        <p14:creationId xmlns:p14="http://schemas.microsoft.com/office/powerpoint/2010/main" val="3074291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Append next code in end of your user.html file</a:t>
            </a:r>
          </a:p>
          <a:p>
            <a:pPr marL="0" indent="0">
              <a:buNone/>
            </a:pPr>
            <a:endParaRPr lang="en-US" dirty="0"/>
          </a:p>
          <a:p>
            <a:pPr marL="0" indent="0">
              <a:buNone/>
            </a:pPr>
            <a:r>
              <a:rPr lang="en-US" dirty="0"/>
              <a:t>&lt;</a:t>
            </a:r>
            <a:r>
              <a:rPr lang="en-US" dirty="0" err="1"/>
              <a:t>ul</a:t>
            </a:r>
            <a:r>
              <a:rPr lang="en-US" dirty="0"/>
              <a:t>&gt;</a:t>
            </a:r>
          </a:p>
          <a:p>
            <a:pPr marL="0" indent="0">
              <a:buNone/>
            </a:pPr>
            <a:r>
              <a:rPr lang="en-US" dirty="0"/>
              <a:t>{% for name in names %}</a:t>
            </a:r>
          </a:p>
          <a:p>
            <a:pPr marL="0" indent="0">
              <a:buNone/>
            </a:pPr>
            <a:r>
              <a:rPr lang="en-US" dirty="0"/>
              <a:t>	&lt;li&gt;{{name}}&lt;/li&gt;</a:t>
            </a:r>
          </a:p>
          <a:p>
            <a:pPr marL="0" indent="0">
              <a:buNone/>
            </a:pPr>
            <a:r>
              <a:rPr lang="en-US" dirty="0"/>
              <a:t>{% </a:t>
            </a:r>
            <a:r>
              <a:rPr lang="en-US" dirty="0" err="1"/>
              <a:t>endfor</a:t>
            </a:r>
            <a:r>
              <a:rPr lang="en-US" dirty="0"/>
              <a:t> %}</a:t>
            </a:r>
          </a:p>
          <a:p>
            <a:pPr marL="0" indent="0">
              <a:buNone/>
            </a:pPr>
            <a:r>
              <a:rPr lang="en-US" dirty="0"/>
              <a:t>&lt;/</a:t>
            </a:r>
            <a:r>
              <a:rPr lang="en-US" dirty="0" err="1"/>
              <a:t>ul</a:t>
            </a:r>
            <a:r>
              <a:rPr lang="en-US" dirty="0"/>
              <a:t>&gt;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user.html </a:t>
            </a:r>
            <a:r>
              <a:rPr lang="en-US" dirty="0" smtClean="0"/>
              <a:t>(for)</a:t>
            </a:r>
            <a:endParaRPr lang="en-US" dirty="0"/>
          </a:p>
        </p:txBody>
      </p:sp>
    </p:spTree>
    <p:extLst>
      <p:ext uri="{BB962C8B-B14F-4D97-AF65-F5344CB8AC3E}">
        <p14:creationId xmlns:p14="http://schemas.microsoft.com/office/powerpoint/2010/main" val="4281442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Modify the router like below…</a:t>
            </a:r>
          </a:p>
          <a:p>
            <a:pPr marL="0" indent="0">
              <a:buNone/>
            </a:pPr>
            <a:r>
              <a:rPr lang="en-US" sz="1600" dirty="0"/>
              <a:t>@</a:t>
            </a:r>
            <a:r>
              <a:rPr lang="en-US" sz="1600" dirty="0" err="1"/>
              <a:t>app.route</a:t>
            </a:r>
            <a:r>
              <a:rPr lang="en-US" sz="1600" dirty="0"/>
              <a:t>('/users')</a:t>
            </a:r>
          </a:p>
          <a:p>
            <a:pPr marL="0" indent="0">
              <a:buNone/>
            </a:pPr>
            <a:r>
              <a:rPr lang="en-US" sz="1600" dirty="0" err="1"/>
              <a:t>def</a:t>
            </a:r>
            <a:r>
              <a:rPr lang="en-US" sz="1600" dirty="0"/>
              <a:t> </a:t>
            </a:r>
            <a:r>
              <a:rPr lang="en-US" sz="1600" dirty="0" err="1"/>
              <a:t>testJinja</a:t>
            </a:r>
            <a:r>
              <a:rPr lang="en-US" sz="1600" dirty="0"/>
              <a:t>():</a:t>
            </a:r>
          </a:p>
          <a:p>
            <a:pPr marL="0" indent="0">
              <a:buNone/>
            </a:pPr>
            <a:r>
              <a:rPr lang="en-US" sz="1600" dirty="0">
                <a:solidFill>
                  <a:srgbClr val="FF0000"/>
                </a:solidFill>
              </a:rPr>
              <a:t>	</a:t>
            </a:r>
            <a:r>
              <a:rPr lang="en-US" sz="1600" dirty="0" err="1">
                <a:solidFill>
                  <a:srgbClr val="FF0000"/>
                </a:solidFill>
              </a:rPr>
              <a:t>name_array</a:t>
            </a:r>
            <a:r>
              <a:rPr lang="en-US" sz="1600" dirty="0">
                <a:solidFill>
                  <a:srgbClr val="FF0000"/>
                </a:solidFill>
              </a:rPr>
              <a:t>=['</a:t>
            </a:r>
            <a:r>
              <a:rPr lang="en-US" sz="1600" dirty="0" err="1">
                <a:solidFill>
                  <a:srgbClr val="FF0000"/>
                </a:solidFill>
              </a:rPr>
              <a:t>Dave','James','Tim','Jane','Stine','Amber</a:t>
            </a:r>
            <a:r>
              <a:rPr lang="en-US" sz="1600" dirty="0">
                <a:solidFill>
                  <a:srgbClr val="FF0000"/>
                </a:solidFill>
              </a:rPr>
              <a:t>']</a:t>
            </a:r>
          </a:p>
          <a:p>
            <a:pPr marL="0" indent="0">
              <a:buNone/>
            </a:pPr>
            <a:r>
              <a:rPr lang="en-US" sz="1600" dirty="0">
                <a:solidFill>
                  <a:srgbClr val="FF0000"/>
                </a:solidFill>
              </a:rPr>
              <a:t>	return </a:t>
            </a:r>
            <a:r>
              <a:rPr lang="en-US" sz="1600" dirty="0" err="1">
                <a:solidFill>
                  <a:srgbClr val="FF0000"/>
                </a:solidFill>
              </a:rPr>
              <a:t>render_template</a:t>
            </a:r>
            <a:r>
              <a:rPr lang="en-US" sz="1600" dirty="0">
                <a:solidFill>
                  <a:srgbClr val="FF0000"/>
                </a:solidFill>
              </a:rPr>
              <a:t>('</a:t>
            </a:r>
            <a:r>
              <a:rPr lang="en-US" sz="1600" dirty="0" err="1">
                <a:solidFill>
                  <a:srgbClr val="FF0000"/>
                </a:solidFill>
              </a:rPr>
              <a:t>user.html',user</a:t>
            </a:r>
            <a:r>
              <a:rPr lang="en-US" sz="1600" dirty="0">
                <a:solidFill>
                  <a:srgbClr val="FF0000"/>
                </a:solidFill>
              </a:rPr>
              <a:t>="",names=</a:t>
            </a:r>
            <a:r>
              <a:rPr lang="en-US" sz="1600" dirty="0" err="1">
                <a:solidFill>
                  <a:srgbClr val="FF0000"/>
                </a:solidFill>
              </a:rPr>
              <a:t>name_array</a:t>
            </a:r>
            <a:r>
              <a:rPr lang="en-US" sz="1600" dirty="0" smtClean="0">
                <a:solidFill>
                  <a:srgbClr val="FF0000"/>
                </a:solidFill>
              </a:rPr>
              <a:t>)</a:t>
            </a:r>
          </a:p>
          <a:p>
            <a:pPr marL="0" indent="0">
              <a:buNone/>
            </a:pPr>
            <a:endParaRPr lang="en-US" sz="1600" dirty="0">
              <a:solidFill>
                <a:srgbClr val="FF0000"/>
              </a:solidFill>
            </a:endParaRPr>
          </a:p>
          <a:p>
            <a:pPr marL="0" indent="0">
              <a:buNone/>
            </a:pPr>
            <a:endParaRPr lang="en-US" sz="1600" dirty="0">
              <a:solidFill>
                <a:srgbClr val="FF0000"/>
              </a:solidFill>
            </a:endParaRPr>
          </a:p>
          <a:p>
            <a:r>
              <a:rPr lang="en-US" dirty="0" smtClean="0">
                <a:solidFill>
                  <a:schemeClr val="tx1"/>
                </a:solidFill>
              </a:rPr>
              <a:t>And test the application again</a:t>
            </a:r>
            <a:endParaRPr lang="en-US" dirty="0">
              <a:solidFill>
                <a:schemeClr val="tx1"/>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Router</a:t>
            </a:r>
            <a:endParaRPr lang="en-US" dirty="0"/>
          </a:p>
        </p:txBody>
      </p:sp>
    </p:spTree>
    <p:extLst>
      <p:ext uri="{BB962C8B-B14F-4D97-AF65-F5344CB8AC3E}">
        <p14:creationId xmlns:p14="http://schemas.microsoft.com/office/powerpoint/2010/main" val="74647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 very powerful feature in </a:t>
            </a:r>
            <a:r>
              <a:rPr lang="en-US" dirty="0" err="1" smtClean="0"/>
              <a:t>Jinja</a:t>
            </a:r>
            <a:r>
              <a:rPr lang="en-US" dirty="0" smtClean="0"/>
              <a:t> is template inheritance.</a:t>
            </a:r>
          </a:p>
          <a:p>
            <a:r>
              <a:rPr lang="en-US" dirty="0" smtClean="0"/>
              <a:t>Portions of template code that need to be repeated in several places can be stored in a separate file and included from all templates to avoid repetition.</a:t>
            </a:r>
          </a:p>
          <a:p>
            <a:r>
              <a:rPr lang="en-US" dirty="0" smtClean="0"/>
              <a:t>First you need to create a base.html file containing the basic template code for your pages…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Template Inheritance</a:t>
            </a:r>
            <a:endParaRPr lang="en-US" dirty="0"/>
          </a:p>
        </p:txBody>
      </p:sp>
    </p:spTree>
    <p:extLst>
      <p:ext uri="{BB962C8B-B14F-4D97-AF65-F5344CB8AC3E}">
        <p14:creationId xmlns:p14="http://schemas.microsoft.com/office/powerpoint/2010/main" val="1045185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pPr marL="0" indent="0">
              <a:buNone/>
            </a:pPr>
            <a:r>
              <a:rPr lang="en-US" dirty="0"/>
              <a:t>&lt;!</a:t>
            </a:r>
            <a:r>
              <a:rPr lang="en-US" dirty="0" err="1"/>
              <a:t>doctype</a:t>
            </a:r>
            <a:r>
              <a:rPr lang="en-US" dirty="0"/>
              <a:t> html&gt;</a:t>
            </a:r>
          </a:p>
          <a:p>
            <a:pPr marL="0" indent="0">
              <a:buNone/>
            </a:pPr>
            <a:r>
              <a:rPr lang="en-US" dirty="0"/>
              <a:t>&lt;html&gt;</a:t>
            </a:r>
          </a:p>
          <a:p>
            <a:pPr marL="0" indent="0">
              <a:buNone/>
            </a:pPr>
            <a:r>
              <a:rPr lang="en-US" dirty="0"/>
              <a:t>	&lt;head&gt;</a:t>
            </a:r>
          </a:p>
          <a:p>
            <a:pPr marL="0" indent="0">
              <a:buNone/>
            </a:pPr>
            <a:r>
              <a:rPr lang="en-US" dirty="0"/>
              <a:t>		{% block head %}</a:t>
            </a:r>
          </a:p>
          <a:p>
            <a:pPr marL="0" indent="0">
              <a:buNone/>
            </a:pPr>
            <a:r>
              <a:rPr lang="en-US" dirty="0"/>
              <a:t>		&lt;link </a:t>
            </a:r>
            <a:r>
              <a:rPr lang="en-US" dirty="0" err="1"/>
              <a:t>href</a:t>
            </a:r>
            <a:r>
              <a:rPr lang="en-US" dirty="0"/>
              <a:t>="/static/</a:t>
            </a:r>
            <a:r>
              <a:rPr lang="en-US" dirty="0" err="1"/>
              <a:t>css</a:t>
            </a:r>
            <a:r>
              <a:rPr lang="en-US" dirty="0"/>
              <a:t>/style.css" type="text/</a:t>
            </a:r>
            <a:r>
              <a:rPr lang="en-US" dirty="0" err="1"/>
              <a:t>css</a:t>
            </a:r>
            <a:r>
              <a:rPr lang="en-US" dirty="0"/>
              <a:t>" </a:t>
            </a:r>
            <a:r>
              <a:rPr lang="en-US" dirty="0" err="1"/>
              <a:t>rel</a:t>
            </a:r>
            <a:r>
              <a:rPr lang="en-US" dirty="0"/>
              <a:t>="stylesheet"/&gt;</a:t>
            </a:r>
          </a:p>
          <a:p>
            <a:pPr marL="0" indent="0">
              <a:buNone/>
            </a:pPr>
            <a:r>
              <a:rPr lang="en-US" dirty="0"/>
              <a:t>		&lt;title&gt;{% block title %}{% </a:t>
            </a:r>
            <a:r>
              <a:rPr lang="en-US" dirty="0" err="1"/>
              <a:t>endblock</a:t>
            </a:r>
            <a:r>
              <a:rPr lang="en-US" dirty="0"/>
              <a:t> %} Title&lt;/title&gt;</a:t>
            </a:r>
          </a:p>
          <a:p>
            <a:pPr marL="0" indent="0">
              <a:buNone/>
            </a:pPr>
            <a:r>
              <a:rPr lang="en-US" dirty="0"/>
              <a:t>		{% </a:t>
            </a:r>
            <a:r>
              <a:rPr lang="en-US" dirty="0" err="1"/>
              <a:t>endblock</a:t>
            </a:r>
            <a:r>
              <a:rPr lang="en-US" dirty="0"/>
              <a:t> %}</a:t>
            </a:r>
          </a:p>
          <a:p>
            <a:pPr marL="0" indent="0">
              <a:buNone/>
            </a:pPr>
            <a:r>
              <a:rPr lang="en-US" dirty="0"/>
              <a:t>	&lt;/head&gt;</a:t>
            </a:r>
          </a:p>
          <a:p>
            <a:pPr marL="0" indent="0">
              <a:buNone/>
            </a:pPr>
            <a:r>
              <a:rPr lang="en-US" dirty="0"/>
              <a:t>	&lt;body&gt;</a:t>
            </a:r>
          </a:p>
          <a:p>
            <a:pPr marL="0" indent="0">
              <a:buNone/>
            </a:pPr>
            <a:r>
              <a:rPr lang="en-US" dirty="0"/>
              <a:t>		{% block body %}</a:t>
            </a:r>
          </a:p>
          <a:p>
            <a:pPr marL="0" indent="0">
              <a:buNone/>
            </a:pPr>
            <a:r>
              <a:rPr lang="en-US" dirty="0"/>
              <a:t>		{% </a:t>
            </a:r>
            <a:r>
              <a:rPr lang="en-US" dirty="0" err="1"/>
              <a:t>endblock</a:t>
            </a:r>
            <a:r>
              <a:rPr lang="en-US" dirty="0"/>
              <a:t> %}</a:t>
            </a:r>
          </a:p>
          <a:p>
            <a:pPr marL="0" indent="0">
              <a:buNone/>
            </a:pPr>
            <a:r>
              <a:rPr lang="en-US" dirty="0"/>
              <a:t>	&lt;/body&gt;</a:t>
            </a:r>
          </a:p>
          <a:p>
            <a:pPr marL="0" indent="0">
              <a:buNone/>
            </a:pPr>
            <a:r>
              <a:rPr lang="en-US" dirty="0"/>
              <a:t>&lt;/html&gt;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base.html</a:t>
            </a:r>
            <a:endParaRPr lang="en-US" dirty="0"/>
          </a:p>
        </p:txBody>
      </p:sp>
    </p:spTree>
    <p:extLst>
      <p:ext uri="{BB962C8B-B14F-4D97-AF65-F5344CB8AC3E}">
        <p14:creationId xmlns:p14="http://schemas.microsoft.com/office/powerpoint/2010/main" val="78465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55000" lnSpcReduction="20000"/>
          </a:bodyPr>
          <a:lstStyle/>
          <a:p>
            <a:pPr marL="0" indent="0">
              <a:buNone/>
            </a:pPr>
            <a:r>
              <a:rPr lang="en-US" dirty="0">
                <a:solidFill>
                  <a:srgbClr val="FF0000"/>
                </a:solidFill>
              </a:rPr>
              <a:t>{% extends "base.html" %}</a:t>
            </a:r>
          </a:p>
          <a:p>
            <a:pPr marL="0" indent="0">
              <a:buNone/>
            </a:pPr>
            <a:r>
              <a:rPr lang="en-US" dirty="0">
                <a:solidFill>
                  <a:srgbClr val="FF0000"/>
                </a:solidFill>
              </a:rPr>
              <a:t>{% block title %}User page{% </a:t>
            </a:r>
            <a:r>
              <a:rPr lang="en-US" dirty="0" err="1">
                <a:solidFill>
                  <a:srgbClr val="FF0000"/>
                </a:solidFill>
              </a:rPr>
              <a:t>endblock</a:t>
            </a:r>
            <a:r>
              <a:rPr lang="en-US" dirty="0">
                <a:solidFill>
                  <a:srgbClr val="FF0000"/>
                </a:solidFill>
              </a:rPr>
              <a:t> %}</a:t>
            </a:r>
          </a:p>
          <a:p>
            <a:pPr marL="0" indent="0">
              <a:buNone/>
            </a:pPr>
            <a:r>
              <a:rPr lang="en-US" dirty="0">
                <a:solidFill>
                  <a:srgbClr val="FF0000"/>
                </a:solidFill>
              </a:rPr>
              <a:t>{% block head %}</a:t>
            </a:r>
          </a:p>
          <a:p>
            <a:pPr marL="0" indent="0">
              <a:buNone/>
            </a:pPr>
            <a:r>
              <a:rPr lang="en-US" dirty="0" smtClean="0">
                <a:solidFill>
                  <a:srgbClr val="FF0000"/>
                </a:solidFill>
              </a:rPr>
              <a:t>       {{</a:t>
            </a:r>
            <a:r>
              <a:rPr lang="en-US" dirty="0">
                <a:solidFill>
                  <a:srgbClr val="FF0000"/>
                </a:solidFill>
              </a:rPr>
              <a:t>super()}}</a:t>
            </a:r>
          </a:p>
          <a:p>
            <a:pPr marL="0" indent="0">
              <a:buNone/>
            </a:pPr>
            <a:r>
              <a:rPr lang="en-US" dirty="0" smtClean="0">
                <a:solidFill>
                  <a:srgbClr val="FF0000"/>
                </a:solidFill>
              </a:rPr>
              <a:t>{% </a:t>
            </a:r>
            <a:r>
              <a:rPr lang="en-US" dirty="0" err="1">
                <a:solidFill>
                  <a:srgbClr val="FF0000"/>
                </a:solidFill>
              </a:rPr>
              <a:t>endblock</a:t>
            </a:r>
            <a:r>
              <a:rPr lang="en-US" dirty="0">
                <a:solidFill>
                  <a:srgbClr val="FF0000"/>
                </a:solidFill>
              </a:rPr>
              <a:t> %}</a:t>
            </a:r>
          </a:p>
          <a:p>
            <a:pPr marL="0" indent="0">
              <a:buNone/>
            </a:pPr>
            <a:r>
              <a:rPr lang="en-US" dirty="0">
                <a:solidFill>
                  <a:srgbClr val="FF0000"/>
                </a:solidFill>
              </a:rPr>
              <a:t>{% block body %}</a:t>
            </a:r>
          </a:p>
          <a:p>
            <a:pPr marL="0" indent="0">
              <a:buNone/>
            </a:pPr>
            <a:r>
              <a:rPr lang="en-US" dirty="0"/>
              <a:t>{% if user %}</a:t>
            </a:r>
          </a:p>
          <a:p>
            <a:pPr marL="0" indent="0">
              <a:buNone/>
            </a:pPr>
            <a:r>
              <a:rPr lang="en-US" dirty="0"/>
              <a:t>	&lt;h2&gt;Hello, {{user}}&lt;/h2&gt;</a:t>
            </a:r>
          </a:p>
          <a:p>
            <a:pPr marL="0" indent="0">
              <a:buNone/>
            </a:pPr>
            <a:r>
              <a:rPr lang="en-US" dirty="0"/>
              <a:t>{% else %}</a:t>
            </a:r>
          </a:p>
          <a:p>
            <a:pPr marL="0" indent="0">
              <a:buNone/>
            </a:pPr>
            <a:r>
              <a:rPr lang="en-US" dirty="0"/>
              <a:t>	&lt;h2&gt;We </a:t>
            </a:r>
            <a:r>
              <a:rPr lang="en-US" dirty="0" err="1"/>
              <a:t>dont</a:t>
            </a:r>
            <a:r>
              <a:rPr lang="en-US" dirty="0"/>
              <a:t> know you&lt;/h2&gt;</a:t>
            </a:r>
          </a:p>
          <a:p>
            <a:pPr marL="0" indent="0">
              <a:buNone/>
            </a:pPr>
            <a:r>
              <a:rPr lang="en-US" dirty="0"/>
              <a:t>{% </a:t>
            </a:r>
            <a:r>
              <a:rPr lang="en-US" dirty="0" err="1"/>
              <a:t>endif</a:t>
            </a:r>
            <a:r>
              <a:rPr lang="en-US" dirty="0"/>
              <a:t> %}</a:t>
            </a:r>
          </a:p>
          <a:p>
            <a:pPr marL="0" indent="0">
              <a:buNone/>
            </a:pPr>
            <a:endParaRPr lang="en-US" dirty="0"/>
          </a:p>
          <a:p>
            <a:pPr marL="0" indent="0">
              <a:buNone/>
            </a:pPr>
            <a:r>
              <a:rPr lang="en-US" dirty="0"/>
              <a:t>&lt;</a:t>
            </a:r>
            <a:r>
              <a:rPr lang="en-US" dirty="0" err="1"/>
              <a:t>ul</a:t>
            </a:r>
            <a:r>
              <a:rPr lang="en-US" dirty="0"/>
              <a:t>&gt;</a:t>
            </a:r>
          </a:p>
          <a:p>
            <a:pPr marL="0" indent="0">
              <a:buNone/>
            </a:pPr>
            <a:r>
              <a:rPr lang="en-US" dirty="0"/>
              <a:t>{% for name in names %}</a:t>
            </a:r>
          </a:p>
          <a:p>
            <a:pPr marL="0" indent="0">
              <a:buNone/>
            </a:pPr>
            <a:r>
              <a:rPr lang="en-US" dirty="0"/>
              <a:t>	&lt;li&gt;{{name}}&lt;/li&gt;</a:t>
            </a:r>
          </a:p>
          <a:p>
            <a:pPr marL="0" indent="0">
              <a:buNone/>
            </a:pPr>
            <a:r>
              <a:rPr lang="en-US" dirty="0"/>
              <a:t>{% </a:t>
            </a:r>
            <a:r>
              <a:rPr lang="en-US" dirty="0" err="1"/>
              <a:t>endfor</a:t>
            </a:r>
            <a:r>
              <a:rPr lang="en-US" dirty="0"/>
              <a:t> %}</a:t>
            </a:r>
          </a:p>
          <a:p>
            <a:pPr marL="0" indent="0">
              <a:buNone/>
            </a:pPr>
            <a:r>
              <a:rPr lang="en-US" dirty="0"/>
              <a:t>&lt;/</a:t>
            </a:r>
            <a:r>
              <a:rPr lang="en-US" dirty="0" err="1"/>
              <a:t>ul</a:t>
            </a:r>
            <a:r>
              <a:rPr lang="en-US" dirty="0"/>
              <a:t>&gt;</a:t>
            </a:r>
          </a:p>
          <a:p>
            <a:pPr marL="0" indent="0">
              <a:buNone/>
            </a:pPr>
            <a:r>
              <a:rPr lang="en-US" dirty="0">
                <a:solidFill>
                  <a:srgbClr val="FF0000"/>
                </a:solidFill>
              </a:rPr>
              <a:t>{% </a:t>
            </a:r>
            <a:r>
              <a:rPr lang="en-US" dirty="0" err="1">
                <a:solidFill>
                  <a:srgbClr val="FF0000"/>
                </a:solidFill>
              </a:rPr>
              <a:t>endblock</a:t>
            </a:r>
            <a:r>
              <a:rPr lang="en-US" dirty="0">
                <a:solidFill>
                  <a:srgbClr val="FF0000"/>
                </a:solidFill>
              </a:rPr>
              <a:t> %}</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Extend some other page (i.e. user.html)</a:t>
            </a:r>
            <a:endParaRPr lang="en-US" dirty="0"/>
          </a:p>
        </p:txBody>
      </p:sp>
    </p:spTree>
    <p:extLst>
      <p:ext uri="{BB962C8B-B14F-4D97-AF65-F5344CB8AC3E}">
        <p14:creationId xmlns:p14="http://schemas.microsoft.com/office/powerpoint/2010/main" val="3173446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Variables in html page can be modified with filters, </a:t>
            </a:r>
            <a:r>
              <a:rPr lang="en-US" dirty="0" err="1" smtClean="0"/>
              <a:t>whch</a:t>
            </a:r>
            <a:r>
              <a:rPr lang="en-US" dirty="0" smtClean="0"/>
              <a:t> are added after variable name with a pipe character as separator. For example next example will capitalize the first letter of string inside the name variable:</a:t>
            </a:r>
          </a:p>
          <a:p>
            <a:pPr marL="0" indent="0">
              <a:buNone/>
            </a:pPr>
            <a:r>
              <a:rPr lang="en-US" dirty="0"/>
              <a:t>    &lt;h1&gt;Hello {{</a:t>
            </a:r>
            <a:r>
              <a:rPr lang="en-US" dirty="0" err="1" smtClean="0"/>
              <a:t>name|capitalize</a:t>
            </a:r>
            <a:r>
              <a:rPr lang="en-US" dirty="0" smtClean="0"/>
              <a:t>}}&lt;/</a:t>
            </a:r>
            <a:r>
              <a:rPr lang="en-US" dirty="0"/>
              <a:t>h1&gt;</a:t>
            </a:r>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Using </a:t>
            </a:r>
            <a:r>
              <a:rPr lang="en-US" dirty="0" err="1" smtClean="0"/>
              <a:t>Jinja</a:t>
            </a:r>
            <a:r>
              <a:rPr lang="en-US" dirty="0" smtClean="0"/>
              <a:t> </a:t>
            </a:r>
            <a:r>
              <a:rPr lang="en-US" dirty="0"/>
              <a:t>modifiers</a:t>
            </a:r>
            <a:br>
              <a:rPr lang="en-US" dirty="0"/>
            </a:br>
            <a:endParaRPr lang="en-US" dirty="0"/>
          </a:p>
        </p:txBody>
      </p:sp>
    </p:spTree>
    <p:extLst>
      <p:ext uri="{BB962C8B-B14F-4D97-AF65-F5344CB8AC3E}">
        <p14:creationId xmlns:p14="http://schemas.microsoft.com/office/powerpoint/2010/main" val="222582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fi-FI" dirty="0" err="1" smtClean="0"/>
              <a:t>You</a:t>
            </a:r>
            <a:r>
              <a:rPr lang="fi-FI" dirty="0" smtClean="0"/>
              <a:t> </a:t>
            </a:r>
            <a:r>
              <a:rPr lang="fi-FI" dirty="0" err="1" smtClean="0"/>
              <a:t>might</a:t>
            </a:r>
            <a:r>
              <a:rPr lang="fi-FI" dirty="0" smtClean="0"/>
              <a:t> </a:t>
            </a:r>
            <a:r>
              <a:rPr lang="fi-FI" dirty="0" err="1" smtClean="0"/>
              <a:t>wonder</a:t>
            </a:r>
            <a:r>
              <a:rPr lang="fi-FI" dirty="0" smtClean="0"/>
              <a:t> </a:t>
            </a:r>
            <a:r>
              <a:rPr lang="fi-FI" dirty="0" err="1" smtClean="0"/>
              <a:t>what</a:t>
            </a:r>
            <a:r>
              <a:rPr lang="fi-FI" dirty="0" smtClean="0"/>
              <a:t> is ”</a:t>
            </a:r>
            <a:r>
              <a:rPr lang="fi-FI" dirty="0" err="1" smtClean="0"/>
              <a:t>micro</a:t>
            </a:r>
            <a:r>
              <a:rPr lang="fi-FI" dirty="0" smtClean="0"/>
              <a:t> </a:t>
            </a:r>
            <a:r>
              <a:rPr lang="fi-FI" dirty="0" err="1" smtClean="0"/>
              <a:t>framework</a:t>
            </a:r>
            <a:r>
              <a:rPr lang="fi-FI" dirty="0" smtClean="0"/>
              <a:t>”? In Python-</a:t>
            </a:r>
            <a:r>
              <a:rPr lang="fi-FI" dirty="0" err="1" smtClean="0"/>
              <a:t>Flask</a:t>
            </a:r>
            <a:r>
              <a:rPr lang="fi-FI" dirty="0" smtClean="0"/>
              <a:t> </a:t>
            </a:r>
            <a:r>
              <a:rPr lang="fi-FI" dirty="0" err="1" smtClean="0"/>
              <a:t>this</a:t>
            </a:r>
            <a:r>
              <a:rPr lang="fi-FI" dirty="0" smtClean="0"/>
              <a:t> </a:t>
            </a:r>
            <a:r>
              <a:rPr lang="fi-FI" dirty="0" err="1" smtClean="0"/>
              <a:t>does</a:t>
            </a:r>
            <a:r>
              <a:rPr lang="fi-FI" dirty="0" smtClean="0"/>
              <a:t> </a:t>
            </a:r>
            <a:r>
              <a:rPr lang="fi-FI" dirty="0" err="1" smtClean="0"/>
              <a:t>not</a:t>
            </a:r>
            <a:r>
              <a:rPr lang="fi-FI" dirty="0" smtClean="0"/>
              <a:t> </a:t>
            </a:r>
            <a:r>
              <a:rPr lang="fi-FI" dirty="0" err="1" smtClean="0"/>
              <a:t>mean</a:t>
            </a:r>
            <a:r>
              <a:rPr lang="fi-FI" dirty="0" smtClean="0"/>
              <a:t> </a:t>
            </a:r>
            <a:r>
              <a:rPr lang="fi-FI" dirty="0" err="1" smtClean="0"/>
              <a:t>that</a:t>
            </a:r>
            <a:r>
              <a:rPr lang="fi-FI" dirty="0" smtClean="0"/>
              <a:t> </a:t>
            </a:r>
            <a:r>
              <a:rPr lang="fi-FI" dirty="0" err="1" smtClean="0"/>
              <a:t>Flask</a:t>
            </a:r>
            <a:r>
              <a:rPr lang="fi-FI" dirty="0" smtClean="0"/>
              <a:t> </a:t>
            </a:r>
            <a:r>
              <a:rPr lang="en-US" dirty="0" smtClean="0"/>
              <a:t>is </a:t>
            </a:r>
            <a:r>
              <a:rPr lang="en-US" dirty="0"/>
              <a:t>lacking </a:t>
            </a:r>
            <a:r>
              <a:rPr lang="en-US" dirty="0" smtClean="0"/>
              <a:t>some functionality needed to build up fully working web application. Instead it means that in basis Flask offers you a core functionality -&gt; when you need more you take modules in use (like we did when installed Flask. Remember those commands pip install xxx?)</a:t>
            </a:r>
          </a:p>
          <a:p>
            <a:r>
              <a:rPr lang="en-US" dirty="0"/>
              <a:t>Flask won’t make many decisions for you, such as what database to use. Those decisions that it does make, such as what </a:t>
            </a:r>
            <a:r>
              <a:rPr lang="en-US" dirty="0" err="1"/>
              <a:t>templating</a:t>
            </a:r>
            <a:r>
              <a:rPr lang="en-US" dirty="0"/>
              <a:t> engine to use, are easy to change. Everything else is up to you, so that Flask can be everything you need and nothing you don’t</a:t>
            </a:r>
            <a:r>
              <a:rPr lang="en-US" dirty="0" smtClean="0"/>
              <a:t>.</a:t>
            </a:r>
          </a:p>
          <a:p>
            <a:r>
              <a:rPr lang="fi-FI" dirty="0" smtClean="0"/>
              <a:t>By </a:t>
            </a:r>
            <a:r>
              <a:rPr lang="fi-FI" dirty="0" err="1" smtClean="0"/>
              <a:t>default</a:t>
            </a:r>
            <a:r>
              <a:rPr lang="fi-FI" dirty="0" smtClean="0"/>
              <a:t> </a:t>
            </a:r>
            <a:r>
              <a:rPr lang="fi-FI" dirty="0" err="1" smtClean="0"/>
              <a:t>Flask</a:t>
            </a:r>
            <a:r>
              <a:rPr lang="fi-FI" dirty="0" smtClean="0"/>
              <a:t> </a:t>
            </a:r>
            <a:r>
              <a:rPr lang="fi-FI" dirty="0" err="1" smtClean="0"/>
              <a:t>uses</a:t>
            </a:r>
            <a:r>
              <a:rPr lang="fi-FI" dirty="0" smtClean="0"/>
              <a:t> Jinja2 </a:t>
            </a:r>
            <a:r>
              <a:rPr lang="fi-FI" dirty="0" err="1" smtClean="0"/>
              <a:t>templating</a:t>
            </a:r>
            <a:r>
              <a:rPr lang="fi-FI" dirty="0" smtClean="0"/>
              <a:t> </a:t>
            </a:r>
            <a:r>
              <a:rPr lang="fi-FI" dirty="0" err="1" smtClean="0"/>
              <a:t>engine</a:t>
            </a:r>
            <a:r>
              <a:rPr lang="fi-FI" dirty="0" smtClean="0"/>
              <a:t>, </a:t>
            </a:r>
            <a:r>
              <a:rPr lang="fi-FI" dirty="0" err="1" smtClean="0"/>
              <a:t>which</a:t>
            </a:r>
            <a:r>
              <a:rPr lang="fi-FI" dirty="0" smtClean="0"/>
              <a:t> </a:t>
            </a:r>
            <a:r>
              <a:rPr lang="fi-FI" dirty="0" err="1" smtClean="0"/>
              <a:t>we</a:t>
            </a:r>
            <a:r>
              <a:rPr lang="fi-FI" dirty="0" smtClean="0"/>
              <a:t> </a:t>
            </a:r>
            <a:r>
              <a:rPr lang="fi-FI" dirty="0" err="1" smtClean="0"/>
              <a:t>use</a:t>
            </a:r>
            <a:r>
              <a:rPr lang="fi-FI" dirty="0" smtClean="0"/>
              <a:t> in </a:t>
            </a:r>
            <a:r>
              <a:rPr lang="fi-FI" dirty="0" err="1" smtClean="0"/>
              <a:t>this</a:t>
            </a:r>
            <a:r>
              <a:rPr lang="fi-FI" dirty="0" smtClean="0"/>
              <a:t> </a:t>
            </a:r>
            <a:r>
              <a:rPr lang="fi-FI" dirty="0" err="1" smtClean="0"/>
              <a:t>tutorial</a:t>
            </a:r>
            <a:r>
              <a:rPr lang="fi-FI" dirty="0" smtClean="0"/>
              <a:t>/</a:t>
            </a:r>
            <a:r>
              <a:rPr lang="fi-FI" dirty="0" err="1" smtClean="0"/>
              <a:t>training</a:t>
            </a:r>
            <a:r>
              <a:rPr lang="fi-FI" dirty="0" smtClean="0"/>
              <a:t>.</a:t>
            </a:r>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Introduction</a:t>
            </a:r>
            <a:r>
              <a:rPr lang="fi-FI" dirty="0" smtClean="0"/>
              <a:t> to </a:t>
            </a:r>
            <a:r>
              <a:rPr lang="fi-FI" dirty="0" err="1" smtClean="0"/>
              <a:t>Flask</a:t>
            </a:r>
            <a:endParaRPr lang="en-US" dirty="0"/>
          </a:p>
        </p:txBody>
      </p:sp>
    </p:spTree>
    <p:extLst>
      <p:ext uri="{BB962C8B-B14F-4D97-AF65-F5344CB8AC3E}">
        <p14:creationId xmlns:p14="http://schemas.microsoft.com/office/powerpoint/2010/main" val="3196533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isällön paikkamerkki 5"/>
          <p:cNvGraphicFramePr>
            <a:graphicFrameLocks noGrp="1"/>
          </p:cNvGraphicFramePr>
          <p:nvPr>
            <p:ph idx="1"/>
            <p:extLst>
              <p:ext uri="{D42A27DB-BD31-4B8C-83A1-F6EECF244321}">
                <p14:modId xmlns:p14="http://schemas.microsoft.com/office/powerpoint/2010/main" val="1543099804"/>
              </p:ext>
            </p:extLst>
          </p:nvPr>
        </p:nvGraphicFramePr>
        <p:xfrm>
          <a:off x="539750" y="2060575"/>
          <a:ext cx="8135938" cy="3603481"/>
        </p:xfrm>
        <a:graphic>
          <a:graphicData uri="http://schemas.openxmlformats.org/drawingml/2006/table">
            <a:tbl>
              <a:tblPr firstRow="1" bandRow="1">
                <a:tableStyleId>{5C22544A-7EE6-4342-B048-85BDC9FD1C3A}</a:tableStyleId>
              </a:tblPr>
              <a:tblGrid>
                <a:gridCol w="4067969"/>
                <a:gridCol w="4067969"/>
              </a:tblGrid>
              <a:tr h="370840">
                <a:tc>
                  <a:txBody>
                    <a:bodyPr/>
                    <a:lstStyle/>
                    <a:p>
                      <a:r>
                        <a:rPr lang="en-US" dirty="0" smtClean="0"/>
                        <a:t>Filter name</a:t>
                      </a:r>
                      <a:endParaRPr lang="en-US" dirty="0"/>
                    </a:p>
                  </a:txBody>
                  <a:tcPr/>
                </a:tc>
                <a:tc>
                  <a:txBody>
                    <a:bodyPr/>
                    <a:lstStyle/>
                    <a:p>
                      <a:r>
                        <a:rPr lang="en-US" dirty="0" smtClean="0"/>
                        <a:t>Description</a:t>
                      </a:r>
                      <a:endParaRPr lang="en-US" dirty="0"/>
                    </a:p>
                  </a:txBody>
                  <a:tcPr/>
                </a:tc>
              </a:tr>
              <a:tr h="370840">
                <a:tc>
                  <a:txBody>
                    <a:bodyPr/>
                    <a:lstStyle/>
                    <a:p>
                      <a:r>
                        <a:rPr lang="en-US" dirty="0" smtClean="0"/>
                        <a:t>safe</a:t>
                      </a:r>
                      <a:endParaRPr lang="en-US" dirty="0"/>
                    </a:p>
                  </a:txBody>
                  <a:tcPr/>
                </a:tc>
                <a:tc>
                  <a:txBody>
                    <a:bodyPr/>
                    <a:lstStyle/>
                    <a:p>
                      <a:r>
                        <a:rPr lang="en-US" dirty="0" smtClean="0"/>
                        <a:t>Renders the value without applying escaping</a:t>
                      </a:r>
                      <a:endParaRPr lang="en-US" dirty="0"/>
                    </a:p>
                  </a:txBody>
                  <a:tcPr/>
                </a:tc>
              </a:tr>
              <a:tr h="370840">
                <a:tc>
                  <a:txBody>
                    <a:bodyPr/>
                    <a:lstStyle/>
                    <a:p>
                      <a:r>
                        <a:rPr lang="en-US" dirty="0" smtClean="0"/>
                        <a:t>capitalize</a:t>
                      </a:r>
                      <a:endParaRPr lang="en-US" dirty="0"/>
                    </a:p>
                  </a:txBody>
                  <a:tcPr/>
                </a:tc>
                <a:tc>
                  <a:txBody>
                    <a:bodyPr/>
                    <a:lstStyle/>
                    <a:p>
                      <a:r>
                        <a:rPr lang="en-US" dirty="0" smtClean="0"/>
                        <a:t>Converts first character to</a:t>
                      </a:r>
                      <a:r>
                        <a:rPr lang="en-US" baseline="0" dirty="0" smtClean="0"/>
                        <a:t> uppercase</a:t>
                      </a:r>
                      <a:endParaRPr lang="en-US" dirty="0"/>
                    </a:p>
                  </a:txBody>
                  <a:tcPr/>
                </a:tc>
              </a:tr>
              <a:tr h="370840">
                <a:tc>
                  <a:txBody>
                    <a:bodyPr/>
                    <a:lstStyle/>
                    <a:p>
                      <a:r>
                        <a:rPr lang="en-US" dirty="0" smtClean="0"/>
                        <a:t>lower</a:t>
                      </a:r>
                      <a:endParaRPr lang="en-US" dirty="0"/>
                    </a:p>
                  </a:txBody>
                  <a:tcPr/>
                </a:tc>
                <a:tc>
                  <a:txBody>
                    <a:bodyPr/>
                    <a:lstStyle/>
                    <a:p>
                      <a:r>
                        <a:rPr lang="en-US" dirty="0" smtClean="0"/>
                        <a:t>Converts characters to lowercase </a:t>
                      </a:r>
                      <a:endParaRPr lang="en-US" dirty="0"/>
                    </a:p>
                  </a:txBody>
                  <a:tcPr/>
                </a:tc>
              </a:tr>
              <a:tr h="370840">
                <a:tc>
                  <a:txBody>
                    <a:bodyPr/>
                    <a:lstStyle/>
                    <a:p>
                      <a:r>
                        <a:rPr lang="en-US" dirty="0" smtClean="0"/>
                        <a:t>upper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Converts characters to uppercase </a:t>
                      </a:r>
                    </a:p>
                  </a:txBody>
                  <a:tcPr/>
                </a:tc>
              </a:tr>
              <a:tr h="469121">
                <a:tc>
                  <a:txBody>
                    <a:bodyPr/>
                    <a:lstStyle/>
                    <a:p>
                      <a:r>
                        <a:rPr lang="en-US" dirty="0" smtClean="0"/>
                        <a:t>title</a:t>
                      </a:r>
                      <a:endParaRPr lang="en-US" dirty="0"/>
                    </a:p>
                  </a:txBody>
                  <a:tcPr/>
                </a:tc>
                <a:tc>
                  <a:txBody>
                    <a:bodyPr/>
                    <a:lstStyle/>
                    <a:p>
                      <a:r>
                        <a:rPr lang="en-US" dirty="0" smtClean="0"/>
                        <a:t>Capitalize each word in the value</a:t>
                      </a:r>
                      <a:endParaRPr lang="en-US" dirty="0"/>
                    </a:p>
                  </a:txBody>
                  <a:tcPr/>
                </a:tc>
              </a:tr>
              <a:tr h="370840">
                <a:tc>
                  <a:txBody>
                    <a:bodyPr/>
                    <a:lstStyle/>
                    <a:p>
                      <a:r>
                        <a:rPr lang="en-US" dirty="0" smtClean="0"/>
                        <a:t>trim</a:t>
                      </a:r>
                      <a:endParaRPr lang="en-US" dirty="0"/>
                    </a:p>
                  </a:txBody>
                  <a:tcPr/>
                </a:tc>
                <a:tc>
                  <a:txBody>
                    <a:bodyPr/>
                    <a:lstStyle/>
                    <a:p>
                      <a:r>
                        <a:rPr lang="en-US" dirty="0" smtClean="0"/>
                        <a:t>Removes leading/trailing</a:t>
                      </a:r>
                      <a:r>
                        <a:rPr lang="en-US" baseline="0" dirty="0" smtClean="0"/>
                        <a:t>  whitespace</a:t>
                      </a:r>
                      <a:endParaRPr lang="en-US" dirty="0"/>
                    </a:p>
                  </a:txBody>
                  <a:tcPr/>
                </a:tc>
              </a:tr>
              <a:tr h="370840">
                <a:tc>
                  <a:txBody>
                    <a:bodyPr/>
                    <a:lstStyle/>
                    <a:p>
                      <a:r>
                        <a:rPr lang="en-US" dirty="0" err="1" smtClean="0"/>
                        <a:t>striptags</a:t>
                      </a:r>
                      <a:endParaRPr lang="en-US" dirty="0"/>
                    </a:p>
                  </a:txBody>
                  <a:tcPr/>
                </a:tc>
                <a:tc>
                  <a:txBody>
                    <a:bodyPr/>
                    <a:lstStyle/>
                    <a:p>
                      <a:r>
                        <a:rPr lang="en-US" dirty="0" smtClean="0"/>
                        <a:t>Removes any HTML tags from value before rendering the value</a:t>
                      </a:r>
                      <a:endParaRPr lang="en-US" dirty="0"/>
                    </a:p>
                  </a:txBody>
                  <a:tcPr/>
                </a:tc>
              </a:tr>
            </a:tbl>
          </a:graphicData>
        </a:graphic>
      </p:graphicFrame>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Jinja</a:t>
            </a:r>
            <a:r>
              <a:rPr lang="en-US" dirty="0"/>
              <a:t> modifiers</a:t>
            </a:r>
          </a:p>
        </p:txBody>
      </p:sp>
    </p:spTree>
    <p:extLst>
      <p:ext uri="{BB962C8B-B14F-4D97-AF65-F5344CB8AC3E}">
        <p14:creationId xmlns:p14="http://schemas.microsoft.com/office/powerpoint/2010/main" val="22516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Twitter bootstrap is one of the common components used in modern web applications.</a:t>
            </a:r>
          </a:p>
          <a:p>
            <a:r>
              <a:rPr lang="en-US" dirty="0" smtClean="0"/>
              <a:t>Flask has it own extension for it called flask-bootstrap.</a:t>
            </a:r>
          </a:p>
          <a:p>
            <a:r>
              <a:rPr lang="en-US" dirty="0" smtClean="0"/>
              <a:t>You can install this extension with command:</a:t>
            </a:r>
          </a:p>
          <a:p>
            <a:pPr marL="0" indent="0">
              <a:buNone/>
            </a:pPr>
            <a:r>
              <a:rPr lang="en-US" dirty="0"/>
              <a:t> </a:t>
            </a:r>
            <a:r>
              <a:rPr lang="en-US" dirty="0" smtClean="0"/>
              <a:t>    </a:t>
            </a:r>
            <a:r>
              <a:rPr lang="en-US" dirty="0" smtClean="0">
                <a:solidFill>
                  <a:srgbClr val="FF0000"/>
                </a:solidFill>
              </a:rPr>
              <a:t>pip install flask-bootstrap </a:t>
            </a:r>
          </a:p>
          <a:p>
            <a:r>
              <a:rPr lang="en-US" dirty="0" smtClean="0"/>
              <a:t>The previous command installs all the needed dependencies (bootstrap.css and bootstrap.js files </a:t>
            </a:r>
            <a:r>
              <a:rPr lang="en-US" dirty="0" err="1" smtClean="0"/>
              <a:t>etc</a:t>
            </a:r>
            <a:r>
              <a:rPr lang="en-US" dirty="0" smtClean="0"/>
              <a:t>).</a:t>
            </a:r>
          </a:p>
          <a:p>
            <a:r>
              <a:rPr lang="en-US" dirty="0" smtClean="0"/>
              <a:t>The next example shows how you create the responsive </a:t>
            </a:r>
            <a:r>
              <a:rPr lang="en-US" dirty="0" err="1" smtClean="0"/>
              <a:t>navbar</a:t>
            </a:r>
            <a:r>
              <a:rPr lang="en-US" dirty="0" smtClean="0"/>
              <a:t> in our application </a:t>
            </a:r>
            <a:endParaRPr lang="en-US" dirty="0"/>
          </a:p>
          <a:p>
            <a:endParaRPr lang="en-US" dirty="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Twitter Bootstrap integration with Flask-Bootstrap</a:t>
            </a:r>
            <a:endParaRPr lang="en-US" dirty="0"/>
          </a:p>
        </p:txBody>
      </p:sp>
    </p:spTree>
    <p:extLst>
      <p:ext uri="{BB962C8B-B14F-4D97-AF65-F5344CB8AC3E}">
        <p14:creationId xmlns:p14="http://schemas.microsoft.com/office/powerpoint/2010/main" val="16831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you need to initialize the flask bootstrap in your application. Append next lines in __init__.py file.</a:t>
            </a:r>
          </a:p>
          <a:p>
            <a:endParaRPr lang="en-US" dirty="0"/>
          </a:p>
          <a:p>
            <a:pPr marL="0" indent="0">
              <a:buNone/>
            </a:pPr>
            <a:r>
              <a:rPr lang="en-US" dirty="0"/>
              <a:t>from flask import Flask</a:t>
            </a:r>
          </a:p>
          <a:p>
            <a:pPr marL="0" indent="0">
              <a:buNone/>
            </a:pPr>
            <a:r>
              <a:rPr lang="en-US" dirty="0">
                <a:solidFill>
                  <a:srgbClr val="FF0000"/>
                </a:solidFill>
              </a:rPr>
              <a:t>from </a:t>
            </a:r>
            <a:r>
              <a:rPr lang="en-US" dirty="0" err="1">
                <a:solidFill>
                  <a:srgbClr val="FF0000"/>
                </a:solidFill>
              </a:rPr>
              <a:t>flask.ext.bootstrap</a:t>
            </a:r>
            <a:r>
              <a:rPr lang="en-US" dirty="0">
                <a:solidFill>
                  <a:srgbClr val="FF0000"/>
                </a:solidFill>
              </a:rPr>
              <a:t> import Bootstrap</a:t>
            </a:r>
          </a:p>
          <a:p>
            <a:pPr marL="0" indent="0">
              <a:buNone/>
            </a:pPr>
            <a:r>
              <a:rPr lang="en-US" dirty="0"/>
              <a:t>app = Flask(__name__)</a:t>
            </a:r>
          </a:p>
          <a:p>
            <a:pPr marL="0" indent="0">
              <a:buNone/>
            </a:pPr>
            <a:r>
              <a:rPr lang="en-US" dirty="0" err="1"/>
              <a:t>app.config.from_object</a:t>
            </a:r>
            <a:r>
              <a:rPr lang="en-US" dirty="0"/>
              <a:t>('</a:t>
            </a:r>
            <a:r>
              <a:rPr lang="en-US" dirty="0" err="1"/>
              <a:t>config</a:t>
            </a:r>
            <a:r>
              <a:rPr lang="en-US" dirty="0"/>
              <a:t>')</a:t>
            </a:r>
          </a:p>
          <a:p>
            <a:pPr marL="0" indent="0">
              <a:buNone/>
            </a:pPr>
            <a:r>
              <a:rPr lang="en-US" dirty="0">
                <a:solidFill>
                  <a:srgbClr val="FF0000"/>
                </a:solidFill>
              </a:rPr>
              <a:t>bootstrap = Bootstrap(app)</a:t>
            </a:r>
          </a:p>
          <a:p>
            <a:pPr marL="0" indent="0">
              <a:buNone/>
            </a:pPr>
            <a:r>
              <a:rPr lang="en-US" dirty="0"/>
              <a:t>from app import views</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Twitter Bootstrap integration with Flask-Bootstrap</a:t>
            </a:r>
          </a:p>
        </p:txBody>
      </p:sp>
    </p:spTree>
    <p:extLst>
      <p:ext uri="{BB962C8B-B14F-4D97-AF65-F5344CB8AC3E}">
        <p14:creationId xmlns:p14="http://schemas.microsoft.com/office/powerpoint/2010/main" val="2730828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dirty="0" smtClean="0"/>
              <a:t>Next create a file named </a:t>
            </a:r>
            <a:r>
              <a:rPr lang="en-US" dirty="0" err="1" smtClean="0"/>
              <a:t>navbar.htmlCopy</a:t>
            </a:r>
            <a:r>
              <a:rPr lang="en-US" dirty="0" smtClean="0"/>
              <a:t> the content of next slide in that file…(Please after copy paste fix the </a:t>
            </a:r>
            <a:r>
              <a:rPr lang="en-US" dirty="0" err="1" smtClean="0"/>
              <a:t>intendation</a:t>
            </a:r>
            <a:r>
              <a:rPr lang="en-US"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Creating twitter responsive </a:t>
            </a:r>
            <a:r>
              <a:rPr lang="en-US" dirty="0" err="1" smtClean="0"/>
              <a:t>navbar</a:t>
            </a:r>
            <a:endParaRPr lang="en-US" dirty="0"/>
          </a:p>
        </p:txBody>
      </p:sp>
    </p:spTree>
    <p:extLst>
      <p:ext uri="{BB962C8B-B14F-4D97-AF65-F5344CB8AC3E}">
        <p14:creationId xmlns:p14="http://schemas.microsoft.com/office/powerpoint/2010/main" val="2958338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47500" lnSpcReduction="20000"/>
          </a:bodyPr>
          <a:lstStyle/>
          <a:p>
            <a:pPr marL="0" indent="0">
              <a:buNone/>
            </a:pPr>
            <a:r>
              <a:rPr lang="en-US" dirty="0"/>
              <a:t>{% extends "bootstrap/base.html" %}</a:t>
            </a:r>
          </a:p>
          <a:p>
            <a:pPr marL="0" indent="0">
              <a:buNone/>
            </a:pPr>
            <a:r>
              <a:rPr lang="en-US" dirty="0"/>
              <a:t>{% block title %}Hello{% </a:t>
            </a:r>
            <a:r>
              <a:rPr lang="en-US" dirty="0" err="1"/>
              <a:t>endblock</a:t>
            </a:r>
            <a:r>
              <a:rPr lang="en-US" dirty="0"/>
              <a:t> %}</a:t>
            </a:r>
          </a:p>
          <a:p>
            <a:pPr marL="0" indent="0">
              <a:buNone/>
            </a:pPr>
            <a:r>
              <a:rPr lang="en-US" dirty="0"/>
              <a:t>{% block </a:t>
            </a:r>
            <a:r>
              <a:rPr lang="en-US" dirty="0" err="1"/>
              <a:t>navbar</a:t>
            </a:r>
            <a:r>
              <a:rPr lang="en-US" dirty="0"/>
              <a:t> %}</a:t>
            </a:r>
          </a:p>
          <a:p>
            <a:pPr marL="0" indent="0">
              <a:buNone/>
            </a:pPr>
            <a:r>
              <a:rPr lang="en-US" dirty="0"/>
              <a:t>&lt;div class="</a:t>
            </a:r>
            <a:r>
              <a:rPr lang="en-US" dirty="0" err="1"/>
              <a:t>navbar</a:t>
            </a:r>
            <a:r>
              <a:rPr lang="en-US" dirty="0"/>
              <a:t> </a:t>
            </a:r>
            <a:r>
              <a:rPr lang="en-US" dirty="0" err="1"/>
              <a:t>navbar</a:t>
            </a:r>
            <a:r>
              <a:rPr lang="en-US" dirty="0"/>
              <a:t>-inverse" role="navigation"&gt;</a:t>
            </a:r>
          </a:p>
          <a:p>
            <a:pPr marL="0" indent="0">
              <a:buNone/>
            </a:pPr>
            <a:r>
              <a:rPr lang="en-US" dirty="0"/>
              <a:t>    &lt;div class="container"&gt;</a:t>
            </a:r>
          </a:p>
          <a:p>
            <a:pPr marL="0" indent="0">
              <a:buNone/>
            </a:pPr>
            <a:r>
              <a:rPr lang="en-US" dirty="0"/>
              <a:t>        &lt;div class="</a:t>
            </a:r>
            <a:r>
              <a:rPr lang="en-US" dirty="0" err="1"/>
              <a:t>navbar</a:t>
            </a:r>
            <a:r>
              <a:rPr lang="en-US" dirty="0"/>
              <a:t>-header"&gt;</a:t>
            </a:r>
          </a:p>
          <a:p>
            <a:pPr marL="0" indent="0">
              <a:buNone/>
            </a:pPr>
            <a:r>
              <a:rPr lang="en-US" dirty="0"/>
              <a:t>             &lt;button type="button" class="</a:t>
            </a:r>
            <a:r>
              <a:rPr lang="en-US" dirty="0" err="1"/>
              <a:t>navbar</a:t>
            </a:r>
            <a:r>
              <a:rPr lang="en-US" dirty="0"/>
              <a:t>-toggle"</a:t>
            </a:r>
          </a:p>
          <a:p>
            <a:pPr marL="0" indent="0">
              <a:buNone/>
            </a:pPr>
            <a:r>
              <a:rPr lang="en-US" dirty="0"/>
              <a:t>	data-toggle="collapse" data-target=".</a:t>
            </a:r>
            <a:r>
              <a:rPr lang="en-US" dirty="0" err="1"/>
              <a:t>navbar</a:t>
            </a:r>
            <a:r>
              <a:rPr lang="en-US" dirty="0"/>
              <a:t>-collapse"&gt;</a:t>
            </a:r>
          </a:p>
          <a:p>
            <a:pPr marL="0" indent="0">
              <a:buNone/>
            </a:pPr>
            <a:r>
              <a:rPr lang="en-US" dirty="0"/>
              <a:t>	&lt;span class="</a:t>
            </a:r>
            <a:r>
              <a:rPr lang="en-US" dirty="0" err="1"/>
              <a:t>sr</a:t>
            </a:r>
            <a:r>
              <a:rPr lang="en-US" dirty="0"/>
              <a:t>-only"&gt;Toggle navigation&lt;/span&gt;</a:t>
            </a:r>
          </a:p>
          <a:p>
            <a:pPr marL="0" indent="0">
              <a:buNone/>
            </a:pPr>
            <a:r>
              <a:rPr lang="en-US" dirty="0"/>
              <a:t>	&lt;span class="icon-bar"&gt;&lt;/span&gt;</a:t>
            </a:r>
          </a:p>
          <a:p>
            <a:pPr marL="0" indent="0">
              <a:buNone/>
            </a:pPr>
            <a:r>
              <a:rPr lang="en-US" dirty="0"/>
              <a:t>	&lt;span class="icon-bar"&gt;&lt;/span&gt;</a:t>
            </a:r>
          </a:p>
          <a:p>
            <a:pPr marL="0" indent="0">
              <a:buNone/>
            </a:pPr>
            <a:r>
              <a:rPr lang="en-US" dirty="0"/>
              <a:t>	&lt;span class="icon-bar"&gt;&lt;/span&gt;</a:t>
            </a:r>
          </a:p>
          <a:p>
            <a:pPr marL="0" indent="0">
              <a:buNone/>
            </a:pPr>
            <a:r>
              <a:rPr lang="en-US" dirty="0"/>
              <a:t>                &lt;/button&gt;</a:t>
            </a:r>
          </a:p>
          <a:p>
            <a:pPr marL="0" indent="0">
              <a:buNone/>
            </a:pPr>
            <a:r>
              <a:rPr lang="en-US" dirty="0"/>
              <a:t>	&lt;a class="</a:t>
            </a:r>
            <a:r>
              <a:rPr lang="en-US" dirty="0" err="1"/>
              <a:t>navbar</a:t>
            </a:r>
            <a:r>
              <a:rPr lang="en-US" dirty="0"/>
              <a:t>-brand" </a:t>
            </a:r>
            <a:r>
              <a:rPr lang="en-US" dirty="0" err="1"/>
              <a:t>href</a:t>
            </a:r>
            <a:r>
              <a:rPr lang="en-US" dirty="0"/>
              <a:t>="/"&gt;</a:t>
            </a:r>
            <a:r>
              <a:rPr lang="en-US" dirty="0" err="1"/>
              <a:t>Flasky</a:t>
            </a:r>
            <a:r>
              <a:rPr lang="en-US" dirty="0"/>
              <a:t>&lt;/a&gt;</a:t>
            </a:r>
          </a:p>
          <a:p>
            <a:pPr marL="0" indent="0">
              <a:buNone/>
            </a:pPr>
            <a:r>
              <a:rPr lang="en-US" dirty="0"/>
              <a:t>	&lt;/div&gt;</a:t>
            </a:r>
          </a:p>
          <a:p>
            <a:pPr marL="0" indent="0">
              <a:buNone/>
            </a:pPr>
            <a:r>
              <a:rPr lang="en-US" dirty="0"/>
              <a:t>	&lt;div class="</a:t>
            </a:r>
            <a:r>
              <a:rPr lang="en-US" dirty="0" err="1"/>
              <a:t>navbar</a:t>
            </a:r>
            <a:r>
              <a:rPr lang="en-US" dirty="0"/>
              <a:t>-collapse collapse"&gt;</a:t>
            </a:r>
          </a:p>
          <a:p>
            <a:pPr marL="0" indent="0">
              <a:buNone/>
            </a:pPr>
            <a:r>
              <a:rPr lang="en-US" dirty="0"/>
              <a:t>	             &lt;</a:t>
            </a:r>
            <a:r>
              <a:rPr lang="en-US" dirty="0" err="1"/>
              <a:t>ul</a:t>
            </a:r>
            <a:r>
              <a:rPr lang="en-US" dirty="0"/>
              <a:t> class="</a:t>
            </a:r>
            <a:r>
              <a:rPr lang="en-US" dirty="0" err="1"/>
              <a:t>nav</a:t>
            </a:r>
            <a:r>
              <a:rPr lang="en-US" dirty="0"/>
              <a:t> </a:t>
            </a:r>
            <a:r>
              <a:rPr lang="en-US" dirty="0" err="1"/>
              <a:t>navbar-nav</a:t>
            </a:r>
            <a:r>
              <a:rPr lang="en-US" dirty="0"/>
              <a:t>"&gt;</a:t>
            </a:r>
          </a:p>
          <a:p>
            <a:pPr marL="0" indent="0">
              <a:buNone/>
            </a:pPr>
            <a:r>
              <a:rPr lang="en-US" dirty="0"/>
              <a:t>	                    &lt;li&gt;&lt;a </a:t>
            </a:r>
            <a:r>
              <a:rPr lang="en-US" dirty="0" err="1"/>
              <a:t>href</a:t>
            </a:r>
            <a:r>
              <a:rPr lang="en-US" dirty="0"/>
              <a:t>="/"&gt;Home&lt;/a&gt;&lt;/li&gt;</a:t>
            </a:r>
          </a:p>
          <a:p>
            <a:pPr marL="0" indent="0">
              <a:buNone/>
            </a:pPr>
            <a:r>
              <a:rPr lang="en-US" dirty="0"/>
              <a:t>	              &lt;/</a:t>
            </a:r>
            <a:r>
              <a:rPr lang="en-US" dirty="0" err="1"/>
              <a:t>ul</a:t>
            </a:r>
            <a:r>
              <a:rPr lang="en-US" dirty="0"/>
              <a:t>&gt;</a:t>
            </a:r>
          </a:p>
          <a:p>
            <a:pPr marL="0" indent="0">
              <a:buNone/>
            </a:pPr>
            <a:r>
              <a:rPr lang="en-US" dirty="0"/>
              <a:t>	     &lt;/div&gt;</a:t>
            </a:r>
          </a:p>
          <a:p>
            <a:pPr marL="0" indent="0">
              <a:buNone/>
            </a:pPr>
            <a:r>
              <a:rPr lang="en-US" dirty="0"/>
              <a:t>	&lt;/div&gt;</a:t>
            </a:r>
          </a:p>
          <a:p>
            <a:pPr marL="0" indent="0">
              <a:buNone/>
            </a:pPr>
            <a:r>
              <a:rPr lang="en-US" dirty="0"/>
              <a:t>&lt;/div&gt;</a:t>
            </a:r>
          </a:p>
          <a:p>
            <a:pPr marL="0" indent="0">
              <a:buNone/>
            </a:pPr>
            <a:r>
              <a:rPr lang="en-US" dirty="0"/>
              <a:t>{% </a:t>
            </a:r>
            <a:r>
              <a:rPr lang="en-US" dirty="0" err="1"/>
              <a:t>endblock</a:t>
            </a:r>
            <a:r>
              <a:rPr lang="en-US" dirty="0"/>
              <a:t> %}</a:t>
            </a:r>
          </a:p>
          <a:p>
            <a:pPr marL="0" indent="0">
              <a:buNone/>
            </a:pP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Creating twitter responsive </a:t>
            </a:r>
            <a:r>
              <a:rPr lang="en-US" dirty="0" err="1"/>
              <a:t>navbar</a:t>
            </a:r>
            <a:endParaRPr lang="en-US" dirty="0"/>
          </a:p>
        </p:txBody>
      </p:sp>
    </p:spTree>
    <p:extLst>
      <p:ext uri="{BB962C8B-B14F-4D97-AF65-F5344CB8AC3E}">
        <p14:creationId xmlns:p14="http://schemas.microsoft.com/office/powerpoint/2010/main" val="432788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pPr marL="0" indent="0">
              <a:buNone/>
            </a:pPr>
            <a:r>
              <a:rPr lang="en-US" dirty="0"/>
              <a:t>&lt;!</a:t>
            </a:r>
            <a:r>
              <a:rPr lang="en-US" dirty="0" err="1"/>
              <a:t>doctype</a:t>
            </a:r>
            <a:r>
              <a:rPr lang="en-US" dirty="0"/>
              <a:t> html&gt;</a:t>
            </a:r>
          </a:p>
          <a:p>
            <a:pPr marL="0" indent="0">
              <a:buNone/>
            </a:pPr>
            <a:r>
              <a:rPr lang="en-US" dirty="0"/>
              <a:t>&lt;html&gt;</a:t>
            </a:r>
          </a:p>
          <a:p>
            <a:pPr marL="0" indent="0">
              <a:buNone/>
            </a:pPr>
            <a:r>
              <a:rPr lang="en-US" dirty="0"/>
              <a:t>	&lt;head&gt;</a:t>
            </a:r>
          </a:p>
          <a:p>
            <a:pPr marL="0" indent="0">
              <a:buNone/>
            </a:pPr>
            <a:r>
              <a:rPr lang="en-US" dirty="0"/>
              <a:t>		&lt;meta charset="utf-8"&gt;</a:t>
            </a:r>
          </a:p>
          <a:p>
            <a:pPr marL="0" indent="0">
              <a:buNone/>
            </a:pPr>
            <a:r>
              <a:rPr lang="en-US" dirty="0"/>
              <a:t>		&lt;title&gt;Jinja2 Example&lt;/title&gt;</a:t>
            </a:r>
          </a:p>
          <a:p>
            <a:pPr marL="0" indent="0">
              <a:buNone/>
            </a:pPr>
            <a:r>
              <a:rPr lang="en-US" dirty="0"/>
              <a:t>	&lt;/head&gt;</a:t>
            </a:r>
          </a:p>
          <a:p>
            <a:pPr marL="0" indent="0">
              <a:buNone/>
            </a:pPr>
            <a:r>
              <a:rPr lang="en-US" dirty="0"/>
              <a:t>	&lt;body&gt;</a:t>
            </a:r>
          </a:p>
          <a:p>
            <a:pPr marL="0" indent="0">
              <a:buNone/>
            </a:pPr>
            <a:r>
              <a:rPr lang="en-US" dirty="0"/>
              <a:t>		</a:t>
            </a:r>
            <a:r>
              <a:rPr lang="en-US" dirty="0">
                <a:solidFill>
                  <a:srgbClr val="FF0000"/>
                </a:solidFill>
              </a:rPr>
              <a:t>{% include "navbar.html" %}</a:t>
            </a:r>
          </a:p>
          <a:p>
            <a:pPr marL="0" indent="0">
              <a:buNone/>
            </a:pPr>
            <a:r>
              <a:rPr lang="en-US" dirty="0"/>
              <a:t>		&lt;h1&gt;Hello {{name}}&lt;/h1&gt;</a:t>
            </a:r>
          </a:p>
          <a:p>
            <a:pPr marL="0" indent="0">
              <a:buNone/>
            </a:pPr>
            <a:r>
              <a:rPr lang="en-US" dirty="0"/>
              <a:t>		&lt;h2&gt;You are using browser:{{</a:t>
            </a:r>
            <a:r>
              <a:rPr lang="en-US" dirty="0" err="1"/>
              <a:t>user_agent</a:t>
            </a:r>
            <a:r>
              <a:rPr lang="en-US" dirty="0"/>
              <a:t>}}&lt;/h2&gt;</a:t>
            </a:r>
          </a:p>
          <a:p>
            <a:pPr marL="0" indent="0">
              <a:buNone/>
            </a:pPr>
            <a:r>
              <a:rPr lang="en-US" dirty="0"/>
              <a:t>	&lt;/body&gt;</a:t>
            </a:r>
          </a:p>
          <a:p>
            <a:pPr marL="0" indent="0">
              <a:buNone/>
            </a:pPr>
            <a:r>
              <a:rPr lang="en-US" dirty="0"/>
              <a:t>&lt;/html&gt;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Use the </a:t>
            </a:r>
            <a:r>
              <a:rPr lang="en-US" dirty="0" err="1" smtClean="0"/>
              <a:t>navbar</a:t>
            </a:r>
            <a:r>
              <a:rPr lang="en-US" dirty="0" smtClean="0"/>
              <a:t> in your pages…</a:t>
            </a:r>
            <a:endParaRPr lang="en-US" dirty="0"/>
          </a:p>
        </p:txBody>
      </p:sp>
    </p:spTree>
    <p:extLst>
      <p:ext uri="{BB962C8B-B14F-4D97-AF65-F5344CB8AC3E}">
        <p14:creationId xmlns:p14="http://schemas.microsoft.com/office/powerpoint/2010/main" val="2136265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a:t>d</a:t>
            </a:r>
            <a:r>
              <a:rPr lang="en-US" dirty="0" smtClean="0"/>
              <a:t>oc</a:t>
            </a:r>
          </a:p>
          <a:p>
            <a:r>
              <a:rPr lang="en-US" dirty="0" err="1" smtClean="0"/>
              <a:t>html_attributes</a:t>
            </a:r>
            <a:endParaRPr lang="en-US" dirty="0" smtClean="0"/>
          </a:p>
          <a:p>
            <a:r>
              <a:rPr lang="en-US" dirty="0" smtClean="0"/>
              <a:t>html</a:t>
            </a:r>
          </a:p>
          <a:p>
            <a:r>
              <a:rPr lang="en-US" dirty="0" smtClean="0"/>
              <a:t>head</a:t>
            </a:r>
          </a:p>
          <a:p>
            <a:r>
              <a:rPr lang="en-US" dirty="0" smtClean="0"/>
              <a:t>title</a:t>
            </a:r>
          </a:p>
          <a:p>
            <a:r>
              <a:rPr lang="en-US" dirty="0" err="1" smtClean="0"/>
              <a:t>metas</a:t>
            </a:r>
            <a:endParaRPr lang="en-US" dirty="0" smtClean="0"/>
          </a:p>
          <a:p>
            <a:r>
              <a:rPr lang="en-US" dirty="0" smtClean="0"/>
              <a:t>styles</a:t>
            </a:r>
          </a:p>
          <a:p>
            <a:r>
              <a:rPr lang="en-US" dirty="0" err="1" smtClean="0"/>
              <a:t>body_attributes</a:t>
            </a:r>
            <a:endParaRPr lang="en-US" dirty="0" smtClean="0"/>
          </a:p>
          <a:p>
            <a:r>
              <a:rPr lang="en-US" dirty="0" smtClean="0"/>
              <a:t>body</a:t>
            </a:r>
          </a:p>
          <a:p>
            <a:r>
              <a:rPr lang="en-US" dirty="0" err="1" smtClean="0"/>
              <a:t>navbar</a:t>
            </a:r>
            <a:endParaRPr lang="en-US" dirty="0" smtClean="0"/>
          </a:p>
          <a:p>
            <a:r>
              <a:rPr lang="en-US" dirty="0" smtClean="0"/>
              <a:t>content</a:t>
            </a:r>
          </a:p>
          <a:p>
            <a:r>
              <a:rPr lang="en-US" dirty="0" smtClean="0"/>
              <a:t>scripts</a:t>
            </a:r>
          </a:p>
          <a:p>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Jinja2 support next block elements</a:t>
            </a:r>
            <a:endParaRPr lang="en-US" dirty="0"/>
          </a:p>
        </p:txBody>
      </p:sp>
    </p:spTree>
    <p:extLst>
      <p:ext uri="{BB962C8B-B14F-4D97-AF65-F5344CB8AC3E}">
        <p14:creationId xmlns:p14="http://schemas.microsoft.com/office/powerpoint/2010/main" val="1649617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Flask-WTF is an extension that makes working with web forms little easier.</a:t>
            </a:r>
          </a:p>
          <a:p>
            <a:r>
              <a:rPr lang="en-US" dirty="0" smtClean="0"/>
              <a:t>Flask-WTF and its dependencies can be installed with pip:</a:t>
            </a:r>
          </a:p>
          <a:p>
            <a:pPr marL="0" indent="0">
              <a:buNone/>
            </a:pPr>
            <a:r>
              <a:rPr lang="en-US" b="1" dirty="0"/>
              <a:t> </a:t>
            </a:r>
            <a:r>
              <a:rPr lang="en-US" b="1" dirty="0" smtClean="0"/>
              <a:t>   pip install flask-wtf</a:t>
            </a:r>
          </a:p>
          <a:p>
            <a:r>
              <a:rPr lang="en-US" dirty="0" smtClean="0"/>
              <a:t>By default Flask-WTF protects all form against Cross-Site Request Forgery (CSRF) attacks.</a:t>
            </a:r>
          </a:p>
          <a:p>
            <a:r>
              <a:rPr lang="en-US" dirty="0" smtClean="0"/>
              <a:t>To implement CSFR protections you need to configure an encryption key to application configuration file.</a:t>
            </a:r>
          </a:p>
          <a:p>
            <a:r>
              <a:rPr lang="en-US" dirty="0" smtClean="0"/>
              <a:t>Just add next line in your config.py file</a:t>
            </a:r>
          </a:p>
          <a:p>
            <a:pPr marL="0" indent="0">
              <a:buNone/>
            </a:pPr>
            <a:r>
              <a:rPr lang="en-US" dirty="0"/>
              <a:t> </a:t>
            </a:r>
            <a:r>
              <a:rPr lang="en-US" dirty="0" smtClean="0"/>
              <a:t>    SECRET_KEY = “some hard string to guess”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Web Forms</a:t>
            </a:r>
            <a:endParaRPr lang="en-US" dirty="0"/>
          </a:p>
        </p:txBody>
      </p:sp>
    </p:spTree>
    <p:extLst>
      <p:ext uri="{BB962C8B-B14F-4D97-AF65-F5344CB8AC3E}">
        <p14:creationId xmlns:p14="http://schemas.microsoft.com/office/powerpoint/2010/main" val="2996655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using Flask-WTF, EACH web form is represented by defining a class that inherits from class Form.</a:t>
            </a:r>
          </a:p>
          <a:p>
            <a:r>
              <a:rPr lang="en-US" dirty="0" smtClean="0"/>
              <a:t>Next example shows you how to implement and use a simple form containing a text field and a submit button.</a:t>
            </a:r>
          </a:p>
          <a:p>
            <a:r>
              <a:rPr lang="en-US" dirty="0" smtClean="0"/>
              <a:t>Under the app folder create a filed called i.e. my_froms.py</a:t>
            </a:r>
          </a:p>
          <a:p>
            <a:r>
              <a:rPr lang="en-US" dirty="0" smtClean="0"/>
              <a:t>Inside that file write next sample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Web forms</a:t>
            </a:r>
            <a:endParaRPr lang="en-US" dirty="0"/>
          </a:p>
        </p:txBody>
      </p:sp>
    </p:spTree>
    <p:extLst>
      <p:ext uri="{BB962C8B-B14F-4D97-AF65-F5344CB8AC3E}">
        <p14:creationId xmlns:p14="http://schemas.microsoft.com/office/powerpoint/2010/main" val="1341413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pPr marL="0" indent="0">
              <a:buNone/>
            </a:pPr>
            <a:r>
              <a:rPr lang="en-US" sz="1800" dirty="0"/>
              <a:t>from </a:t>
            </a:r>
            <a:r>
              <a:rPr lang="en-US" sz="1800" dirty="0" err="1"/>
              <a:t>flask.ext.wtf</a:t>
            </a:r>
            <a:r>
              <a:rPr lang="en-US" sz="1800" dirty="0"/>
              <a:t> import Form</a:t>
            </a:r>
          </a:p>
          <a:p>
            <a:pPr marL="0" indent="0">
              <a:buNone/>
            </a:pPr>
            <a:r>
              <a:rPr lang="en-US" sz="1800" dirty="0"/>
              <a:t>from </a:t>
            </a:r>
            <a:r>
              <a:rPr lang="en-US" sz="1800" dirty="0" err="1"/>
              <a:t>wtforms</a:t>
            </a:r>
            <a:r>
              <a:rPr lang="en-US" sz="1800" dirty="0"/>
              <a:t> import </a:t>
            </a:r>
            <a:r>
              <a:rPr lang="en-US" sz="1800" dirty="0" err="1"/>
              <a:t>StringField</a:t>
            </a:r>
            <a:r>
              <a:rPr lang="en-US" sz="1800" dirty="0"/>
              <a:t>, </a:t>
            </a:r>
            <a:r>
              <a:rPr lang="en-US" sz="1800" dirty="0" err="1"/>
              <a:t>SubmitField</a:t>
            </a:r>
            <a:endParaRPr lang="en-US" sz="1800" dirty="0"/>
          </a:p>
          <a:p>
            <a:pPr marL="0" indent="0">
              <a:buNone/>
            </a:pPr>
            <a:r>
              <a:rPr lang="en-US" sz="1800" dirty="0"/>
              <a:t>from </a:t>
            </a:r>
            <a:r>
              <a:rPr lang="en-US" sz="1800" dirty="0" err="1"/>
              <a:t>wtforms.validators</a:t>
            </a:r>
            <a:r>
              <a:rPr lang="en-US" sz="1800" dirty="0"/>
              <a:t> import Required</a:t>
            </a:r>
          </a:p>
          <a:p>
            <a:pPr marL="0" indent="0">
              <a:buNone/>
            </a:pPr>
            <a:endParaRPr lang="en-US" sz="1800" dirty="0"/>
          </a:p>
          <a:p>
            <a:pPr marL="0" indent="0">
              <a:buNone/>
            </a:pPr>
            <a:r>
              <a:rPr lang="en-US" sz="1800" dirty="0"/>
              <a:t>class </a:t>
            </a:r>
            <a:r>
              <a:rPr lang="en-US" sz="1800" dirty="0" err="1"/>
              <a:t>FormName</a:t>
            </a:r>
            <a:r>
              <a:rPr lang="en-US" sz="1800" dirty="0"/>
              <a:t>(Form):</a:t>
            </a:r>
          </a:p>
          <a:p>
            <a:pPr marL="0" indent="0">
              <a:buNone/>
            </a:pPr>
            <a:r>
              <a:rPr lang="en-US" sz="1800" dirty="0"/>
              <a:t>	name = </a:t>
            </a:r>
            <a:r>
              <a:rPr lang="en-US" sz="1800" dirty="0" err="1"/>
              <a:t>StringField</a:t>
            </a:r>
            <a:r>
              <a:rPr lang="en-US" sz="1800" dirty="0"/>
              <a:t>('Your </a:t>
            </a:r>
            <a:r>
              <a:rPr lang="en-US" sz="1800" dirty="0" err="1"/>
              <a:t>name',validators</a:t>
            </a:r>
            <a:r>
              <a:rPr lang="en-US" sz="1800" dirty="0"/>
              <a:t>=[Required()])</a:t>
            </a:r>
          </a:p>
          <a:p>
            <a:pPr marL="0" indent="0">
              <a:buNone/>
            </a:pPr>
            <a:r>
              <a:rPr lang="en-US" sz="1800" dirty="0"/>
              <a:t>	submit = </a:t>
            </a:r>
            <a:r>
              <a:rPr lang="en-US" sz="1800" dirty="0" err="1"/>
              <a:t>SubmitField</a:t>
            </a:r>
            <a:r>
              <a:rPr lang="en-US" sz="1800" dirty="0"/>
              <a:t>('Submit');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Web forms</a:t>
            </a:r>
          </a:p>
        </p:txBody>
      </p:sp>
    </p:spTree>
    <p:extLst>
      <p:ext uri="{BB962C8B-B14F-4D97-AF65-F5344CB8AC3E}">
        <p14:creationId xmlns:p14="http://schemas.microsoft.com/office/powerpoint/2010/main" val="248830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a:t>Always keep security in mind when building web </a:t>
            </a:r>
            <a:r>
              <a:rPr lang="en-US" dirty="0" smtClean="0"/>
              <a:t>applications in ANY framework!!</a:t>
            </a:r>
          </a:p>
          <a:p>
            <a:r>
              <a:rPr lang="fi-FI" dirty="0" smtClean="0"/>
              <a:t>People </a:t>
            </a:r>
            <a:r>
              <a:rPr lang="fi-FI" dirty="0" err="1" smtClean="0"/>
              <a:t>using</a:t>
            </a:r>
            <a:r>
              <a:rPr lang="fi-FI" dirty="0" smtClean="0"/>
              <a:t> </a:t>
            </a:r>
            <a:r>
              <a:rPr lang="fi-FI" dirty="0" err="1" smtClean="0"/>
              <a:t>your</a:t>
            </a:r>
            <a:r>
              <a:rPr lang="fi-FI" dirty="0" smtClean="0"/>
              <a:t> </a:t>
            </a:r>
            <a:r>
              <a:rPr lang="fi-FI" dirty="0" err="1" smtClean="0"/>
              <a:t>application</a:t>
            </a:r>
            <a:r>
              <a:rPr lang="fi-FI" dirty="0" smtClean="0"/>
              <a:t> </a:t>
            </a:r>
            <a:r>
              <a:rPr lang="fi-FI" dirty="0" err="1" smtClean="0"/>
              <a:t>belives</a:t>
            </a:r>
            <a:r>
              <a:rPr lang="fi-FI" dirty="0" smtClean="0"/>
              <a:t> </a:t>
            </a:r>
            <a:r>
              <a:rPr lang="fi-FI" dirty="0" err="1" smtClean="0"/>
              <a:t>that</a:t>
            </a:r>
            <a:r>
              <a:rPr lang="fi-FI" dirty="0" smtClean="0"/>
              <a:t> data </a:t>
            </a:r>
            <a:r>
              <a:rPr lang="fi-FI" dirty="0" err="1" smtClean="0"/>
              <a:t>they</a:t>
            </a:r>
            <a:r>
              <a:rPr lang="fi-FI" dirty="0" smtClean="0"/>
              <a:t> </a:t>
            </a:r>
            <a:r>
              <a:rPr lang="fi-FI" dirty="0" err="1" smtClean="0"/>
              <a:t>store</a:t>
            </a:r>
            <a:r>
              <a:rPr lang="fi-FI" dirty="0"/>
              <a:t> </a:t>
            </a:r>
            <a:r>
              <a:rPr lang="fi-FI" dirty="0" smtClean="0"/>
              <a:t>is </a:t>
            </a:r>
            <a:r>
              <a:rPr lang="fi-FI" dirty="0" err="1" smtClean="0"/>
              <a:t>safe</a:t>
            </a:r>
            <a:r>
              <a:rPr lang="fi-FI" dirty="0" smtClean="0"/>
              <a:t> and </a:t>
            </a:r>
            <a:r>
              <a:rPr lang="fi-FI" dirty="0" err="1" smtClean="0"/>
              <a:t>secured</a:t>
            </a:r>
            <a:r>
              <a:rPr lang="fi-FI" dirty="0" smtClean="0"/>
              <a:t>.</a:t>
            </a:r>
          </a:p>
          <a:p>
            <a:r>
              <a:rPr lang="en-US" dirty="0"/>
              <a:t>Flask protects you against one of the most common security problems of modern web applications: cross-site scripting </a:t>
            </a:r>
            <a:r>
              <a:rPr lang="en-US" dirty="0" smtClean="0"/>
              <a:t>(</a:t>
            </a:r>
            <a:r>
              <a:rPr lang="en-US" dirty="0" smtClean="0">
                <a:hlinkClick r:id="rId2"/>
              </a:rPr>
              <a:t>XSS</a:t>
            </a:r>
            <a:r>
              <a:rPr lang="en-US" dirty="0" smtClean="0"/>
              <a:t>). </a:t>
            </a:r>
            <a:r>
              <a:rPr lang="en-US" dirty="0"/>
              <a:t>Unless you deliberately mark insecure HTML as secure, Flask and the underlying Jinja2 template engine have you covered. </a:t>
            </a:r>
            <a:endParaRPr lang="en-US" dirty="0" smtClean="0"/>
          </a:p>
          <a:p>
            <a:r>
              <a:rPr lang="fi-FI" dirty="0" err="1" smtClean="0"/>
              <a:t>There</a:t>
            </a:r>
            <a:r>
              <a:rPr lang="fi-FI" dirty="0" smtClean="0"/>
              <a:t> </a:t>
            </a:r>
            <a:r>
              <a:rPr lang="fi-FI" dirty="0" err="1" smtClean="0"/>
              <a:t>are</a:t>
            </a:r>
            <a:r>
              <a:rPr lang="fi-FI" dirty="0" smtClean="0"/>
              <a:t> </a:t>
            </a:r>
            <a:r>
              <a:rPr lang="fi-FI" dirty="0" err="1" smtClean="0"/>
              <a:t>many</a:t>
            </a:r>
            <a:r>
              <a:rPr lang="fi-FI" dirty="0" smtClean="0"/>
              <a:t> </a:t>
            </a:r>
            <a:r>
              <a:rPr lang="fi-FI" dirty="0" err="1" smtClean="0"/>
              <a:t>security</a:t>
            </a:r>
            <a:r>
              <a:rPr lang="fi-FI" dirty="0" smtClean="0"/>
              <a:t> </a:t>
            </a:r>
            <a:r>
              <a:rPr lang="fi-FI" dirty="0" err="1" smtClean="0"/>
              <a:t>aspects</a:t>
            </a:r>
            <a:r>
              <a:rPr lang="fi-FI" dirty="0" smtClean="0"/>
              <a:t> </a:t>
            </a:r>
            <a:r>
              <a:rPr lang="fi-FI" dirty="0" err="1" smtClean="0"/>
              <a:t>that</a:t>
            </a:r>
            <a:r>
              <a:rPr lang="fi-FI" dirty="0" smtClean="0"/>
              <a:t> </a:t>
            </a:r>
            <a:r>
              <a:rPr lang="fi-FI" dirty="0" err="1" smtClean="0"/>
              <a:t>can</a:t>
            </a:r>
            <a:r>
              <a:rPr lang="fi-FI" dirty="0" smtClean="0"/>
              <a:t> </a:t>
            </a:r>
            <a:r>
              <a:rPr lang="fi-FI" dirty="0" err="1" smtClean="0"/>
              <a:t>be</a:t>
            </a:r>
            <a:r>
              <a:rPr lang="fi-FI" dirty="0" smtClean="0"/>
              <a:t> </a:t>
            </a:r>
            <a:r>
              <a:rPr lang="fi-FI" dirty="0" err="1" smtClean="0"/>
              <a:t>configured</a:t>
            </a:r>
            <a:r>
              <a:rPr lang="fi-FI" dirty="0" smtClean="0"/>
              <a:t> in </a:t>
            </a:r>
            <a:r>
              <a:rPr lang="fi-FI" dirty="0" err="1" smtClean="0"/>
              <a:t>Flask</a:t>
            </a:r>
            <a:r>
              <a:rPr lang="fi-FI" dirty="0" smtClean="0"/>
              <a:t> </a:t>
            </a:r>
            <a:r>
              <a:rPr lang="fi-FI" dirty="0" err="1" smtClean="0"/>
              <a:t>modules</a:t>
            </a:r>
            <a:r>
              <a:rPr lang="fi-FI" dirty="0" smtClean="0"/>
              <a:t>. For </a:t>
            </a:r>
            <a:r>
              <a:rPr lang="fi-FI" dirty="0" err="1" smtClean="0"/>
              <a:t>example</a:t>
            </a:r>
            <a:r>
              <a:rPr lang="fi-FI" dirty="0" smtClean="0"/>
              <a:t> </a:t>
            </a:r>
            <a:r>
              <a:rPr lang="fi-FI" dirty="0" err="1" smtClean="0"/>
              <a:t>when</a:t>
            </a:r>
            <a:r>
              <a:rPr lang="fi-FI" dirty="0"/>
              <a:t> </a:t>
            </a:r>
            <a:r>
              <a:rPr lang="fi-FI" dirty="0" err="1" smtClean="0"/>
              <a:t>one</a:t>
            </a:r>
            <a:r>
              <a:rPr lang="fi-FI" dirty="0" smtClean="0"/>
              <a:t> </a:t>
            </a:r>
            <a:r>
              <a:rPr lang="fi-FI" dirty="0" err="1" smtClean="0"/>
              <a:t>uses</a:t>
            </a:r>
            <a:r>
              <a:rPr lang="fi-FI" dirty="0" smtClean="0"/>
              <a:t> </a:t>
            </a:r>
            <a:r>
              <a:rPr lang="en-US" dirty="0" smtClean="0"/>
              <a:t>Flask-WTF extension you can configure it to protect you </a:t>
            </a:r>
            <a:r>
              <a:rPr lang="en-US" dirty="0"/>
              <a:t>from CSRF </a:t>
            </a:r>
            <a:r>
              <a:rPr lang="en-US" dirty="0" smtClean="0"/>
              <a:t>(</a:t>
            </a:r>
            <a:r>
              <a:rPr lang="en-US" dirty="0" smtClean="0">
                <a:hlinkClick r:id="rId3"/>
              </a:rPr>
              <a:t>cross-site request forgery</a:t>
            </a:r>
            <a:r>
              <a:rPr lang="en-US" dirty="0" smtClean="0"/>
              <a:t>) attacks.</a:t>
            </a:r>
          </a:p>
          <a:p>
            <a:r>
              <a:rPr lang="fi-FI" dirty="0" err="1" smtClean="0"/>
              <a:t>Also</a:t>
            </a:r>
            <a:r>
              <a:rPr lang="fi-FI" dirty="0" smtClean="0"/>
              <a:t> </a:t>
            </a:r>
            <a:r>
              <a:rPr lang="fi-FI" dirty="0" err="1" smtClean="0"/>
              <a:t>SQLAlchemy</a:t>
            </a:r>
            <a:r>
              <a:rPr lang="fi-FI" dirty="0" smtClean="0"/>
              <a:t> </a:t>
            </a:r>
            <a:r>
              <a:rPr lang="fi-FI" dirty="0" err="1" smtClean="0"/>
              <a:t>database</a:t>
            </a:r>
            <a:r>
              <a:rPr lang="fi-FI" dirty="0" smtClean="0"/>
              <a:t> </a:t>
            </a:r>
            <a:r>
              <a:rPr lang="fi-FI" dirty="0" err="1" smtClean="0"/>
              <a:t>tool</a:t>
            </a:r>
            <a:r>
              <a:rPr lang="fi-FI" dirty="0" smtClean="0"/>
              <a:t> </a:t>
            </a:r>
            <a:r>
              <a:rPr lang="fi-FI" dirty="0" err="1" smtClean="0"/>
              <a:t>protects</a:t>
            </a:r>
            <a:r>
              <a:rPr lang="fi-FI" dirty="0" smtClean="0"/>
              <a:t> </a:t>
            </a:r>
            <a:r>
              <a:rPr lang="fi-FI" dirty="0" err="1" smtClean="0"/>
              <a:t>you</a:t>
            </a:r>
            <a:r>
              <a:rPr lang="fi-FI" dirty="0" smtClean="0"/>
              <a:t> </a:t>
            </a:r>
            <a:r>
              <a:rPr lang="fi-FI" dirty="0" err="1" smtClean="0"/>
              <a:t>against</a:t>
            </a:r>
            <a:r>
              <a:rPr lang="fi-FI" dirty="0" smtClean="0"/>
              <a:t> </a:t>
            </a:r>
            <a:r>
              <a:rPr lang="fi-FI" dirty="0" err="1" smtClean="0"/>
              <a:t>basic</a:t>
            </a:r>
            <a:r>
              <a:rPr lang="fi-FI" dirty="0" smtClean="0"/>
              <a:t> SQL </a:t>
            </a:r>
            <a:r>
              <a:rPr lang="fi-FI" dirty="0" err="1" smtClean="0"/>
              <a:t>injections</a:t>
            </a:r>
            <a:r>
              <a:rPr lang="fi-FI" dirty="0" smtClean="0"/>
              <a:t>.</a:t>
            </a:r>
          </a:p>
          <a:p>
            <a:r>
              <a:rPr lang="fi-FI" dirty="0" smtClean="0"/>
              <a:t>Best </a:t>
            </a:r>
            <a:r>
              <a:rPr lang="fi-FI" dirty="0" err="1" smtClean="0"/>
              <a:t>practise</a:t>
            </a:r>
            <a:r>
              <a:rPr lang="fi-FI" dirty="0" smtClean="0"/>
              <a:t> to </a:t>
            </a:r>
            <a:r>
              <a:rPr lang="fi-FI" dirty="0" err="1" smtClean="0"/>
              <a:t>get</a:t>
            </a:r>
            <a:r>
              <a:rPr lang="fi-FI" dirty="0" smtClean="0"/>
              <a:t> </a:t>
            </a:r>
            <a:r>
              <a:rPr lang="fi-FI" dirty="0" err="1" smtClean="0"/>
              <a:t>secure</a:t>
            </a:r>
            <a:r>
              <a:rPr lang="fi-FI" dirty="0" smtClean="0"/>
              <a:t> </a:t>
            </a:r>
            <a:r>
              <a:rPr lang="fi-FI" dirty="0" err="1" smtClean="0"/>
              <a:t>application</a:t>
            </a:r>
            <a:r>
              <a:rPr lang="fi-FI" dirty="0" smtClean="0"/>
              <a:t> is to </a:t>
            </a:r>
            <a:r>
              <a:rPr lang="fi-FI" dirty="0" err="1" smtClean="0"/>
              <a:t>see</a:t>
            </a:r>
            <a:r>
              <a:rPr lang="fi-FI" dirty="0" smtClean="0"/>
              <a:t> </a:t>
            </a:r>
            <a:r>
              <a:rPr lang="fi-FI" dirty="0" err="1" smtClean="0"/>
              <a:t>the</a:t>
            </a:r>
            <a:r>
              <a:rPr lang="fi-FI" dirty="0" smtClean="0"/>
              <a:t> </a:t>
            </a:r>
            <a:r>
              <a:rPr lang="fi-FI" dirty="0" err="1" smtClean="0"/>
              <a:t>module</a:t>
            </a:r>
            <a:r>
              <a:rPr lang="fi-FI" dirty="0" smtClean="0"/>
              <a:t> </a:t>
            </a:r>
            <a:r>
              <a:rPr lang="fi-FI" dirty="0" err="1" smtClean="0"/>
              <a:t>documentation</a:t>
            </a:r>
            <a:r>
              <a:rPr lang="fi-FI" dirty="0" smtClean="0"/>
              <a:t> </a:t>
            </a:r>
            <a:r>
              <a:rPr lang="fi-FI" dirty="0" err="1" smtClean="0"/>
              <a:t>before</a:t>
            </a:r>
            <a:r>
              <a:rPr lang="fi-FI" dirty="0" smtClean="0"/>
              <a:t> </a:t>
            </a:r>
            <a:r>
              <a:rPr lang="fi-FI" dirty="0" err="1" smtClean="0"/>
              <a:t>using</a:t>
            </a:r>
            <a:r>
              <a:rPr lang="fi-FI" dirty="0" smtClean="0"/>
              <a:t> it. Like </a:t>
            </a:r>
            <a:r>
              <a:rPr lang="fi-FI" dirty="0" err="1" smtClean="0"/>
              <a:t>you</a:t>
            </a:r>
            <a:r>
              <a:rPr lang="fi-FI" dirty="0" smtClean="0"/>
              <a:t> </a:t>
            </a:r>
            <a:r>
              <a:rPr lang="fi-FI" dirty="0" err="1" smtClean="0"/>
              <a:t>would</a:t>
            </a:r>
            <a:r>
              <a:rPr lang="fi-FI" dirty="0" smtClean="0"/>
              <a:t> </a:t>
            </a:r>
            <a:r>
              <a:rPr lang="fi-FI" dirty="0" err="1" smtClean="0"/>
              <a:t>do</a:t>
            </a:r>
            <a:r>
              <a:rPr lang="fi-FI" dirty="0" smtClean="0"/>
              <a:t> </a:t>
            </a:r>
            <a:r>
              <a:rPr lang="fi-FI" dirty="0" err="1" smtClean="0"/>
              <a:t>when</a:t>
            </a:r>
            <a:r>
              <a:rPr lang="fi-FI" dirty="0" smtClean="0"/>
              <a:t> </a:t>
            </a:r>
            <a:r>
              <a:rPr lang="fi-FI" dirty="0" err="1" smtClean="0"/>
              <a:t>using</a:t>
            </a:r>
            <a:r>
              <a:rPr lang="fi-FI" dirty="0" smtClean="0"/>
              <a:t> </a:t>
            </a:r>
            <a:r>
              <a:rPr lang="fi-FI" dirty="0" err="1" smtClean="0"/>
              <a:t>Flask</a:t>
            </a:r>
            <a:r>
              <a:rPr lang="fi-FI" dirty="0" smtClean="0"/>
              <a:t>-WTF </a:t>
            </a:r>
            <a:r>
              <a:rPr lang="fi-FI" dirty="0" err="1" smtClean="0"/>
              <a:t>module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Introduction</a:t>
            </a:r>
            <a:r>
              <a:rPr lang="fi-FI" dirty="0"/>
              <a:t> to </a:t>
            </a:r>
            <a:r>
              <a:rPr lang="fi-FI" dirty="0" err="1" smtClean="0"/>
              <a:t>Flask:Security</a:t>
            </a:r>
            <a:endParaRPr lang="en-US" dirty="0"/>
          </a:p>
        </p:txBody>
      </p:sp>
      <p:sp>
        <p:nvSpPr>
          <p:cNvPr id="6"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CSRF</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846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Make next modifications in your “/” router (remember also include next line in </a:t>
            </a:r>
            <a:r>
              <a:rPr lang="en-US" dirty="0"/>
              <a:t>that file: from </a:t>
            </a:r>
            <a:r>
              <a:rPr lang="en-US" dirty="0" err="1"/>
              <a:t>app.my_forms</a:t>
            </a:r>
            <a:r>
              <a:rPr lang="en-US" dirty="0"/>
              <a:t> import </a:t>
            </a:r>
            <a:r>
              <a:rPr lang="en-US" dirty="0" err="1"/>
              <a:t>FormName</a:t>
            </a:r>
            <a:endParaRPr lang="en-US" dirty="0" smtClean="0"/>
          </a:p>
          <a:p>
            <a:pPr marL="0" indent="0">
              <a:buNone/>
            </a:pPr>
            <a:endParaRPr lang="en-US" dirty="0"/>
          </a:p>
          <a:p>
            <a:pPr marL="0" indent="0">
              <a:buNone/>
            </a:pPr>
            <a:r>
              <a:rPr lang="en-US" sz="1700" dirty="0"/>
              <a:t>@</a:t>
            </a:r>
            <a:r>
              <a:rPr lang="en-US" sz="1700" dirty="0" err="1"/>
              <a:t>app.route</a:t>
            </a:r>
            <a:r>
              <a:rPr lang="en-US" sz="1700" dirty="0"/>
              <a:t>('/‘, methods</a:t>
            </a:r>
            <a:r>
              <a:rPr lang="en-US" sz="1700" dirty="0" smtClean="0"/>
              <a:t>=[‘GET’,'POST</a:t>
            </a:r>
            <a:r>
              <a:rPr lang="en-US" sz="1700" dirty="0"/>
              <a:t>'])</a:t>
            </a:r>
          </a:p>
          <a:p>
            <a:pPr marL="0" indent="0">
              <a:buNone/>
            </a:pPr>
            <a:r>
              <a:rPr lang="en-US" sz="1700" dirty="0" err="1"/>
              <a:t>def</a:t>
            </a:r>
            <a:r>
              <a:rPr lang="en-US" sz="1700" dirty="0"/>
              <a:t> index():</a:t>
            </a:r>
          </a:p>
          <a:p>
            <a:pPr marL="0" indent="0">
              <a:buNone/>
            </a:pPr>
            <a:r>
              <a:rPr lang="en-US" sz="1700" dirty="0"/>
              <a:t>	name = None</a:t>
            </a:r>
          </a:p>
          <a:p>
            <a:pPr marL="0" indent="0">
              <a:buNone/>
            </a:pPr>
            <a:r>
              <a:rPr lang="en-US" sz="1700" dirty="0"/>
              <a:t>	form = </a:t>
            </a:r>
            <a:r>
              <a:rPr lang="en-US" sz="1700" dirty="0" err="1"/>
              <a:t>FormName</a:t>
            </a:r>
            <a:r>
              <a:rPr lang="en-US" sz="1700" dirty="0"/>
              <a:t>()</a:t>
            </a:r>
          </a:p>
          <a:p>
            <a:pPr marL="0" indent="0">
              <a:buNone/>
            </a:pPr>
            <a:r>
              <a:rPr lang="en-US" sz="1700" dirty="0"/>
              <a:t>	if </a:t>
            </a:r>
            <a:r>
              <a:rPr lang="en-US" sz="1700" dirty="0" err="1"/>
              <a:t>form.validate_on_submit</a:t>
            </a:r>
            <a:r>
              <a:rPr lang="en-US" sz="1700" dirty="0"/>
              <a:t>():</a:t>
            </a:r>
          </a:p>
          <a:p>
            <a:pPr marL="0" indent="0">
              <a:buNone/>
            </a:pPr>
            <a:r>
              <a:rPr lang="en-US" sz="1700" dirty="0"/>
              <a:t>		name=</a:t>
            </a:r>
            <a:r>
              <a:rPr lang="en-US" sz="1700" dirty="0" err="1"/>
              <a:t>form.name.data</a:t>
            </a:r>
            <a:endParaRPr lang="en-US" sz="1700" dirty="0"/>
          </a:p>
          <a:p>
            <a:pPr marL="0" indent="0">
              <a:buNone/>
            </a:pPr>
            <a:r>
              <a:rPr lang="en-US" sz="1700" dirty="0"/>
              <a:t>		</a:t>
            </a:r>
            <a:r>
              <a:rPr lang="en-US" sz="1700" dirty="0" err="1"/>
              <a:t>form.name.data</a:t>
            </a:r>
            <a:r>
              <a:rPr lang="en-US" sz="1700" dirty="0"/>
              <a:t> = ''</a:t>
            </a:r>
          </a:p>
          <a:p>
            <a:pPr marL="0" indent="0">
              <a:buNone/>
            </a:pPr>
            <a:r>
              <a:rPr lang="en-US" sz="1700" dirty="0"/>
              <a:t>	return </a:t>
            </a:r>
            <a:r>
              <a:rPr lang="en-US" sz="1700" dirty="0" err="1"/>
              <a:t>render_template</a:t>
            </a:r>
            <a:r>
              <a:rPr lang="en-US" sz="1700" dirty="0"/>
              <a:t>('</a:t>
            </a:r>
            <a:r>
              <a:rPr lang="en-US" sz="1700" dirty="0" err="1"/>
              <a:t>index.html',name</a:t>
            </a:r>
            <a:r>
              <a:rPr lang="en-US" sz="1700" dirty="0"/>
              <a:t>=</a:t>
            </a:r>
            <a:r>
              <a:rPr lang="en-US" sz="1700" dirty="0" err="1"/>
              <a:t>name,form</a:t>
            </a:r>
            <a:r>
              <a:rPr lang="en-US" sz="1700" dirty="0"/>
              <a:t>=form)</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Web forms</a:t>
            </a:r>
          </a:p>
        </p:txBody>
      </p:sp>
    </p:spTree>
    <p:extLst>
      <p:ext uri="{BB962C8B-B14F-4D97-AF65-F5344CB8AC3E}">
        <p14:creationId xmlns:p14="http://schemas.microsoft.com/office/powerpoint/2010/main" val="39907197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Make next changes in your index.html file</a:t>
            </a:r>
          </a:p>
          <a:p>
            <a:pPr marL="0" indent="0">
              <a:buNone/>
            </a:pPr>
            <a:r>
              <a:rPr lang="en-US" dirty="0" smtClean="0"/>
              <a:t>&lt;</a:t>
            </a:r>
            <a:r>
              <a:rPr lang="en-US" dirty="0"/>
              <a:t>form method="POST</a:t>
            </a:r>
            <a:r>
              <a:rPr lang="en-US" dirty="0" smtClean="0"/>
              <a:t>"&gt;</a:t>
            </a:r>
          </a:p>
          <a:p>
            <a:pPr marL="0" indent="0">
              <a:buNone/>
            </a:pPr>
            <a:r>
              <a:rPr lang="en-US" dirty="0"/>
              <a:t> </a:t>
            </a:r>
            <a:r>
              <a:rPr lang="en-US" dirty="0" smtClean="0"/>
              <a:t>             {{</a:t>
            </a:r>
            <a:r>
              <a:rPr lang="en-US" dirty="0" err="1"/>
              <a:t>form.csrf_token</a:t>
            </a:r>
            <a:r>
              <a:rPr lang="en-US" dirty="0"/>
              <a:t>}}</a:t>
            </a:r>
          </a:p>
          <a:p>
            <a:pPr marL="0" indent="0">
              <a:buNone/>
            </a:pPr>
            <a:r>
              <a:rPr lang="en-US" dirty="0"/>
              <a:t>	</a:t>
            </a:r>
            <a:r>
              <a:rPr lang="en-US" dirty="0" smtClean="0"/>
              <a:t> {{</a:t>
            </a:r>
            <a:r>
              <a:rPr lang="en-US" dirty="0" err="1"/>
              <a:t>form.name.label</a:t>
            </a:r>
            <a:r>
              <a:rPr lang="en-US" dirty="0"/>
              <a:t>}} </a:t>
            </a:r>
            <a:r>
              <a:rPr lang="en-US" dirty="0" smtClean="0"/>
              <a:t>	{{</a:t>
            </a:r>
            <a:r>
              <a:rPr lang="en-US" dirty="0"/>
              <a:t>form.name(id="style")}}</a:t>
            </a:r>
          </a:p>
          <a:p>
            <a:pPr marL="0" indent="0">
              <a:buNone/>
            </a:pPr>
            <a:r>
              <a:rPr lang="en-US" dirty="0"/>
              <a:t>	</a:t>
            </a:r>
            <a:r>
              <a:rPr lang="en-US" dirty="0" smtClean="0"/>
              <a:t> {{</a:t>
            </a:r>
            <a:r>
              <a:rPr lang="en-US" dirty="0" err="1"/>
              <a:t>form.submit</a:t>
            </a:r>
            <a:r>
              <a:rPr lang="en-US" dirty="0"/>
              <a:t>}}</a:t>
            </a:r>
          </a:p>
          <a:p>
            <a:pPr marL="0" indent="0">
              <a:buNone/>
            </a:pPr>
            <a:r>
              <a:rPr lang="en-US" dirty="0" smtClean="0"/>
              <a:t>&lt;/</a:t>
            </a:r>
            <a:r>
              <a:rPr lang="en-US" dirty="0"/>
              <a:t>form&gt;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Web forms</a:t>
            </a:r>
          </a:p>
        </p:txBody>
      </p:sp>
    </p:spTree>
    <p:extLst>
      <p:ext uri="{BB962C8B-B14F-4D97-AF65-F5344CB8AC3E}">
        <p14:creationId xmlns:p14="http://schemas.microsoft.com/office/powerpoint/2010/main" val="1260410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Flask-WTF supports next fields:</a:t>
            </a:r>
          </a:p>
          <a:p>
            <a:pPr lvl="1"/>
            <a:r>
              <a:rPr lang="en-US" dirty="0" err="1" smtClean="0"/>
              <a:t>StringField</a:t>
            </a:r>
            <a:endParaRPr lang="en-US" dirty="0" smtClean="0"/>
          </a:p>
          <a:p>
            <a:pPr lvl="1"/>
            <a:r>
              <a:rPr lang="en-US" dirty="0" err="1" smtClean="0"/>
              <a:t>TextAreaField</a:t>
            </a:r>
            <a:endParaRPr lang="en-US" dirty="0" smtClean="0"/>
          </a:p>
          <a:p>
            <a:pPr lvl="1"/>
            <a:r>
              <a:rPr lang="en-US" dirty="0" err="1" smtClean="0"/>
              <a:t>PasswordField</a:t>
            </a:r>
            <a:endParaRPr lang="en-US" dirty="0" smtClean="0"/>
          </a:p>
          <a:p>
            <a:pPr lvl="1"/>
            <a:r>
              <a:rPr lang="en-US" dirty="0" err="1" smtClean="0"/>
              <a:t>HiddenField</a:t>
            </a:r>
            <a:endParaRPr lang="en-US" dirty="0" smtClean="0"/>
          </a:p>
          <a:p>
            <a:pPr lvl="1"/>
            <a:r>
              <a:rPr lang="en-US" dirty="0" err="1" smtClean="0"/>
              <a:t>DateField</a:t>
            </a:r>
            <a:endParaRPr lang="en-US" dirty="0" smtClean="0"/>
          </a:p>
          <a:p>
            <a:pPr lvl="1"/>
            <a:r>
              <a:rPr lang="en-US" dirty="0" err="1" smtClean="0"/>
              <a:t>DateTimeField</a:t>
            </a:r>
            <a:endParaRPr lang="en-US" dirty="0" smtClean="0"/>
          </a:p>
          <a:p>
            <a:pPr lvl="1"/>
            <a:r>
              <a:rPr lang="en-US" dirty="0" err="1" smtClean="0"/>
              <a:t>IntegerField</a:t>
            </a:r>
            <a:endParaRPr lang="en-US" dirty="0" smtClean="0"/>
          </a:p>
          <a:p>
            <a:pPr lvl="1"/>
            <a:r>
              <a:rPr lang="en-US" dirty="0" err="1" smtClean="0"/>
              <a:t>DecimalField</a:t>
            </a:r>
            <a:endParaRPr lang="en-US" dirty="0" smtClean="0"/>
          </a:p>
          <a:p>
            <a:pPr lvl="1"/>
            <a:r>
              <a:rPr lang="en-US" dirty="0" err="1" smtClean="0"/>
              <a:t>FloatField</a:t>
            </a:r>
            <a:endParaRPr lang="en-US" dirty="0" smtClean="0"/>
          </a:p>
          <a:p>
            <a:pPr lvl="1"/>
            <a:r>
              <a:rPr lang="en-US" dirty="0" err="1" smtClean="0"/>
              <a:t>BooleanField</a:t>
            </a:r>
            <a:endParaRPr lang="en-US" dirty="0" smtClean="0"/>
          </a:p>
          <a:p>
            <a:pPr lvl="1"/>
            <a:r>
              <a:rPr lang="en-US" dirty="0" err="1" smtClean="0"/>
              <a:t>RadioField</a:t>
            </a:r>
            <a:endParaRPr lang="en-US" dirty="0" smtClean="0"/>
          </a:p>
          <a:p>
            <a:pPr lvl="1"/>
            <a:r>
              <a:rPr lang="en-US" dirty="0" err="1" smtClean="0"/>
              <a:t>SelectField</a:t>
            </a:r>
            <a:endParaRPr lang="en-US" dirty="0" smtClean="0"/>
          </a:p>
          <a:p>
            <a:pPr lvl="1"/>
            <a:r>
              <a:rPr lang="en-US" dirty="0" err="1" smtClean="0"/>
              <a:t>SelectMultipleField</a:t>
            </a:r>
            <a:endParaRPr lang="en-US" dirty="0" smtClean="0"/>
          </a:p>
          <a:p>
            <a:pPr lvl="1"/>
            <a:r>
              <a:rPr lang="en-US" dirty="0" err="1" smtClean="0"/>
              <a:t>FileField</a:t>
            </a:r>
            <a:endParaRPr lang="en-US" dirty="0" smtClean="0"/>
          </a:p>
          <a:p>
            <a:pPr lvl="1"/>
            <a:r>
              <a:rPr lang="en-US" dirty="0" err="1" smtClean="0"/>
              <a:t>SubmitField</a:t>
            </a:r>
            <a:endParaRPr lang="en-US" dirty="0" smtClean="0"/>
          </a:p>
          <a:p>
            <a:pPr lvl="1"/>
            <a:r>
              <a:rPr lang="en-US" dirty="0" err="1" smtClean="0"/>
              <a:t>FormField</a:t>
            </a:r>
            <a:endParaRPr lang="en-US" dirty="0" smtClean="0"/>
          </a:p>
          <a:p>
            <a:pPr lvl="1"/>
            <a:r>
              <a:rPr lang="en-US" dirty="0" err="1" smtClean="0"/>
              <a:t>FieldList</a:t>
            </a:r>
            <a:endParaRPr lang="en-US" dirty="0" smtClean="0"/>
          </a:p>
          <a:p>
            <a:pPr marL="301943" lvl="1" indent="0">
              <a:buNone/>
            </a:pP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Flask-WTF supported HTML fields</a:t>
            </a:r>
            <a:endParaRPr lang="en-US" dirty="0"/>
          </a:p>
        </p:txBody>
      </p:sp>
    </p:spTree>
    <p:extLst>
      <p:ext uri="{BB962C8B-B14F-4D97-AF65-F5344CB8AC3E}">
        <p14:creationId xmlns:p14="http://schemas.microsoft.com/office/powerpoint/2010/main" val="984241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smtClean="0"/>
              <a:t>Flask-WTF supports next validators</a:t>
            </a:r>
          </a:p>
          <a:p>
            <a:pPr lvl="1"/>
            <a:r>
              <a:rPr lang="en-US" smtClean="0"/>
              <a:t>Email</a:t>
            </a:r>
          </a:p>
          <a:p>
            <a:pPr lvl="1"/>
            <a:r>
              <a:rPr lang="en-US" smtClean="0"/>
              <a:t>EqualTo</a:t>
            </a:r>
          </a:p>
          <a:p>
            <a:pPr lvl="1"/>
            <a:r>
              <a:rPr lang="en-US" smtClean="0"/>
              <a:t>IPAddress</a:t>
            </a:r>
          </a:p>
          <a:p>
            <a:pPr lvl="1"/>
            <a:r>
              <a:rPr lang="en-US" smtClean="0"/>
              <a:t>Length</a:t>
            </a:r>
          </a:p>
          <a:p>
            <a:pPr lvl="1"/>
            <a:r>
              <a:rPr lang="en-US" smtClean="0"/>
              <a:t>NumberRange</a:t>
            </a:r>
          </a:p>
          <a:p>
            <a:pPr lvl="1"/>
            <a:r>
              <a:rPr lang="en-US" smtClean="0"/>
              <a:t>Optional</a:t>
            </a:r>
          </a:p>
          <a:p>
            <a:pPr lvl="1"/>
            <a:r>
              <a:rPr lang="en-US" smtClean="0"/>
              <a:t>Required</a:t>
            </a:r>
          </a:p>
          <a:p>
            <a:pPr lvl="1"/>
            <a:r>
              <a:rPr lang="en-US" smtClean="0"/>
              <a:t>Regexp</a:t>
            </a:r>
          </a:p>
          <a:p>
            <a:pPr lvl="1"/>
            <a:r>
              <a:rPr lang="en-US" smtClean="0"/>
              <a:t>URL</a:t>
            </a:r>
          </a:p>
          <a:p>
            <a:pPr lvl="1"/>
            <a:r>
              <a:rPr lang="en-US" smtClean="0"/>
              <a:t>AnyOf</a:t>
            </a:r>
          </a:p>
          <a:p>
            <a:pPr lvl="1"/>
            <a:r>
              <a:rPr lang="en-US" smtClean="0"/>
              <a:t>NoneOf</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pPr/>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smtClean="0"/>
              <a:t>Flask-WTF supported validators</a:t>
            </a:r>
            <a:endParaRPr lang="en-US" dirty="0"/>
          </a:p>
        </p:txBody>
      </p:sp>
    </p:spTree>
    <p:extLst>
      <p:ext uri="{BB962C8B-B14F-4D97-AF65-F5344CB8AC3E}">
        <p14:creationId xmlns:p14="http://schemas.microsoft.com/office/powerpoint/2010/main" val="1072572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Flash messages are neat way to inform user about their action (like entering a wrong username, or password) or invalid user input.</a:t>
            </a:r>
          </a:p>
          <a:p>
            <a:r>
              <a:rPr lang="en-US" dirty="0" smtClean="0"/>
              <a:t>First of all you need to import that module. On your routers file add next line in the top of the file…</a:t>
            </a:r>
          </a:p>
          <a:p>
            <a:pPr marL="0" indent="0">
              <a:buNone/>
            </a:pPr>
            <a:r>
              <a:rPr lang="en-US" dirty="0" smtClean="0"/>
              <a:t>	</a:t>
            </a:r>
            <a:r>
              <a:rPr lang="en-US" b="1" dirty="0" smtClean="0"/>
              <a:t>from </a:t>
            </a:r>
            <a:r>
              <a:rPr lang="en-US" b="1" dirty="0"/>
              <a:t>flask import </a:t>
            </a:r>
            <a:r>
              <a:rPr lang="en-US" b="1" dirty="0" smtClean="0"/>
              <a:t>flash</a:t>
            </a:r>
          </a:p>
          <a:p>
            <a:r>
              <a:rPr lang="en-US" dirty="0" smtClean="0"/>
              <a:t>Then define the flash message in some of your routers. In my example (in next slide), the message is defined in “/” router, after checking if form is valid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Flash Messages</a:t>
            </a:r>
            <a:endParaRPr lang="en-US" dirty="0"/>
          </a:p>
        </p:txBody>
      </p:sp>
    </p:spTree>
    <p:extLst>
      <p:ext uri="{BB962C8B-B14F-4D97-AF65-F5344CB8AC3E}">
        <p14:creationId xmlns:p14="http://schemas.microsoft.com/office/powerpoint/2010/main" val="1849828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pPr marL="0" indent="0">
              <a:buNone/>
            </a:pPr>
            <a:r>
              <a:rPr lang="en-US" sz="1800" dirty="0"/>
              <a:t>@</a:t>
            </a:r>
            <a:r>
              <a:rPr lang="en-US" sz="1800" dirty="0" err="1"/>
              <a:t>app.route</a:t>
            </a:r>
            <a:r>
              <a:rPr lang="en-US" sz="1800" dirty="0"/>
              <a:t>('/',methods=['GET','POST'])</a:t>
            </a:r>
          </a:p>
          <a:p>
            <a:pPr marL="0" indent="0">
              <a:buNone/>
            </a:pPr>
            <a:r>
              <a:rPr lang="en-US" sz="1800" dirty="0" err="1"/>
              <a:t>def</a:t>
            </a:r>
            <a:r>
              <a:rPr lang="en-US" sz="1800" dirty="0"/>
              <a:t> index():</a:t>
            </a:r>
          </a:p>
          <a:p>
            <a:pPr marL="0" indent="0">
              <a:buNone/>
            </a:pPr>
            <a:r>
              <a:rPr lang="en-US" sz="1800" dirty="0"/>
              <a:t>	name = None</a:t>
            </a:r>
          </a:p>
          <a:p>
            <a:pPr marL="0" indent="0">
              <a:buNone/>
            </a:pPr>
            <a:r>
              <a:rPr lang="en-US" sz="1800" dirty="0"/>
              <a:t>	form = </a:t>
            </a:r>
            <a:r>
              <a:rPr lang="en-US" sz="1800" dirty="0" err="1"/>
              <a:t>FormName</a:t>
            </a:r>
            <a:r>
              <a:rPr lang="en-US" sz="1800" dirty="0"/>
              <a:t>()</a:t>
            </a:r>
          </a:p>
          <a:p>
            <a:pPr marL="0" indent="0">
              <a:buNone/>
            </a:pPr>
            <a:r>
              <a:rPr lang="en-US" sz="1800" dirty="0"/>
              <a:t>	if </a:t>
            </a:r>
            <a:r>
              <a:rPr lang="en-US" sz="1800" dirty="0" err="1"/>
              <a:t>form.validate_on_submit</a:t>
            </a:r>
            <a:r>
              <a:rPr lang="en-US" sz="1800" dirty="0"/>
              <a:t>():</a:t>
            </a:r>
          </a:p>
          <a:p>
            <a:pPr marL="0" indent="0">
              <a:buNone/>
            </a:pPr>
            <a:r>
              <a:rPr lang="en-US" sz="1800" dirty="0"/>
              <a:t>		name=</a:t>
            </a:r>
            <a:r>
              <a:rPr lang="en-US" sz="1800" dirty="0" err="1"/>
              <a:t>form.name.data</a:t>
            </a:r>
            <a:endParaRPr lang="en-US" sz="1800" dirty="0"/>
          </a:p>
          <a:p>
            <a:pPr marL="0" indent="0">
              <a:buNone/>
            </a:pPr>
            <a:r>
              <a:rPr lang="en-US" sz="1800" dirty="0"/>
              <a:t>		</a:t>
            </a:r>
            <a:r>
              <a:rPr lang="en-US" sz="1800" dirty="0" err="1"/>
              <a:t>form.name.data</a:t>
            </a:r>
            <a:r>
              <a:rPr lang="en-US" sz="1800" dirty="0"/>
              <a:t> = ''</a:t>
            </a:r>
          </a:p>
          <a:p>
            <a:pPr marL="0" indent="0">
              <a:buNone/>
            </a:pPr>
            <a:r>
              <a:rPr lang="en-US" sz="1800" dirty="0"/>
              <a:t>	else:</a:t>
            </a:r>
          </a:p>
          <a:p>
            <a:pPr marL="0" indent="0">
              <a:buNone/>
            </a:pPr>
            <a:r>
              <a:rPr lang="en-US" sz="1800" dirty="0"/>
              <a:t>		flash('Hey, why not giving your name?')</a:t>
            </a:r>
          </a:p>
          <a:p>
            <a:pPr marL="0" indent="0">
              <a:buNone/>
            </a:pPr>
            <a:r>
              <a:rPr lang="en-US" sz="1800" dirty="0"/>
              <a:t>	</a:t>
            </a:r>
          </a:p>
          <a:p>
            <a:pPr marL="0" indent="0">
              <a:buNone/>
            </a:pPr>
            <a:r>
              <a:rPr lang="en-US" sz="1800" dirty="0"/>
              <a:t>	return </a:t>
            </a:r>
            <a:r>
              <a:rPr lang="en-US" sz="1800" dirty="0" err="1"/>
              <a:t>render_template</a:t>
            </a:r>
            <a:r>
              <a:rPr lang="en-US" sz="1800" dirty="0"/>
              <a:t>('</a:t>
            </a:r>
            <a:r>
              <a:rPr lang="en-US" sz="1800" dirty="0" err="1"/>
              <a:t>index.html',name</a:t>
            </a:r>
            <a:r>
              <a:rPr lang="en-US" sz="1800" dirty="0"/>
              <a:t>=</a:t>
            </a:r>
            <a:r>
              <a:rPr lang="en-US" sz="1800" dirty="0" err="1"/>
              <a:t>name,form</a:t>
            </a:r>
            <a:r>
              <a:rPr lang="en-US" sz="1800" dirty="0"/>
              <a:t>=form)</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Flash Messages</a:t>
            </a:r>
          </a:p>
        </p:txBody>
      </p:sp>
    </p:spTree>
    <p:extLst>
      <p:ext uri="{BB962C8B-B14F-4D97-AF65-F5344CB8AC3E}">
        <p14:creationId xmlns:p14="http://schemas.microsoft.com/office/powerpoint/2010/main" val="3717782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Calling flash() is not enough still: The templates used needs to render these messages. Best place to put the rendering code would be the base.html, because then any page inheriting from it cloud display flash messages. The next code snippet shows you the code what template needs to render the message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Flash Messages</a:t>
            </a:r>
          </a:p>
        </p:txBody>
      </p:sp>
    </p:spTree>
    <p:extLst>
      <p:ext uri="{BB962C8B-B14F-4D97-AF65-F5344CB8AC3E}">
        <p14:creationId xmlns:p14="http://schemas.microsoft.com/office/powerpoint/2010/main" val="4281881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pPr marL="0" indent="0">
              <a:buNone/>
            </a:pPr>
            <a:r>
              <a:rPr lang="en-US" dirty="0" smtClean="0"/>
              <a:t>{% </a:t>
            </a:r>
            <a:r>
              <a:rPr lang="en-US" dirty="0"/>
              <a:t>for message in </a:t>
            </a:r>
            <a:r>
              <a:rPr lang="en-US" dirty="0" err="1"/>
              <a:t>get_flashed_messages</a:t>
            </a:r>
            <a:r>
              <a:rPr lang="en-US" dirty="0"/>
              <a:t>() %}</a:t>
            </a:r>
          </a:p>
          <a:p>
            <a:pPr marL="0" indent="0">
              <a:buNone/>
            </a:pPr>
            <a:r>
              <a:rPr lang="en-US" dirty="0"/>
              <a:t>	</a:t>
            </a:r>
            <a:r>
              <a:rPr lang="en-US" dirty="0" smtClean="0"/>
              <a:t>&lt;</a:t>
            </a:r>
            <a:r>
              <a:rPr lang="en-US" dirty="0"/>
              <a:t>div class="alert alert-warning"&gt;</a:t>
            </a:r>
          </a:p>
          <a:p>
            <a:pPr marL="0" indent="0">
              <a:buNone/>
            </a:pPr>
            <a:r>
              <a:rPr lang="en-US" dirty="0"/>
              <a:t>	</a:t>
            </a:r>
            <a:r>
              <a:rPr lang="en-US" dirty="0" smtClean="0"/>
              <a:t>    &lt;</a:t>
            </a:r>
            <a:r>
              <a:rPr lang="en-US" dirty="0"/>
              <a:t>button type="button" class="close" data-dismiss="alert"&gt;&amp;times;&lt;/button&gt;</a:t>
            </a:r>
          </a:p>
          <a:p>
            <a:pPr marL="0" indent="0">
              <a:buNone/>
            </a:pPr>
            <a:r>
              <a:rPr lang="en-US" dirty="0"/>
              <a:t>	</a:t>
            </a:r>
            <a:r>
              <a:rPr lang="en-US" dirty="0" smtClean="0"/>
              <a:t>     {{</a:t>
            </a:r>
            <a:r>
              <a:rPr lang="en-US" dirty="0"/>
              <a:t>message}}</a:t>
            </a:r>
          </a:p>
          <a:p>
            <a:pPr marL="0" indent="0">
              <a:buNone/>
            </a:pPr>
            <a:r>
              <a:rPr lang="en-US" dirty="0"/>
              <a:t>	</a:t>
            </a:r>
            <a:r>
              <a:rPr lang="en-US" dirty="0" smtClean="0"/>
              <a:t>&lt;/</a:t>
            </a:r>
            <a:r>
              <a:rPr lang="en-US" dirty="0"/>
              <a:t>div&gt;</a:t>
            </a:r>
          </a:p>
          <a:p>
            <a:pPr marL="0" indent="0">
              <a:buNone/>
            </a:pPr>
            <a:r>
              <a:rPr lang="en-US" dirty="0" smtClean="0"/>
              <a:t>{% </a:t>
            </a:r>
            <a:r>
              <a:rPr lang="en-US" dirty="0" err="1"/>
              <a:t>endfor</a:t>
            </a:r>
            <a:r>
              <a:rPr lang="en-US" dirty="0"/>
              <a:t> %}</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Flash Messages</a:t>
            </a:r>
          </a:p>
        </p:txBody>
      </p:sp>
    </p:spTree>
    <p:extLst>
      <p:ext uri="{BB962C8B-B14F-4D97-AF65-F5344CB8AC3E}">
        <p14:creationId xmlns:p14="http://schemas.microsoft.com/office/powerpoint/2010/main" val="2353317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Most web applications uses some database implementation to store and retrieve information, and then render a view from that data. </a:t>
            </a:r>
          </a:p>
          <a:p>
            <a:r>
              <a:rPr lang="en-US" dirty="0" smtClean="0"/>
              <a:t>With flask you can use basically any database implementation available: MySQL, SQLite, MongoDB…etc.</a:t>
            </a:r>
          </a:p>
          <a:p>
            <a:r>
              <a:rPr lang="en-US" dirty="0" smtClean="0"/>
              <a:t>In this material we integrate </a:t>
            </a:r>
            <a:r>
              <a:rPr lang="en-US" dirty="0" err="1" smtClean="0"/>
              <a:t>SqLite</a:t>
            </a:r>
            <a:r>
              <a:rPr lang="en-US" dirty="0" smtClean="0"/>
              <a:t> database </a:t>
            </a:r>
            <a:r>
              <a:rPr lang="en-US" dirty="0" smtClean="0"/>
              <a:t>to our </a:t>
            </a:r>
            <a:r>
              <a:rPr lang="en-US" dirty="0" smtClean="0"/>
              <a:t>application, since configuring </a:t>
            </a:r>
            <a:r>
              <a:rPr lang="en-US" dirty="0" err="1" smtClean="0"/>
              <a:t>MySql</a:t>
            </a:r>
            <a:r>
              <a:rPr lang="en-US" dirty="0" smtClean="0"/>
              <a:t> in windows can be a nightmare.</a:t>
            </a:r>
          </a:p>
          <a:p>
            <a:r>
              <a:rPr lang="en-US" dirty="0" smtClean="0"/>
              <a:t>You need to install needed tools with the following command:</a:t>
            </a:r>
          </a:p>
          <a:p>
            <a:pPr marL="0" indent="0">
              <a:buNone/>
            </a:pPr>
            <a:r>
              <a:rPr lang="en-US" dirty="0"/>
              <a:t> </a:t>
            </a:r>
            <a:r>
              <a:rPr lang="en-US" dirty="0" smtClean="0"/>
              <a:t> </a:t>
            </a:r>
            <a:r>
              <a:rPr lang="en-US" b="1" dirty="0" smtClean="0"/>
              <a:t> pip install flask-</a:t>
            </a:r>
            <a:r>
              <a:rPr lang="en-US" b="1" dirty="0" err="1" smtClean="0"/>
              <a:t>sqlalchemy</a:t>
            </a:r>
            <a:r>
              <a:rPr lang="en-US" b="1" dirty="0" smtClean="0"/>
              <a:t> </a:t>
            </a:r>
            <a:r>
              <a:rPr lang="en-US" b="1" dirty="0" err="1" smtClean="0"/>
              <a:t>sqlalchemy</a:t>
            </a:r>
            <a:r>
              <a:rPr lang="en-US" b="1" dirty="0" smtClean="0"/>
              <a:t>-migrate</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smtClean="0"/>
              <a:t>SqLite</a:t>
            </a:r>
            <a:r>
              <a:rPr lang="en-US" dirty="0" smtClean="0"/>
              <a:t> Integration</a:t>
            </a:r>
            <a:endParaRPr lang="en-US" dirty="0"/>
          </a:p>
        </p:txBody>
      </p:sp>
    </p:spTree>
    <p:extLst>
      <p:ext uri="{BB962C8B-B14F-4D97-AF65-F5344CB8AC3E}">
        <p14:creationId xmlns:p14="http://schemas.microsoft.com/office/powerpoint/2010/main" val="3339091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a:t>To configure access to your </a:t>
            </a:r>
            <a:r>
              <a:rPr lang="en-US" dirty="0" err="1" smtClean="0"/>
              <a:t>SqLite</a:t>
            </a:r>
            <a:r>
              <a:rPr lang="en-US" dirty="0" smtClean="0"/>
              <a:t> database </a:t>
            </a:r>
            <a:r>
              <a:rPr lang="en-US" dirty="0"/>
              <a:t>server by using </a:t>
            </a:r>
            <a:r>
              <a:rPr lang="en-US" dirty="0" smtClean="0"/>
              <a:t>these setting (in your config.py):</a:t>
            </a:r>
          </a:p>
          <a:p>
            <a:pPr marL="0" indent="0">
              <a:buNone/>
            </a:pPr>
            <a:r>
              <a:rPr lang="en-US" b="1" dirty="0"/>
              <a:t>SQLALCHEMY_DATABASE_URI = </a:t>
            </a:r>
            <a:r>
              <a:rPr lang="en-US" b="1" dirty="0" smtClean="0"/>
              <a:t>‘</a:t>
            </a:r>
            <a:r>
              <a:rPr lang="en-US" b="1" dirty="0" err="1" smtClean="0"/>
              <a:t>sqlite</a:t>
            </a:r>
            <a:r>
              <a:rPr lang="en-US" b="1" dirty="0" smtClean="0"/>
              <a:t>:///absolute/path/to/database‘</a:t>
            </a:r>
          </a:p>
          <a:p>
            <a:pPr marL="0" indent="0">
              <a:buNone/>
            </a:pPr>
            <a:r>
              <a:rPr lang="en-US" b="1" dirty="0"/>
              <a:t>SQLALCHEMY_MIGRATE_REPO = </a:t>
            </a:r>
            <a:r>
              <a:rPr lang="en-US" b="1" dirty="0" smtClean="0"/>
              <a:t>“path to migrate repo”</a:t>
            </a:r>
          </a:p>
          <a:p>
            <a:pPr marL="0" indent="0">
              <a:buNone/>
            </a:pPr>
            <a:endParaRPr lang="en-US" b="1" dirty="0"/>
          </a:p>
          <a:p>
            <a:r>
              <a:rPr lang="en-US" dirty="0" smtClean="0"/>
              <a:t>For example it can be as follow in windows:</a:t>
            </a:r>
          </a:p>
          <a:p>
            <a:pPr marL="0" indent="0">
              <a:buNone/>
            </a:pPr>
            <a:r>
              <a:rPr lang="en-US" b="1" dirty="0"/>
              <a:t>SQLALCHEMY_DATABASE_URI </a:t>
            </a:r>
            <a:r>
              <a:rPr lang="en-US" b="1" dirty="0" smtClean="0"/>
              <a:t>=‘</a:t>
            </a:r>
            <a:r>
              <a:rPr lang="en-US" b="1" dirty="0" err="1" smtClean="0"/>
              <a:t>sqlite</a:t>
            </a:r>
            <a:r>
              <a:rPr lang="en-US" b="1" dirty="0" smtClean="0"/>
              <a:t>:///’ + </a:t>
            </a:r>
            <a:r>
              <a:rPr lang="en-US" b="1" dirty="0" err="1" smtClean="0"/>
              <a:t>os.path.join</a:t>
            </a:r>
            <a:r>
              <a:rPr lang="en-US" b="1" dirty="0" smtClean="0"/>
              <a:t>(</a:t>
            </a:r>
            <a:r>
              <a:rPr lang="en-US" b="1" dirty="0" err="1" smtClean="0"/>
              <a:t>basedir</a:t>
            </a:r>
            <a:r>
              <a:rPr lang="en-US" b="1" dirty="0" smtClean="0"/>
              <a:t>,’</a:t>
            </a:r>
            <a:r>
              <a:rPr lang="en-US" b="1" dirty="0" err="1" smtClean="0"/>
              <a:t>data.db</a:t>
            </a:r>
            <a:r>
              <a:rPr lang="en-US" b="1" dirty="0" smtClean="0"/>
              <a:t>’)</a:t>
            </a:r>
          </a:p>
          <a:p>
            <a:pPr marL="0" indent="0">
              <a:buNone/>
            </a:pPr>
            <a:r>
              <a:rPr lang="en-US" b="1" dirty="0"/>
              <a:t>SQLALCHEMY_MIGRATE_REPO = </a:t>
            </a:r>
            <a:r>
              <a:rPr lang="en-US" b="1" dirty="0" err="1"/>
              <a:t>os.path.join</a:t>
            </a:r>
            <a:r>
              <a:rPr lang="en-US" b="1" dirty="0"/>
              <a:t>(</a:t>
            </a:r>
            <a:r>
              <a:rPr lang="en-US" b="1" dirty="0" err="1"/>
              <a:t>basedir</a:t>
            </a:r>
            <a:r>
              <a:rPr lang="en-US" b="1" dirty="0"/>
              <a:t>, '</a:t>
            </a:r>
            <a:r>
              <a:rPr lang="en-US" b="1" dirty="0" err="1"/>
              <a:t>db_repository</a:t>
            </a:r>
            <a:r>
              <a:rPr lang="en-US" b="1" dirty="0"/>
              <a:t>')</a:t>
            </a:r>
            <a:endParaRPr lang="en-US" b="1" dirty="0" smtClean="0"/>
          </a:p>
          <a:p>
            <a:r>
              <a:rPr lang="en-US" dirty="0" smtClean="0"/>
              <a:t>More </a:t>
            </a:r>
            <a:r>
              <a:rPr lang="en-US" dirty="0" err="1" smtClean="0"/>
              <a:t>config</a:t>
            </a:r>
            <a:r>
              <a:rPr lang="en-US" dirty="0" smtClean="0"/>
              <a:t> flags can be found from here: </a:t>
            </a:r>
            <a:r>
              <a:rPr lang="en-US" dirty="0" smtClean="0">
                <a:hlinkClick r:id="rId2"/>
              </a:rPr>
              <a:t>http</a:t>
            </a:r>
            <a:r>
              <a:rPr lang="en-US" dirty="0">
                <a:hlinkClick r:id="rId2"/>
              </a:rPr>
              <a:t>://flask-sqlalchemy.pocoo.org/2.1/config/</a:t>
            </a:r>
            <a:endParaRPr lang="en-US" dirty="0"/>
          </a:p>
          <a:p>
            <a:pPr marL="0" indent="0">
              <a:buNone/>
            </a:pP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smtClean="0"/>
              <a:t>SqLite</a:t>
            </a:r>
            <a:r>
              <a:rPr lang="en-US" dirty="0" smtClean="0"/>
              <a:t> Integration</a:t>
            </a:r>
            <a:endParaRPr lang="en-US" dirty="0"/>
          </a:p>
        </p:txBody>
      </p:sp>
    </p:spTree>
    <p:extLst>
      <p:ext uri="{BB962C8B-B14F-4D97-AF65-F5344CB8AC3E}">
        <p14:creationId xmlns:p14="http://schemas.microsoft.com/office/powerpoint/2010/main" val="379858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10000"/>
          </a:bodyPr>
          <a:lstStyle/>
          <a:p>
            <a:r>
              <a:rPr lang="fi-FI" dirty="0" err="1" smtClean="0"/>
              <a:t>Flask</a:t>
            </a:r>
            <a:r>
              <a:rPr lang="fi-FI" dirty="0" smtClean="0"/>
              <a:t> </a:t>
            </a:r>
            <a:r>
              <a:rPr lang="fi-FI" dirty="0" err="1" smtClean="0"/>
              <a:t>application</a:t>
            </a:r>
            <a:r>
              <a:rPr lang="fi-FI" dirty="0" smtClean="0"/>
              <a:t> is </a:t>
            </a:r>
            <a:r>
              <a:rPr lang="fi-FI" dirty="0" err="1" smtClean="0"/>
              <a:t>easy</a:t>
            </a:r>
            <a:r>
              <a:rPr lang="fi-FI" dirty="0" smtClean="0"/>
              <a:t> to set </a:t>
            </a:r>
            <a:r>
              <a:rPr lang="fi-FI" dirty="0" err="1" smtClean="0"/>
              <a:t>up</a:t>
            </a:r>
            <a:r>
              <a:rPr lang="fi-FI" dirty="0" smtClean="0"/>
              <a:t>. </a:t>
            </a:r>
            <a:r>
              <a:rPr lang="fi-FI" dirty="0" err="1" smtClean="0"/>
              <a:t>You</a:t>
            </a:r>
            <a:r>
              <a:rPr lang="fi-FI" dirty="0" smtClean="0"/>
              <a:t> </a:t>
            </a:r>
            <a:r>
              <a:rPr lang="fi-FI" dirty="0" err="1" smtClean="0"/>
              <a:t>install</a:t>
            </a:r>
            <a:r>
              <a:rPr lang="fi-FI" dirty="0" smtClean="0"/>
              <a:t> </a:t>
            </a:r>
            <a:r>
              <a:rPr lang="fi-FI" dirty="0" err="1" smtClean="0"/>
              <a:t>the</a:t>
            </a:r>
            <a:r>
              <a:rPr lang="fi-FI" dirty="0" smtClean="0"/>
              <a:t> ”</a:t>
            </a:r>
            <a:r>
              <a:rPr lang="fi-FI" dirty="0" err="1" smtClean="0"/>
              <a:t>flask</a:t>
            </a:r>
            <a:r>
              <a:rPr lang="fi-FI" dirty="0" smtClean="0"/>
              <a:t>” </a:t>
            </a:r>
            <a:r>
              <a:rPr lang="fi-FI" dirty="0" err="1" smtClean="0"/>
              <a:t>module</a:t>
            </a:r>
            <a:r>
              <a:rPr lang="fi-FI" dirty="0" smtClean="0"/>
              <a:t> and </a:t>
            </a:r>
            <a:r>
              <a:rPr lang="fi-FI" dirty="0" err="1" smtClean="0"/>
              <a:t>create</a:t>
            </a:r>
            <a:r>
              <a:rPr lang="fi-FI" dirty="0" smtClean="0"/>
              <a:t> an </a:t>
            </a:r>
            <a:r>
              <a:rPr lang="fi-FI" dirty="0" err="1" smtClean="0"/>
              <a:t>object</a:t>
            </a:r>
            <a:r>
              <a:rPr lang="fi-FI" dirty="0" smtClean="0"/>
              <a:t> </a:t>
            </a:r>
            <a:r>
              <a:rPr lang="fi-FI" dirty="0" err="1" smtClean="0"/>
              <a:t>from</a:t>
            </a:r>
            <a:r>
              <a:rPr lang="fi-FI" dirty="0" smtClean="0"/>
              <a:t> </a:t>
            </a:r>
            <a:r>
              <a:rPr lang="fi-FI" dirty="0" err="1" smtClean="0"/>
              <a:t>Flask</a:t>
            </a:r>
            <a:r>
              <a:rPr lang="fi-FI" dirty="0" smtClean="0"/>
              <a:t> </a:t>
            </a:r>
            <a:r>
              <a:rPr lang="fi-FI" dirty="0" err="1" smtClean="0"/>
              <a:t>class</a:t>
            </a:r>
            <a:r>
              <a:rPr lang="fi-FI" dirty="0" smtClean="0"/>
              <a:t> (</a:t>
            </a:r>
            <a:r>
              <a:rPr lang="fi-FI" dirty="0" err="1" smtClean="0"/>
              <a:t>ofcourse</a:t>
            </a:r>
            <a:r>
              <a:rPr lang="fi-FI" dirty="0" smtClean="0"/>
              <a:t> </a:t>
            </a:r>
            <a:r>
              <a:rPr lang="fi-FI" dirty="0" err="1" smtClean="0"/>
              <a:t>you</a:t>
            </a:r>
            <a:r>
              <a:rPr lang="fi-FI" dirty="0" smtClean="0"/>
              <a:t> </a:t>
            </a:r>
            <a:r>
              <a:rPr lang="fi-FI" dirty="0" err="1" smtClean="0"/>
              <a:t>need</a:t>
            </a:r>
            <a:r>
              <a:rPr lang="fi-FI" dirty="0" smtClean="0"/>
              <a:t> to import it </a:t>
            </a:r>
            <a:r>
              <a:rPr lang="fi-FI" dirty="0" err="1" smtClean="0"/>
              <a:t>first</a:t>
            </a:r>
            <a:r>
              <a:rPr lang="fi-FI" dirty="0" smtClean="0"/>
              <a:t>). Here is </a:t>
            </a:r>
            <a:r>
              <a:rPr lang="fi-FI" dirty="0" err="1" smtClean="0"/>
              <a:t>all</a:t>
            </a:r>
            <a:r>
              <a:rPr lang="fi-FI" dirty="0" smtClean="0"/>
              <a:t> </a:t>
            </a:r>
            <a:r>
              <a:rPr lang="fi-FI" dirty="0" err="1" smtClean="0"/>
              <a:t>you</a:t>
            </a:r>
            <a:r>
              <a:rPr lang="fi-FI" dirty="0" smtClean="0"/>
              <a:t> </a:t>
            </a:r>
            <a:r>
              <a:rPr lang="fi-FI" dirty="0" err="1" smtClean="0"/>
              <a:t>need</a:t>
            </a:r>
            <a:r>
              <a:rPr lang="fi-FI" dirty="0" smtClean="0"/>
              <a:t> to </a:t>
            </a:r>
            <a:r>
              <a:rPr lang="fi-FI" dirty="0" err="1" smtClean="0"/>
              <a:t>get</a:t>
            </a:r>
            <a:r>
              <a:rPr lang="fi-FI" dirty="0" smtClean="0"/>
              <a:t> </a:t>
            </a:r>
            <a:r>
              <a:rPr lang="fi-FI" dirty="0" err="1" smtClean="0"/>
              <a:t>started</a:t>
            </a:r>
            <a:r>
              <a:rPr lang="fi-FI" dirty="0" smtClean="0"/>
              <a:t> </a:t>
            </a:r>
            <a:r>
              <a:rPr lang="fi-FI" dirty="0" err="1" smtClean="0"/>
              <a:t>with</a:t>
            </a:r>
            <a:r>
              <a:rPr lang="fi-FI" dirty="0" smtClean="0"/>
              <a:t> </a:t>
            </a:r>
            <a:r>
              <a:rPr lang="fi-FI" dirty="0" err="1" smtClean="0"/>
              <a:t>flask</a:t>
            </a:r>
            <a:r>
              <a:rPr lang="fi-FI" dirty="0" smtClean="0"/>
              <a:t>:</a:t>
            </a:r>
          </a:p>
          <a:p>
            <a:endParaRPr lang="fi-FI" dirty="0"/>
          </a:p>
          <a:p>
            <a:endParaRPr lang="fi-FI" dirty="0" smtClean="0"/>
          </a:p>
          <a:p>
            <a:endParaRPr lang="fi-FI" dirty="0"/>
          </a:p>
          <a:p>
            <a:endParaRPr lang="fi-FI" dirty="0" smtClean="0"/>
          </a:p>
          <a:p>
            <a:endParaRPr lang="fi-FI" dirty="0"/>
          </a:p>
          <a:p>
            <a:r>
              <a:rPr lang="fi-FI" dirty="0" smtClean="0"/>
              <a:t>In </a:t>
            </a:r>
            <a:r>
              <a:rPr lang="fi-FI" dirty="0" err="1" smtClean="0"/>
              <a:t>the</a:t>
            </a:r>
            <a:r>
              <a:rPr lang="fi-FI" dirty="0" smtClean="0"/>
              <a:t> </a:t>
            </a:r>
            <a:r>
              <a:rPr lang="fi-FI" dirty="0" err="1" smtClean="0"/>
              <a:t>code</a:t>
            </a:r>
            <a:r>
              <a:rPr lang="fi-FI" dirty="0" smtClean="0"/>
              <a:t> </a:t>
            </a:r>
            <a:r>
              <a:rPr lang="fi-FI" dirty="0" err="1" smtClean="0"/>
              <a:t>above</a:t>
            </a:r>
            <a:r>
              <a:rPr lang="fi-FI" dirty="0" smtClean="0"/>
              <a:t> </a:t>
            </a:r>
            <a:r>
              <a:rPr lang="fi-FI" dirty="0" err="1" smtClean="0"/>
              <a:t>the</a:t>
            </a:r>
            <a:r>
              <a:rPr lang="fi-FI" dirty="0" smtClean="0"/>
              <a:t> ”</a:t>
            </a:r>
            <a:r>
              <a:rPr lang="fi-FI" dirty="0" err="1" smtClean="0"/>
              <a:t>app</a:t>
            </a:r>
            <a:r>
              <a:rPr lang="fi-FI" dirty="0" smtClean="0"/>
              <a:t>” </a:t>
            </a:r>
            <a:r>
              <a:rPr lang="fi-FI" dirty="0" err="1" smtClean="0"/>
              <a:t>object</a:t>
            </a:r>
            <a:r>
              <a:rPr lang="fi-FI" dirty="0" smtClean="0"/>
              <a:t> is </a:t>
            </a:r>
            <a:r>
              <a:rPr lang="fi-FI" dirty="0" err="1" smtClean="0"/>
              <a:t>what</a:t>
            </a:r>
            <a:r>
              <a:rPr lang="fi-FI" dirty="0" smtClean="0"/>
              <a:t> </a:t>
            </a:r>
            <a:r>
              <a:rPr lang="fi-FI" dirty="0" err="1" smtClean="0"/>
              <a:t>you</a:t>
            </a:r>
            <a:r>
              <a:rPr lang="fi-FI" dirty="0" smtClean="0"/>
              <a:t> </a:t>
            </a:r>
            <a:r>
              <a:rPr lang="fi-FI" dirty="0" err="1" smtClean="0"/>
              <a:t>use</a:t>
            </a:r>
            <a:r>
              <a:rPr lang="fi-FI" dirty="0" smtClean="0"/>
              <a:t> to </a:t>
            </a:r>
            <a:r>
              <a:rPr lang="fi-FI" dirty="0" err="1" smtClean="0"/>
              <a:t>configure</a:t>
            </a:r>
            <a:r>
              <a:rPr lang="fi-FI" dirty="0" smtClean="0"/>
              <a:t> and set </a:t>
            </a:r>
            <a:r>
              <a:rPr lang="fi-FI" dirty="0" err="1" smtClean="0"/>
              <a:t>up</a:t>
            </a:r>
            <a:r>
              <a:rPr lang="fi-FI" dirty="0" smtClean="0"/>
              <a:t> </a:t>
            </a:r>
            <a:r>
              <a:rPr lang="fi-FI" dirty="0" err="1" smtClean="0"/>
              <a:t>your</a:t>
            </a:r>
            <a:r>
              <a:rPr lang="fi-FI" dirty="0" smtClean="0"/>
              <a:t> </a:t>
            </a:r>
            <a:r>
              <a:rPr lang="fi-FI" dirty="0" err="1" smtClean="0"/>
              <a:t>Flask</a:t>
            </a:r>
            <a:r>
              <a:rPr lang="fi-FI" dirty="0" smtClean="0"/>
              <a:t> </a:t>
            </a:r>
            <a:r>
              <a:rPr lang="fi-FI" dirty="0" err="1" smtClean="0"/>
              <a:t>web</a:t>
            </a:r>
            <a:r>
              <a:rPr lang="fi-FI" dirty="0" smtClean="0"/>
              <a:t> </a:t>
            </a:r>
            <a:r>
              <a:rPr lang="fi-FI" dirty="0" err="1" smtClean="0"/>
              <a:t>application</a:t>
            </a:r>
            <a:r>
              <a:rPr lang="fi-FI" dirty="0" smtClean="0"/>
              <a:t>. </a:t>
            </a:r>
            <a:r>
              <a:rPr lang="fi-FI" dirty="0" err="1" smtClean="0"/>
              <a:t>The</a:t>
            </a:r>
            <a:r>
              <a:rPr lang="fi-FI" dirty="0" smtClean="0"/>
              <a:t> ”__</a:t>
            </a:r>
            <a:r>
              <a:rPr lang="fi-FI" dirty="0" err="1" smtClean="0"/>
              <a:t>name</a:t>
            </a:r>
            <a:r>
              <a:rPr lang="fi-FI" dirty="0" smtClean="0"/>
              <a:t>__” </a:t>
            </a:r>
            <a:r>
              <a:rPr lang="fi-FI" dirty="0" err="1" smtClean="0"/>
              <a:t>module</a:t>
            </a:r>
            <a:r>
              <a:rPr lang="fi-FI" dirty="0" smtClean="0"/>
              <a:t> is </a:t>
            </a:r>
            <a:r>
              <a:rPr lang="fi-FI" dirty="0" err="1" smtClean="0"/>
              <a:t>what</a:t>
            </a:r>
            <a:r>
              <a:rPr lang="fi-FI" dirty="0" smtClean="0"/>
              <a:t> Python </a:t>
            </a:r>
            <a:r>
              <a:rPr lang="fi-FI" dirty="0" err="1" smtClean="0"/>
              <a:t>interpreter</a:t>
            </a:r>
            <a:r>
              <a:rPr lang="fi-FI" dirty="0" smtClean="0"/>
              <a:t> </a:t>
            </a:r>
            <a:r>
              <a:rPr lang="fi-FI" dirty="0" err="1" smtClean="0"/>
              <a:t>sets</a:t>
            </a:r>
            <a:r>
              <a:rPr lang="fi-FI" dirty="0" smtClean="0"/>
              <a:t> to </a:t>
            </a:r>
            <a:r>
              <a:rPr lang="fi-FI" dirty="0" err="1" smtClean="0"/>
              <a:t>be</a:t>
            </a:r>
            <a:r>
              <a:rPr lang="fi-FI" dirty="0" smtClean="0"/>
              <a:t> in </a:t>
            </a:r>
            <a:r>
              <a:rPr lang="fi-FI" dirty="0" err="1" smtClean="0"/>
              <a:t>value</a:t>
            </a:r>
            <a:r>
              <a:rPr lang="fi-FI" dirty="0" smtClean="0"/>
              <a:t> ”__main__” </a:t>
            </a:r>
            <a:r>
              <a:rPr lang="fi-FI" dirty="0" err="1" smtClean="0"/>
              <a:t>if</a:t>
            </a:r>
            <a:r>
              <a:rPr lang="fi-FI" dirty="0" smtClean="0"/>
              <a:t> </a:t>
            </a:r>
            <a:r>
              <a:rPr lang="fi-FI" dirty="0" err="1" smtClean="0"/>
              <a:t>the</a:t>
            </a:r>
            <a:r>
              <a:rPr lang="fi-FI" dirty="0" smtClean="0"/>
              <a:t> </a:t>
            </a:r>
            <a:r>
              <a:rPr lang="fi-FI" dirty="0" err="1" smtClean="0"/>
              <a:t>file</a:t>
            </a:r>
            <a:r>
              <a:rPr lang="fi-FI" dirty="0" smtClean="0"/>
              <a:t> </a:t>
            </a:r>
            <a:r>
              <a:rPr lang="fi-FI" dirty="0" err="1" smtClean="0"/>
              <a:t>contains</a:t>
            </a:r>
            <a:r>
              <a:rPr lang="fi-FI" dirty="0" smtClean="0"/>
              <a:t> </a:t>
            </a:r>
            <a:r>
              <a:rPr lang="fi-FI" dirty="0" err="1" smtClean="0"/>
              <a:t>the</a:t>
            </a:r>
            <a:r>
              <a:rPr lang="fi-FI" dirty="0" smtClean="0"/>
              <a:t> main </a:t>
            </a:r>
            <a:r>
              <a:rPr lang="fi-FI" dirty="0" err="1" smtClean="0"/>
              <a:t>program</a:t>
            </a:r>
            <a:r>
              <a:rPr lang="fi-FI" dirty="0" smtClean="0"/>
              <a:t> of </a:t>
            </a:r>
            <a:r>
              <a:rPr lang="fi-FI" dirty="0" err="1" smtClean="0"/>
              <a:t>your</a:t>
            </a:r>
            <a:r>
              <a:rPr lang="fi-FI" dirty="0" smtClean="0"/>
              <a:t> </a:t>
            </a:r>
            <a:r>
              <a:rPr lang="fi-FI" dirty="0" err="1" smtClean="0"/>
              <a:t>application</a:t>
            </a:r>
            <a:r>
              <a:rPr lang="fi-FI" dirty="0" smtClean="0"/>
              <a:t>. If </a:t>
            </a:r>
            <a:r>
              <a:rPr lang="fi-FI" dirty="0" err="1" smtClean="0"/>
              <a:t>the</a:t>
            </a:r>
            <a:r>
              <a:rPr lang="fi-FI" dirty="0" smtClean="0"/>
              <a:t> </a:t>
            </a:r>
            <a:r>
              <a:rPr lang="fi-FI" dirty="0" err="1" smtClean="0"/>
              <a:t>module</a:t>
            </a:r>
            <a:r>
              <a:rPr lang="fi-FI" dirty="0" smtClean="0"/>
              <a:t> is </a:t>
            </a:r>
            <a:r>
              <a:rPr lang="fi-FI" dirty="0" err="1" smtClean="0"/>
              <a:t>imported</a:t>
            </a:r>
            <a:r>
              <a:rPr lang="fi-FI" dirty="0" smtClean="0"/>
              <a:t> </a:t>
            </a:r>
            <a:r>
              <a:rPr lang="fi-FI" dirty="0" err="1" smtClean="0"/>
              <a:t>then</a:t>
            </a:r>
            <a:r>
              <a:rPr lang="fi-FI" dirty="0" smtClean="0"/>
              <a:t> </a:t>
            </a:r>
            <a:r>
              <a:rPr lang="fi-FI" dirty="0" err="1" smtClean="0"/>
              <a:t>the</a:t>
            </a:r>
            <a:r>
              <a:rPr lang="fi-FI" dirty="0" smtClean="0"/>
              <a:t> ”__</a:t>
            </a:r>
            <a:r>
              <a:rPr lang="fi-FI" dirty="0" err="1" smtClean="0"/>
              <a:t>name</a:t>
            </a:r>
            <a:r>
              <a:rPr lang="fi-FI" dirty="0" smtClean="0"/>
              <a:t>__” </a:t>
            </a:r>
            <a:r>
              <a:rPr lang="fi-FI" dirty="0" err="1" smtClean="0"/>
              <a:t>will</a:t>
            </a:r>
            <a:r>
              <a:rPr lang="fi-FI" dirty="0" smtClean="0"/>
              <a:t> </a:t>
            </a:r>
            <a:r>
              <a:rPr lang="fi-FI" dirty="0" err="1" smtClean="0"/>
              <a:t>be</a:t>
            </a:r>
            <a:r>
              <a:rPr lang="fi-FI" dirty="0" smtClean="0"/>
              <a:t> </a:t>
            </a:r>
            <a:r>
              <a:rPr lang="fi-FI" dirty="0" err="1" smtClean="0"/>
              <a:t>the</a:t>
            </a:r>
            <a:r>
              <a:rPr lang="fi-FI" dirty="0" smtClean="0"/>
              <a:t> </a:t>
            </a:r>
            <a:r>
              <a:rPr lang="fi-FI" dirty="0" err="1" smtClean="0"/>
              <a:t>same</a:t>
            </a:r>
            <a:r>
              <a:rPr lang="fi-FI" dirty="0" smtClean="0"/>
              <a:t> as </a:t>
            </a:r>
            <a:r>
              <a:rPr lang="fi-FI" dirty="0" err="1" smtClean="0"/>
              <a:t>module</a:t>
            </a:r>
            <a:r>
              <a:rPr lang="fi-FI" dirty="0" smtClean="0"/>
              <a:t> </a:t>
            </a:r>
            <a:r>
              <a:rPr lang="fi-FI" dirty="0" err="1" smtClean="0"/>
              <a:t>name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Introduction</a:t>
            </a:r>
            <a:r>
              <a:rPr lang="fi-FI" dirty="0" smtClean="0"/>
              <a:t> to </a:t>
            </a:r>
            <a:r>
              <a:rPr lang="fi-FI" dirty="0" err="1" smtClean="0"/>
              <a:t>Flask</a:t>
            </a:r>
            <a:endParaRPr lang="en-US" dirty="0"/>
          </a:p>
        </p:txBody>
      </p:sp>
      <p:sp>
        <p:nvSpPr>
          <p:cNvPr id="6" name="Pyöristetty suorakulmio 5"/>
          <p:cNvSpPr/>
          <p:nvPr/>
        </p:nvSpPr>
        <p:spPr>
          <a:xfrm>
            <a:off x="2627784" y="2996952"/>
            <a:ext cx="3528392"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flask import Flask</a:t>
            </a:r>
          </a:p>
          <a:p>
            <a:pPr algn="ctr"/>
            <a:endParaRPr lang="en-US" dirty="0"/>
          </a:p>
          <a:p>
            <a:pPr algn="ctr"/>
            <a:r>
              <a:rPr lang="en-US" dirty="0"/>
              <a:t>app = Flask(__name__)</a:t>
            </a:r>
          </a:p>
        </p:txBody>
      </p:sp>
    </p:spTree>
    <p:extLst>
      <p:ext uri="{BB962C8B-B14F-4D97-AF65-F5344CB8AC3E}">
        <p14:creationId xmlns:p14="http://schemas.microsoft.com/office/powerpoint/2010/main" val="37788958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Instantiating </a:t>
            </a:r>
            <a:r>
              <a:rPr lang="en-US" dirty="0" err="1" smtClean="0"/>
              <a:t>SqlAlchemy</a:t>
            </a:r>
            <a:r>
              <a:rPr lang="en-US" dirty="0" smtClean="0"/>
              <a:t> can be done in __init__.py file like following:</a:t>
            </a:r>
          </a:p>
          <a:p>
            <a:pPr marL="0" indent="0">
              <a:buNone/>
            </a:pPr>
            <a:r>
              <a:rPr lang="en-US" dirty="0"/>
              <a:t>from flask import Flask</a:t>
            </a:r>
          </a:p>
          <a:p>
            <a:pPr marL="0" indent="0">
              <a:buNone/>
            </a:pPr>
            <a:r>
              <a:rPr lang="en-US" dirty="0"/>
              <a:t>from </a:t>
            </a:r>
            <a:r>
              <a:rPr lang="en-US" dirty="0" err="1"/>
              <a:t>flask.ext.bootstrap</a:t>
            </a:r>
            <a:r>
              <a:rPr lang="en-US" dirty="0"/>
              <a:t> import Bootstrap</a:t>
            </a:r>
          </a:p>
          <a:p>
            <a:pPr marL="0" indent="0">
              <a:buNone/>
            </a:pPr>
            <a:r>
              <a:rPr lang="en-US" dirty="0">
                <a:solidFill>
                  <a:srgbClr val="FF0000"/>
                </a:solidFill>
              </a:rPr>
              <a:t>from </a:t>
            </a:r>
            <a:r>
              <a:rPr lang="en-US" dirty="0" err="1">
                <a:solidFill>
                  <a:srgbClr val="FF0000"/>
                </a:solidFill>
              </a:rPr>
              <a:t>flask.ext.sqlalchemy</a:t>
            </a:r>
            <a:r>
              <a:rPr lang="en-US" dirty="0">
                <a:solidFill>
                  <a:srgbClr val="FF0000"/>
                </a:solidFill>
              </a:rPr>
              <a:t> import </a:t>
            </a:r>
            <a:r>
              <a:rPr lang="en-US" dirty="0" err="1">
                <a:solidFill>
                  <a:srgbClr val="FF0000"/>
                </a:solidFill>
              </a:rPr>
              <a:t>SQLAlchemy</a:t>
            </a:r>
            <a:endParaRPr lang="en-US" dirty="0">
              <a:solidFill>
                <a:srgbClr val="FF0000"/>
              </a:solidFill>
            </a:endParaRPr>
          </a:p>
          <a:p>
            <a:pPr marL="0" indent="0">
              <a:buNone/>
            </a:pPr>
            <a:r>
              <a:rPr lang="en-US" dirty="0"/>
              <a:t>app = Flask(__name__)</a:t>
            </a:r>
          </a:p>
          <a:p>
            <a:pPr marL="0" indent="0">
              <a:buNone/>
            </a:pPr>
            <a:r>
              <a:rPr lang="en-US" dirty="0" err="1"/>
              <a:t>app.config.from_object</a:t>
            </a:r>
            <a:r>
              <a:rPr lang="en-US" dirty="0"/>
              <a:t>('</a:t>
            </a:r>
            <a:r>
              <a:rPr lang="en-US" dirty="0" err="1"/>
              <a:t>config</a:t>
            </a:r>
            <a:r>
              <a:rPr lang="en-US" dirty="0"/>
              <a:t>')</a:t>
            </a:r>
          </a:p>
          <a:p>
            <a:pPr marL="0" indent="0">
              <a:buNone/>
            </a:pPr>
            <a:r>
              <a:rPr lang="en-US" dirty="0"/>
              <a:t>bootstrap = Bootstrap(app)</a:t>
            </a:r>
          </a:p>
          <a:p>
            <a:pPr marL="0" indent="0">
              <a:buNone/>
            </a:pPr>
            <a:r>
              <a:rPr lang="en-US" dirty="0" err="1">
                <a:solidFill>
                  <a:srgbClr val="FF0000"/>
                </a:solidFill>
              </a:rPr>
              <a:t>db</a:t>
            </a:r>
            <a:r>
              <a:rPr lang="en-US" dirty="0">
                <a:solidFill>
                  <a:srgbClr val="FF0000"/>
                </a:solidFill>
              </a:rPr>
              <a:t> = </a:t>
            </a:r>
            <a:r>
              <a:rPr lang="en-US" dirty="0" err="1">
                <a:solidFill>
                  <a:srgbClr val="FF0000"/>
                </a:solidFill>
              </a:rPr>
              <a:t>SQLAlchemy</a:t>
            </a:r>
            <a:r>
              <a:rPr lang="en-US" dirty="0">
                <a:solidFill>
                  <a:srgbClr val="FF0000"/>
                </a:solidFill>
              </a:rPr>
              <a:t>(app)</a:t>
            </a:r>
          </a:p>
          <a:p>
            <a:pPr marL="0" indent="0">
              <a:buNone/>
            </a:pPr>
            <a:r>
              <a:rPr lang="en-US" dirty="0"/>
              <a:t>from app import views</a:t>
            </a:r>
          </a:p>
          <a:p>
            <a:pPr marL="0" indent="0">
              <a:buNone/>
            </a:pPr>
            <a:r>
              <a:rPr lang="en-US" dirty="0"/>
              <a:t>from app import </a:t>
            </a:r>
            <a:r>
              <a:rPr lang="en-US" dirty="0" err="1"/>
              <a:t>my_forms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smtClean="0"/>
              <a:t>SqLite</a:t>
            </a:r>
            <a:r>
              <a:rPr lang="en-US" dirty="0" smtClean="0"/>
              <a:t> Integration</a:t>
            </a:r>
            <a:endParaRPr lang="en-US" dirty="0"/>
          </a:p>
        </p:txBody>
      </p:sp>
    </p:spTree>
    <p:extLst>
      <p:ext uri="{BB962C8B-B14F-4D97-AF65-F5344CB8AC3E}">
        <p14:creationId xmlns:p14="http://schemas.microsoft.com/office/powerpoint/2010/main" val="4292066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define your database tables as classes. Next example will create a table named user with columns id (primary key) </a:t>
            </a:r>
            <a:r>
              <a:rPr lang="en-US" dirty="0" err="1" smtClean="0"/>
              <a:t>username,password</a:t>
            </a:r>
            <a:endParaRPr lang="en-US" dirty="0" smtClean="0"/>
          </a:p>
          <a:p>
            <a:r>
              <a:rPr lang="en-US" dirty="0" smtClean="0"/>
              <a:t>Create a file named models in app folder.</a:t>
            </a:r>
          </a:p>
          <a:p>
            <a:r>
              <a:rPr lang="en-US" dirty="0" smtClean="0"/>
              <a:t>Fill it with next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Defining Tables</a:t>
            </a:r>
            <a:endParaRPr lang="en-US" dirty="0"/>
          </a:p>
        </p:txBody>
      </p:sp>
    </p:spTree>
    <p:extLst>
      <p:ext uri="{BB962C8B-B14F-4D97-AF65-F5344CB8AC3E}">
        <p14:creationId xmlns:p14="http://schemas.microsoft.com/office/powerpoint/2010/main" val="836721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pPr marL="0" indent="0">
              <a:buNone/>
            </a:pPr>
            <a:r>
              <a:rPr lang="en-US" dirty="0"/>
              <a:t>from app import </a:t>
            </a:r>
            <a:r>
              <a:rPr lang="en-US" dirty="0" err="1"/>
              <a:t>db</a:t>
            </a:r>
            <a:endParaRPr lang="en-US" dirty="0"/>
          </a:p>
          <a:p>
            <a:pPr marL="0" indent="0">
              <a:buNone/>
            </a:pPr>
            <a:endParaRPr lang="en-US" dirty="0"/>
          </a:p>
          <a:p>
            <a:pPr marL="0" indent="0">
              <a:buNone/>
            </a:pPr>
            <a:r>
              <a:rPr lang="en-US" dirty="0"/>
              <a:t>class User(</a:t>
            </a:r>
            <a:r>
              <a:rPr lang="en-US" dirty="0" err="1"/>
              <a:t>db.Model</a:t>
            </a:r>
            <a:r>
              <a:rPr lang="en-US" dirty="0"/>
              <a:t>):</a:t>
            </a:r>
          </a:p>
          <a:p>
            <a:pPr marL="0" indent="0">
              <a:buNone/>
            </a:pPr>
            <a:r>
              <a:rPr lang="en-US" dirty="0"/>
              <a:t>	id = </a:t>
            </a:r>
            <a:r>
              <a:rPr lang="en-US" dirty="0" err="1"/>
              <a:t>db.Column</a:t>
            </a:r>
            <a:r>
              <a:rPr lang="en-US" dirty="0"/>
              <a:t>(</a:t>
            </a:r>
            <a:r>
              <a:rPr lang="en-US" dirty="0" err="1"/>
              <a:t>db.Integer</a:t>
            </a:r>
            <a:r>
              <a:rPr lang="en-US" dirty="0"/>
              <a:t>, </a:t>
            </a:r>
            <a:r>
              <a:rPr lang="en-US" dirty="0" err="1"/>
              <a:t>primary_key</a:t>
            </a:r>
            <a:r>
              <a:rPr lang="en-US" dirty="0"/>
              <a:t>=True)</a:t>
            </a:r>
          </a:p>
          <a:p>
            <a:pPr marL="0" indent="0">
              <a:buNone/>
            </a:pPr>
            <a:r>
              <a:rPr lang="en-US" dirty="0"/>
              <a:t>	username = </a:t>
            </a:r>
            <a:r>
              <a:rPr lang="en-US" dirty="0" err="1"/>
              <a:t>db.Column</a:t>
            </a:r>
            <a:r>
              <a:rPr lang="en-US" dirty="0"/>
              <a:t>(</a:t>
            </a:r>
            <a:r>
              <a:rPr lang="en-US" dirty="0" err="1"/>
              <a:t>db.String</a:t>
            </a:r>
            <a:r>
              <a:rPr lang="en-US" dirty="0"/>
              <a:t>(128))</a:t>
            </a:r>
          </a:p>
          <a:p>
            <a:pPr marL="0" indent="0">
              <a:buNone/>
            </a:pPr>
            <a:r>
              <a:rPr lang="en-US" dirty="0"/>
              <a:t>	password = </a:t>
            </a:r>
            <a:r>
              <a:rPr lang="en-US" dirty="0" err="1"/>
              <a:t>db.Column</a:t>
            </a:r>
            <a:r>
              <a:rPr lang="en-US" dirty="0"/>
              <a:t>(</a:t>
            </a:r>
            <a:r>
              <a:rPr lang="en-US" dirty="0" err="1"/>
              <a:t>db.String</a:t>
            </a:r>
            <a:r>
              <a:rPr lang="en-US" dirty="0"/>
              <a:t>(128))</a:t>
            </a:r>
          </a:p>
          <a:p>
            <a:pPr marL="0" indent="0">
              <a:buNone/>
            </a:pPr>
            <a:r>
              <a:rPr lang="en-US" dirty="0"/>
              <a:t>	"""Define the class constructor"""</a:t>
            </a:r>
          </a:p>
          <a:p>
            <a:pPr marL="0" indent="0">
              <a:buNone/>
            </a:pPr>
            <a:r>
              <a:rPr lang="en-US" dirty="0"/>
              <a:t>	</a:t>
            </a:r>
            <a:r>
              <a:rPr lang="en-US" dirty="0" err="1"/>
              <a:t>def</a:t>
            </a:r>
            <a:r>
              <a:rPr lang="en-US" dirty="0"/>
              <a:t> __</a:t>
            </a:r>
            <a:r>
              <a:rPr lang="en-US" dirty="0" err="1"/>
              <a:t>init</a:t>
            </a:r>
            <a:r>
              <a:rPr lang="en-US" dirty="0"/>
              <a:t>__(self, username, password):</a:t>
            </a:r>
          </a:p>
          <a:p>
            <a:pPr marL="0" indent="0">
              <a:buNone/>
            </a:pPr>
            <a:r>
              <a:rPr lang="en-US" dirty="0"/>
              <a:t>    	 </a:t>
            </a:r>
            <a:r>
              <a:rPr lang="en-US" dirty="0" smtClean="0"/>
              <a:t>   </a:t>
            </a:r>
            <a:r>
              <a:rPr lang="en-US" dirty="0" err="1" smtClean="0"/>
              <a:t>self.username</a:t>
            </a:r>
            <a:r>
              <a:rPr lang="en-US" dirty="0" smtClean="0"/>
              <a:t> </a:t>
            </a:r>
            <a:r>
              <a:rPr lang="en-US" dirty="0"/>
              <a:t>= username</a:t>
            </a:r>
          </a:p>
          <a:p>
            <a:pPr marL="0" indent="0">
              <a:buNone/>
            </a:pPr>
            <a:r>
              <a:rPr lang="en-US" dirty="0"/>
              <a:t>        </a:t>
            </a:r>
            <a:r>
              <a:rPr lang="en-US" dirty="0" smtClean="0"/>
              <a:t>          </a:t>
            </a:r>
            <a:r>
              <a:rPr lang="en-US" dirty="0" err="1" smtClean="0"/>
              <a:t>self.password</a:t>
            </a:r>
            <a:r>
              <a:rPr lang="en-US" dirty="0" smtClean="0"/>
              <a:t> </a:t>
            </a:r>
            <a:r>
              <a:rPr lang="en-US" dirty="0"/>
              <a:t>= password</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Tables</a:t>
            </a:r>
          </a:p>
        </p:txBody>
      </p:sp>
    </p:spTree>
    <p:extLst>
      <p:ext uri="{BB962C8B-B14F-4D97-AF65-F5344CB8AC3E}">
        <p14:creationId xmlns:p14="http://schemas.microsoft.com/office/powerpoint/2010/main" val="2094024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With the configuration and model in place we are now ready to create our database file. The </a:t>
            </a:r>
            <a:r>
              <a:rPr lang="en-US" dirty="0" err="1"/>
              <a:t>SQLAlchemy</a:t>
            </a:r>
            <a:r>
              <a:rPr lang="en-US" dirty="0"/>
              <a:t>-migrate package comes with command line tools and APIs to create databases in a way that allows easy updates in the future, so that is what we will use</a:t>
            </a:r>
            <a:r>
              <a:rPr lang="en-US" dirty="0" smtClean="0"/>
              <a:t>.</a:t>
            </a:r>
          </a:p>
          <a:p>
            <a:r>
              <a:rPr lang="en-US" dirty="0"/>
              <a:t>The this script is completely generic. All the application specific pathnames are imported from the </a:t>
            </a:r>
            <a:r>
              <a:rPr lang="en-US" dirty="0" err="1"/>
              <a:t>config</a:t>
            </a:r>
            <a:r>
              <a:rPr lang="en-US" dirty="0"/>
              <a:t> file. </a:t>
            </a:r>
            <a:endParaRPr lang="en-US" dirty="0" smtClean="0"/>
          </a:p>
          <a:p>
            <a:r>
              <a:rPr lang="en-US" dirty="0" smtClean="0"/>
              <a:t>Create a file with </a:t>
            </a:r>
            <a:r>
              <a:rPr lang="en-US" dirty="0"/>
              <a:t>name </a:t>
            </a:r>
            <a:r>
              <a:rPr lang="en-US" dirty="0" smtClean="0"/>
              <a:t>db_create.py (in root folder of your project) and copy the code from next slide.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Creating Database</a:t>
            </a:r>
            <a:endParaRPr lang="en-US" dirty="0"/>
          </a:p>
        </p:txBody>
      </p:sp>
    </p:spTree>
    <p:extLst>
      <p:ext uri="{BB962C8B-B14F-4D97-AF65-F5344CB8AC3E}">
        <p14:creationId xmlns:p14="http://schemas.microsoft.com/office/powerpoint/2010/main" val="3918900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pPr marL="0" indent="0">
              <a:buNone/>
            </a:pPr>
            <a:r>
              <a:rPr lang="en-US" dirty="0"/>
              <a:t>from </a:t>
            </a:r>
            <a:r>
              <a:rPr lang="en-US" dirty="0" err="1"/>
              <a:t>migrate.versioning</a:t>
            </a:r>
            <a:r>
              <a:rPr lang="en-US" dirty="0"/>
              <a:t> import </a:t>
            </a:r>
            <a:r>
              <a:rPr lang="en-US" dirty="0" err="1"/>
              <a:t>api</a:t>
            </a:r>
            <a:endParaRPr lang="en-US" dirty="0"/>
          </a:p>
          <a:p>
            <a:pPr marL="0" indent="0">
              <a:buNone/>
            </a:pPr>
            <a:r>
              <a:rPr lang="en-US" dirty="0"/>
              <a:t>from </a:t>
            </a:r>
            <a:r>
              <a:rPr lang="en-US" dirty="0" err="1"/>
              <a:t>config</a:t>
            </a:r>
            <a:r>
              <a:rPr lang="en-US" dirty="0"/>
              <a:t> import SQLALCHEMY_DATABASE_URI</a:t>
            </a:r>
          </a:p>
          <a:p>
            <a:pPr marL="0" indent="0">
              <a:buNone/>
            </a:pPr>
            <a:r>
              <a:rPr lang="en-US" dirty="0"/>
              <a:t>from </a:t>
            </a:r>
            <a:r>
              <a:rPr lang="en-US" dirty="0" err="1"/>
              <a:t>config</a:t>
            </a:r>
            <a:r>
              <a:rPr lang="en-US" dirty="0"/>
              <a:t> import SQLALCHEMY_MIGRATE_REPO</a:t>
            </a:r>
          </a:p>
          <a:p>
            <a:pPr marL="0" indent="0">
              <a:buNone/>
            </a:pPr>
            <a:r>
              <a:rPr lang="en-US" dirty="0"/>
              <a:t>from app import </a:t>
            </a:r>
            <a:r>
              <a:rPr lang="en-US" dirty="0" err="1"/>
              <a:t>db</a:t>
            </a:r>
            <a:endParaRPr lang="en-US" dirty="0"/>
          </a:p>
          <a:p>
            <a:pPr marL="0" indent="0">
              <a:buNone/>
            </a:pPr>
            <a:r>
              <a:rPr lang="en-US" dirty="0"/>
              <a:t>import </a:t>
            </a:r>
            <a:r>
              <a:rPr lang="en-US" dirty="0" err="1"/>
              <a:t>os.path</a:t>
            </a:r>
            <a:endParaRPr lang="en-US" dirty="0"/>
          </a:p>
          <a:p>
            <a:pPr marL="0" indent="0">
              <a:buNone/>
            </a:pPr>
            <a:r>
              <a:rPr lang="en-US" dirty="0" err="1"/>
              <a:t>db.create_all</a:t>
            </a:r>
            <a:r>
              <a:rPr lang="en-US" dirty="0"/>
              <a:t>()</a:t>
            </a:r>
          </a:p>
          <a:p>
            <a:pPr marL="0" indent="0">
              <a:buNone/>
            </a:pPr>
            <a:r>
              <a:rPr lang="en-US" dirty="0"/>
              <a:t>if not </a:t>
            </a:r>
            <a:r>
              <a:rPr lang="en-US" dirty="0" err="1"/>
              <a:t>os.path.exists</a:t>
            </a:r>
            <a:r>
              <a:rPr lang="en-US" dirty="0"/>
              <a:t>(SQLALCHEMY_MIGRATE_REPO):</a:t>
            </a:r>
          </a:p>
          <a:p>
            <a:pPr marL="0" indent="0">
              <a:buNone/>
            </a:pPr>
            <a:r>
              <a:rPr lang="en-US" dirty="0"/>
              <a:t>    </a:t>
            </a:r>
            <a:r>
              <a:rPr lang="en-US" dirty="0" err="1"/>
              <a:t>api.create</a:t>
            </a:r>
            <a:r>
              <a:rPr lang="en-US" dirty="0"/>
              <a:t>(SQLALCHEMY_MIGRATE_REPO, 'database repository')</a:t>
            </a:r>
          </a:p>
          <a:p>
            <a:pPr marL="0" indent="0">
              <a:buNone/>
            </a:pPr>
            <a:r>
              <a:rPr lang="en-US" dirty="0"/>
              <a:t>    </a:t>
            </a:r>
            <a:r>
              <a:rPr lang="en-US" dirty="0" err="1"/>
              <a:t>api.version_control</a:t>
            </a:r>
            <a:r>
              <a:rPr lang="en-US" dirty="0"/>
              <a:t>(SQLALCHEMY_DATABASE_URI, SQLALCHEMY_MIGRATE_REPO)</a:t>
            </a:r>
          </a:p>
          <a:p>
            <a:pPr marL="0" indent="0">
              <a:buNone/>
            </a:pPr>
            <a:r>
              <a:rPr lang="en-US" dirty="0"/>
              <a:t>else:</a:t>
            </a:r>
          </a:p>
          <a:p>
            <a:pPr marL="0" indent="0">
              <a:buNone/>
            </a:pPr>
            <a:r>
              <a:rPr lang="en-US" dirty="0"/>
              <a:t>    </a:t>
            </a:r>
            <a:r>
              <a:rPr lang="en-US" dirty="0" err="1"/>
              <a:t>api.version_control</a:t>
            </a:r>
            <a:r>
              <a:rPr lang="en-US" dirty="0"/>
              <a:t>(SQLALCHEMY_DATABASE_URI, SQLALCHEMY_MIGRATE_REPO, </a:t>
            </a:r>
            <a:r>
              <a:rPr lang="en-US" dirty="0" err="1"/>
              <a:t>api.version</a:t>
            </a:r>
            <a:r>
              <a:rPr lang="en-US" dirty="0"/>
              <a:t>(SQLALCHEMY_MIGRATE_REPO))</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Creating Database</a:t>
            </a:r>
          </a:p>
        </p:txBody>
      </p:sp>
    </p:spTree>
    <p:extLst>
      <p:ext uri="{BB962C8B-B14F-4D97-AF65-F5344CB8AC3E}">
        <p14:creationId xmlns:p14="http://schemas.microsoft.com/office/powerpoint/2010/main" val="1134458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execute the script from CMD:</a:t>
            </a:r>
          </a:p>
          <a:p>
            <a:pPr marL="0" indent="0">
              <a:buNone/>
            </a:pPr>
            <a:r>
              <a:rPr lang="en-US" dirty="0"/>
              <a:t> </a:t>
            </a:r>
            <a:r>
              <a:rPr lang="en-US" dirty="0" smtClean="0"/>
              <a:t>    </a:t>
            </a:r>
            <a:r>
              <a:rPr lang="en-US" b="1" dirty="0" smtClean="0"/>
              <a:t>python db_create.py</a:t>
            </a:r>
          </a:p>
          <a:p>
            <a:r>
              <a:rPr lang="en-US" dirty="0" smtClean="0"/>
              <a:t>This will create you an database: a file called </a:t>
            </a:r>
            <a:r>
              <a:rPr lang="en-US" dirty="0" err="1" smtClean="0"/>
              <a:t>data.db</a:t>
            </a:r>
            <a:r>
              <a:rPr lang="en-US" dirty="0" smtClean="0"/>
              <a:t> as you defined in your config.py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Creating Database</a:t>
            </a:r>
          </a:p>
        </p:txBody>
      </p:sp>
    </p:spTree>
    <p:extLst>
      <p:ext uri="{BB962C8B-B14F-4D97-AF65-F5344CB8AC3E}">
        <p14:creationId xmlns:p14="http://schemas.microsoft.com/office/powerpoint/2010/main" val="4024502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a:t>
            </a:r>
            <a:r>
              <a:rPr lang="en-US" dirty="0"/>
              <a:t>have defined our </a:t>
            </a:r>
            <a:r>
              <a:rPr lang="en-US" dirty="0" smtClean="0"/>
              <a:t>model (User), </a:t>
            </a:r>
            <a:r>
              <a:rPr lang="en-US" dirty="0"/>
              <a:t>we can </a:t>
            </a:r>
            <a:r>
              <a:rPr lang="en-US" dirty="0" smtClean="0"/>
              <a:t>store </a:t>
            </a:r>
            <a:r>
              <a:rPr lang="en-US" dirty="0"/>
              <a:t>it into our database</a:t>
            </a:r>
            <a:r>
              <a:rPr lang="en-US" dirty="0" smtClean="0"/>
              <a:t>.</a:t>
            </a:r>
          </a:p>
          <a:p>
            <a:r>
              <a:rPr lang="en-US" dirty="0" smtClean="0"/>
              <a:t>We </a:t>
            </a:r>
            <a:r>
              <a:rPr lang="en-US" dirty="0"/>
              <a:t>will consider any changes to the structure of the </a:t>
            </a:r>
            <a:r>
              <a:rPr lang="en-US" dirty="0" smtClean="0"/>
              <a:t>application </a:t>
            </a:r>
            <a:r>
              <a:rPr lang="en-US" dirty="0"/>
              <a:t>database a </a:t>
            </a:r>
            <a:r>
              <a:rPr lang="en-US" dirty="0" smtClean="0"/>
              <a:t>an migration</a:t>
            </a:r>
            <a:r>
              <a:rPr lang="en-US" dirty="0"/>
              <a:t>, so this is our first, which will take us from an empty database to a database that can store users.</a:t>
            </a:r>
          </a:p>
          <a:p>
            <a:endParaRPr lang="en-US" dirty="0"/>
          </a:p>
          <a:p>
            <a:r>
              <a:rPr lang="en-US" dirty="0"/>
              <a:t>To generate a migration </a:t>
            </a:r>
            <a:r>
              <a:rPr lang="en-US" dirty="0" smtClean="0"/>
              <a:t>we </a:t>
            </a:r>
            <a:r>
              <a:rPr lang="en-US" dirty="0"/>
              <a:t>use another little Python helper script </a:t>
            </a:r>
            <a:r>
              <a:rPr lang="en-US" dirty="0" smtClean="0"/>
              <a:t>(create file db_migrate.py in root and copy the next code in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Migration Files</a:t>
            </a:r>
            <a:endParaRPr lang="en-US" dirty="0"/>
          </a:p>
        </p:txBody>
      </p:sp>
    </p:spTree>
    <p:extLst>
      <p:ext uri="{BB962C8B-B14F-4D97-AF65-F5344CB8AC3E}">
        <p14:creationId xmlns:p14="http://schemas.microsoft.com/office/powerpoint/2010/main" val="33914261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pPr marL="0" indent="0">
              <a:buNone/>
            </a:pPr>
            <a:r>
              <a:rPr lang="en-US" dirty="0"/>
              <a:t>import imp</a:t>
            </a:r>
          </a:p>
          <a:p>
            <a:pPr marL="0" indent="0">
              <a:buNone/>
            </a:pPr>
            <a:r>
              <a:rPr lang="en-US" dirty="0"/>
              <a:t>from </a:t>
            </a:r>
            <a:r>
              <a:rPr lang="en-US" dirty="0" err="1"/>
              <a:t>migrate.versioning</a:t>
            </a:r>
            <a:r>
              <a:rPr lang="en-US" dirty="0"/>
              <a:t> import </a:t>
            </a:r>
            <a:r>
              <a:rPr lang="en-US" dirty="0" err="1"/>
              <a:t>api</a:t>
            </a:r>
            <a:endParaRPr lang="en-US" dirty="0"/>
          </a:p>
          <a:p>
            <a:pPr marL="0" indent="0">
              <a:buNone/>
            </a:pPr>
            <a:r>
              <a:rPr lang="en-US" dirty="0"/>
              <a:t>from app import </a:t>
            </a:r>
            <a:r>
              <a:rPr lang="en-US" dirty="0" err="1"/>
              <a:t>db</a:t>
            </a:r>
            <a:endParaRPr lang="en-US" dirty="0"/>
          </a:p>
          <a:p>
            <a:pPr marL="0" indent="0">
              <a:buNone/>
            </a:pPr>
            <a:r>
              <a:rPr lang="en-US" dirty="0"/>
              <a:t>from </a:t>
            </a:r>
            <a:r>
              <a:rPr lang="en-US" dirty="0" err="1"/>
              <a:t>config</a:t>
            </a:r>
            <a:r>
              <a:rPr lang="en-US" dirty="0"/>
              <a:t> import SQLALCHEMY_DATABASE_URI</a:t>
            </a:r>
          </a:p>
          <a:p>
            <a:pPr marL="0" indent="0">
              <a:buNone/>
            </a:pPr>
            <a:r>
              <a:rPr lang="en-US" dirty="0"/>
              <a:t>from </a:t>
            </a:r>
            <a:r>
              <a:rPr lang="en-US" dirty="0" err="1"/>
              <a:t>config</a:t>
            </a:r>
            <a:r>
              <a:rPr lang="en-US" dirty="0"/>
              <a:t> import SQLALCHEMY_MIGRATE_REPO</a:t>
            </a:r>
          </a:p>
          <a:p>
            <a:pPr marL="0" indent="0">
              <a:buNone/>
            </a:pPr>
            <a:r>
              <a:rPr lang="en-US" dirty="0"/>
              <a:t>v = </a:t>
            </a:r>
            <a:r>
              <a:rPr lang="en-US" dirty="0" err="1"/>
              <a:t>api.db_version</a:t>
            </a:r>
            <a:r>
              <a:rPr lang="en-US" dirty="0"/>
              <a:t>(SQLALCHEMY_DATABASE_URI, SQLALCHEMY_MIGRATE_REPO)</a:t>
            </a:r>
          </a:p>
          <a:p>
            <a:pPr marL="0" indent="0">
              <a:buNone/>
            </a:pPr>
            <a:r>
              <a:rPr lang="en-US" dirty="0"/>
              <a:t>migration = SQLALCHEMY_MIGRATE_REPO + ('/versions/%03d_migration.py' % (v+1))</a:t>
            </a:r>
          </a:p>
          <a:p>
            <a:pPr marL="0" indent="0">
              <a:buNone/>
            </a:pPr>
            <a:r>
              <a:rPr lang="en-US" dirty="0" err="1"/>
              <a:t>tmp_module</a:t>
            </a:r>
            <a:r>
              <a:rPr lang="en-US" dirty="0"/>
              <a:t> = </a:t>
            </a:r>
            <a:r>
              <a:rPr lang="en-US" dirty="0" err="1"/>
              <a:t>imp.new_module</a:t>
            </a:r>
            <a:r>
              <a:rPr lang="en-US" dirty="0"/>
              <a:t>('</a:t>
            </a:r>
            <a:r>
              <a:rPr lang="en-US" dirty="0" err="1"/>
              <a:t>old_model</a:t>
            </a:r>
            <a:r>
              <a:rPr lang="en-US" dirty="0"/>
              <a:t>')</a:t>
            </a:r>
          </a:p>
          <a:p>
            <a:pPr marL="0" indent="0">
              <a:buNone/>
            </a:pPr>
            <a:r>
              <a:rPr lang="en-US" dirty="0" err="1"/>
              <a:t>old_model</a:t>
            </a:r>
            <a:r>
              <a:rPr lang="en-US" dirty="0"/>
              <a:t> = </a:t>
            </a:r>
            <a:r>
              <a:rPr lang="en-US" dirty="0" err="1"/>
              <a:t>api.create_model</a:t>
            </a:r>
            <a:r>
              <a:rPr lang="en-US" dirty="0"/>
              <a:t>(SQLALCHEMY_DATABASE_URI, SQLALCHEMY_MIGRATE_REPO)</a:t>
            </a:r>
          </a:p>
          <a:p>
            <a:pPr marL="0" indent="0">
              <a:buNone/>
            </a:pPr>
            <a:r>
              <a:rPr lang="en-US" dirty="0"/>
              <a:t>exec(</a:t>
            </a:r>
            <a:r>
              <a:rPr lang="en-US" dirty="0" err="1"/>
              <a:t>old_model</a:t>
            </a:r>
            <a:r>
              <a:rPr lang="en-US" dirty="0"/>
              <a:t>, tmp_module.__</a:t>
            </a:r>
            <a:r>
              <a:rPr lang="en-US" dirty="0" err="1"/>
              <a:t>dict</a:t>
            </a:r>
            <a:r>
              <a:rPr lang="en-US" dirty="0"/>
              <a:t>__)</a:t>
            </a:r>
          </a:p>
          <a:p>
            <a:pPr marL="0" indent="0">
              <a:buNone/>
            </a:pPr>
            <a:r>
              <a:rPr lang="en-US" dirty="0"/>
              <a:t>script = </a:t>
            </a:r>
            <a:r>
              <a:rPr lang="en-US" dirty="0" err="1"/>
              <a:t>api.make_update_script_for_model</a:t>
            </a:r>
            <a:r>
              <a:rPr lang="en-US" dirty="0"/>
              <a:t>(SQLALCHEMY_DATABASE_URI, SQLALCHEMY_MIGRATE_REPO, </a:t>
            </a:r>
            <a:r>
              <a:rPr lang="en-US" dirty="0" err="1"/>
              <a:t>tmp_module.meta</a:t>
            </a:r>
            <a:r>
              <a:rPr lang="en-US" dirty="0"/>
              <a:t>, </a:t>
            </a:r>
            <a:r>
              <a:rPr lang="en-US" dirty="0" err="1"/>
              <a:t>db.metadata</a:t>
            </a:r>
            <a:r>
              <a:rPr lang="en-US" dirty="0"/>
              <a:t>)</a:t>
            </a:r>
          </a:p>
          <a:p>
            <a:pPr marL="0" indent="0">
              <a:buNone/>
            </a:pPr>
            <a:r>
              <a:rPr lang="en-US" dirty="0"/>
              <a:t>open(migration, "</a:t>
            </a:r>
            <a:r>
              <a:rPr lang="en-US" dirty="0" err="1"/>
              <a:t>wt</a:t>
            </a:r>
            <a:r>
              <a:rPr lang="en-US" dirty="0"/>
              <a:t>").write(script)</a:t>
            </a:r>
          </a:p>
          <a:p>
            <a:pPr marL="0" indent="0">
              <a:buNone/>
            </a:pPr>
            <a:r>
              <a:rPr lang="en-US" dirty="0" err="1"/>
              <a:t>api.upgrade</a:t>
            </a:r>
            <a:r>
              <a:rPr lang="en-US" dirty="0"/>
              <a:t>(SQLALCHEMY_DATABASE_URI, SQLALCHEMY_MIGRATE_REPO)</a:t>
            </a:r>
          </a:p>
          <a:p>
            <a:pPr marL="0" indent="0">
              <a:buNone/>
            </a:pPr>
            <a:r>
              <a:rPr lang="en-US" dirty="0"/>
              <a:t>v = </a:t>
            </a:r>
            <a:r>
              <a:rPr lang="en-US" dirty="0" err="1"/>
              <a:t>api.db_version</a:t>
            </a:r>
            <a:r>
              <a:rPr lang="en-US" dirty="0"/>
              <a:t>(SQLALCHEMY_DATABASE_URI, SQLALCHEMY_MIGRATE_REPO)</a:t>
            </a:r>
          </a:p>
          <a:p>
            <a:pPr marL="0" indent="0">
              <a:buNone/>
            </a:pPr>
            <a:r>
              <a:rPr lang="en-US" dirty="0"/>
              <a:t>print('New migration saved as ' + migration)</a:t>
            </a:r>
          </a:p>
          <a:p>
            <a:pPr marL="0" indent="0">
              <a:buNone/>
            </a:pPr>
            <a:r>
              <a:rPr lang="en-US" dirty="0"/>
              <a:t>print('Current database version: ' + </a:t>
            </a:r>
            <a:r>
              <a:rPr lang="en-US" dirty="0" err="1"/>
              <a:t>str</a:t>
            </a:r>
            <a:r>
              <a:rPr lang="en-US" dirty="0"/>
              <a:t>(v))</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Migration</a:t>
            </a:r>
            <a:endParaRPr lang="en-US" dirty="0"/>
          </a:p>
        </p:txBody>
      </p:sp>
    </p:spTree>
    <p:extLst>
      <p:ext uri="{BB962C8B-B14F-4D97-AF65-F5344CB8AC3E}">
        <p14:creationId xmlns:p14="http://schemas.microsoft.com/office/powerpoint/2010/main" val="1524320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you can run the script : </a:t>
            </a:r>
            <a:r>
              <a:rPr lang="en-US" b="1" dirty="0" smtClean="0"/>
              <a:t>python db_migrate.py</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Migration</a:t>
            </a:r>
          </a:p>
        </p:txBody>
      </p:sp>
      <p:pic>
        <p:nvPicPr>
          <p:cNvPr id="6" name="Kuva 5"/>
          <p:cNvPicPr>
            <a:picLocks noChangeAspect="1"/>
          </p:cNvPicPr>
          <p:nvPr/>
        </p:nvPicPr>
        <p:blipFill>
          <a:blip r:embed="rId2"/>
          <a:stretch>
            <a:fillRect/>
          </a:stretch>
        </p:blipFill>
        <p:spPr>
          <a:xfrm>
            <a:off x="361950" y="3076574"/>
            <a:ext cx="8420100" cy="1000497"/>
          </a:xfrm>
          <a:prstGeom prst="rect">
            <a:avLst/>
          </a:prstGeom>
        </p:spPr>
      </p:pic>
    </p:spTree>
    <p:extLst>
      <p:ext uri="{BB962C8B-B14F-4D97-AF65-F5344CB8AC3E}">
        <p14:creationId xmlns:p14="http://schemas.microsoft.com/office/powerpoint/2010/main" val="1984493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Let's say that for the next release of your </a:t>
            </a:r>
            <a:r>
              <a:rPr lang="en-US" dirty="0" smtClean="0"/>
              <a:t>application </a:t>
            </a:r>
            <a:r>
              <a:rPr lang="en-US" dirty="0"/>
              <a:t>you have to introduce a change to your models, for example a new table needs to be added. Without migrations you would need to figure out how to change the format of your database, both in your development machine and then again in your server, and this could be a lot of work</a:t>
            </a:r>
            <a:r>
              <a:rPr lang="en-US" dirty="0" smtClean="0"/>
              <a:t>.</a:t>
            </a:r>
          </a:p>
          <a:p>
            <a:r>
              <a:rPr lang="en-US" dirty="0" smtClean="0"/>
              <a:t>For this we create a few new scripts to help us update and downgrade the database….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Database upgrades and downgrades</a:t>
            </a:r>
            <a:r>
              <a:rPr lang="en-US" b="1" dirty="0"/>
              <a:t/>
            </a:r>
            <a:br>
              <a:rPr lang="en-US" b="1" dirty="0"/>
            </a:br>
            <a:endParaRPr lang="en-US" dirty="0"/>
          </a:p>
        </p:txBody>
      </p:sp>
    </p:spTree>
    <p:extLst>
      <p:ext uri="{BB962C8B-B14F-4D97-AF65-F5344CB8AC3E}">
        <p14:creationId xmlns:p14="http://schemas.microsoft.com/office/powerpoint/2010/main" val="293609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Normally</a:t>
            </a:r>
            <a:r>
              <a:rPr lang="fi-FI" dirty="0" smtClean="0"/>
              <a:t> </a:t>
            </a:r>
            <a:r>
              <a:rPr lang="fi-FI" dirty="0" err="1" smtClean="0"/>
              <a:t>you</a:t>
            </a:r>
            <a:r>
              <a:rPr lang="fi-FI" dirty="0" smtClean="0"/>
              <a:t> </a:t>
            </a:r>
            <a:r>
              <a:rPr lang="fi-FI" dirty="0" err="1" smtClean="0"/>
              <a:t>need</a:t>
            </a:r>
            <a:r>
              <a:rPr lang="fi-FI" dirty="0" smtClean="0"/>
              <a:t> to </a:t>
            </a:r>
            <a:r>
              <a:rPr lang="fi-FI" dirty="0" err="1" smtClean="0"/>
              <a:t>configure</a:t>
            </a:r>
            <a:r>
              <a:rPr lang="fi-FI" dirty="0" smtClean="0"/>
              <a:t> </a:t>
            </a:r>
            <a:r>
              <a:rPr lang="fi-FI" dirty="0" err="1" smtClean="0"/>
              <a:t>Flask</a:t>
            </a:r>
            <a:r>
              <a:rPr lang="fi-FI" dirty="0" smtClean="0"/>
              <a:t> </a:t>
            </a:r>
            <a:r>
              <a:rPr lang="fi-FI" dirty="0" err="1" smtClean="0"/>
              <a:t>module</a:t>
            </a:r>
            <a:r>
              <a:rPr lang="fi-FI" dirty="0"/>
              <a:t> </a:t>
            </a:r>
            <a:r>
              <a:rPr lang="fi-FI" dirty="0" smtClean="0"/>
              <a:t>at </a:t>
            </a:r>
            <a:r>
              <a:rPr lang="fi-FI" dirty="0" err="1" smtClean="0"/>
              <a:t>least</a:t>
            </a:r>
            <a:r>
              <a:rPr lang="fi-FI" dirty="0" smtClean="0"/>
              <a:t> in </a:t>
            </a:r>
            <a:r>
              <a:rPr lang="fi-FI" dirty="0" err="1" smtClean="0"/>
              <a:t>bigger</a:t>
            </a:r>
            <a:r>
              <a:rPr lang="fi-FI" dirty="0" smtClean="0"/>
              <a:t> </a:t>
            </a:r>
            <a:r>
              <a:rPr lang="fi-FI" dirty="0" err="1" smtClean="0"/>
              <a:t>applications</a:t>
            </a:r>
            <a:r>
              <a:rPr lang="fi-FI" dirty="0" smtClean="0"/>
              <a:t>, </a:t>
            </a:r>
            <a:r>
              <a:rPr lang="fi-FI" dirty="0" err="1" smtClean="0"/>
              <a:t>or</a:t>
            </a:r>
            <a:r>
              <a:rPr lang="fi-FI" dirty="0" smtClean="0"/>
              <a:t> </a:t>
            </a:r>
            <a:r>
              <a:rPr lang="fi-FI" dirty="0" err="1" smtClean="0"/>
              <a:t>perhaps</a:t>
            </a:r>
            <a:r>
              <a:rPr lang="fi-FI" dirty="0" smtClean="0"/>
              <a:t> </a:t>
            </a:r>
            <a:r>
              <a:rPr lang="fi-FI" dirty="0" err="1" smtClean="0"/>
              <a:t>you</a:t>
            </a:r>
            <a:r>
              <a:rPr lang="fi-FI" dirty="0" smtClean="0"/>
              <a:t> </a:t>
            </a:r>
            <a:r>
              <a:rPr lang="fi-FI" dirty="0" err="1" smtClean="0"/>
              <a:t>want</a:t>
            </a:r>
            <a:r>
              <a:rPr lang="fi-FI" dirty="0" smtClean="0"/>
              <a:t> to </a:t>
            </a:r>
            <a:r>
              <a:rPr lang="fi-FI" dirty="0" err="1" smtClean="0"/>
              <a:t>use</a:t>
            </a:r>
            <a:r>
              <a:rPr lang="fi-FI" dirty="0" smtClean="0"/>
              <a:t> </a:t>
            </a:r>
            <a:r>
              <a:rPr lang="fi-FI" dirty="0" err="1" smtClean="0"/>
              <a:t>some</a:t>
            </a:r>
            <a:r>
              <a:rPr lang="fi-FI" dirty="0" smtClean="0"/>
              <a:t> </a:t>
            </a:r>
            <a:r>
              <a:rPr lang="fi-FI" dirty="0" err="1" smtClean="0"/>
              <a:t>other</a:t>
            </a:r>
            <a:r>
              <a:rPr lang="fi-FI" dirty="0" smtClean="0"/>
              <a:t> </a:t>
            </a:r>
            <a:r>
              <a:rPr lang="fi-FI" dirty="0" err="1" smtClean="0"/>
              <a:t>templating</a:t>
            </a:r>
            <a:r>
              <a:rPr lang="fi-FI" dirty="0" smtClean="0"/>
              <a:t> </a:t>
            </a:r>
            <a:r>
              <a:rPr lang="fi-FI" dirty="0" err="1" smtClean="0"/>
              <a:t>engine</a:t>
            </a:r>
            <a:r>
              <a:rPr lang="fi-FI" dirty="0" smtClean="0"/>
              <a:t> </a:t>
            </a:r>
            <a:r>
              <a:rPr lang="fi-FI" dirty="0" err="1" smtClean="0"/>
              <a:t>than</a:t>
            </a:r>
            <a:r>
              <a:rPr lang="fi-FI" dirty="0" smtClean="0"/>
              <a:t> Jinja2. </a:t>
            </a:r>
            <a:r>
              <a:rPr lang="fi-FI" dirty="0" err="1" smtClean="0"/>
              <a:t>The</a:t>
            </a:r>
            <a:r>
              <a:rPr lang="fi-FI" dirty="0" smtClean="0"/>
              <a:t> </a:t>
            </a:r>
            <a:r>
              <a:rPr lang="fi-FI" dirty="0" err="1" smtClean="0"/>
              <a:t>configuration</a:t>
            </a:r>
            <a:r>
              <a:rPr lang="fi-FI" dirty="0" smtClean="0"/>
              <a:t> </a:t>
            </a:r>
            <a:r>
              <a:rPr lang="fi-FI" dirty="0" err="1" smtClean="0"/>
              <a:t>can</a:t>
            </a:r>
            <a:r>
              <a:rPr lang="fi-FI" dirty="0" smtClean="0"/>
              <a:t> </a:t>
            </a:r>
            <a:r>
              <a:rPr lang="fi-FI" dirty="0" err="1" smtClean="0"/>
              <a:t>be</a:t>
            </a:r>
            <a:r>
              <a:rPr lang="fi-FI" dirty="0" smtClean="0"/>
              <a:t> </a:t>
            </a:r>
            <a:r>
              <a:rPr lang="fi-FI" dirty="0" err="1" smtClean="0"/>
              <a:t>done</a:t>
            </a:r>
            <a:r>
              <a:rPr lang="fi-FI" dirty="0" smtClean="0"/>
              <a:t> in </a:t>
            </a:r>
            <a:r>
              <a:rPr lang="fi-FI" dirty="0" err="1" smtClean="0"/>
              <a:t>several</a:t>
            </a:r>
            <a:r>
              <a:rPr lang="fi-FI" dirty="0" smtClean="0"/>
              <a:t> </a:t>
            </a:r>
            <a:r>
              <a:rPr lang="fi-FI" dirty="0" err="1" smtClean="0"/>
              <a:t>ways</a:t>
            </a:r>
            <a:r>
              <a:rPr lang="fi-FI" dirty="0" smtClean="0"/>
              <a:t> </a:t>
            </a:r>
            <a:r>
              <a:rPr lang="fi-FI" dirty="0" err="1" smtClean="0"/>
              <a:t>but</a:t>
            </a:r>
            <a:r>
              <a:rPr lang="fi-FI" dirty="0" smtClean="0"/>
              <a:t> </a:t>
            </a:r>
            <a:r>
              <a:rPr lang="fi-FI" dirty="0" err="1" smtClean="0"/>
              <a:t>the</a:t>
            </a:r>
            <a:r>
              <a:rPr lang="fi-FI" dirty="0" smtClean="0"/>
              <a:t> </a:t>
            </a:r>
            <a:r>
              <a:rPr lang="fi-FI" dirty="0" err="1" smtClean="0"/>
              <a:t>easiest</a:t>
            </a:r>
            <a:r>
              <a:rPr lang="fi-FI" dirty="0" smtClean="0"/>
              <a:t> and </a:t>
            </a:r>
            <a:r>
              <a:rPr lang="fi-FI" dirty="0" err="1" smtClean="0"/>
              <a:t>most</a:t>
            </a:r>
            <a:r>
              <a:rPr lang="fi-FI" dirty="0" smtClean="0"/>
              <a:t> </a:t>
            </a:r>
            <a:r>
              <a:rPr lang="fi-FI" dirty="0" err="1" smtClean="0"/>
              <a:t>common</a:t>
            </a:r>
            <a:r>
              <a:rPr lang="fi-FI" dirty="0" smtClean="0"/>
              <a:t> </a:t>
            </a:r>
            <a:r>
              <a:rPr lang="fi-FI" dirty="0" err="1" smtClean="0"/>
              <a:t>ways</a:t>
            </a:r>
            <a:r>
              <a:rPr lang="fi-FI" dirty="0" smtClean="0"/>
              <a:t> is to </a:t>
            </a:r>
            <a:r>
              <a:rPr lang="fi-FI" dirty="0" err="1" smtClean="0"/>
              <a:t>use</a:t>
            </a:r>
            <a:r>
              <a:rPr lang="fi-FI" dirty="0" smtClean="0"/>
              <a:t> </a:t>
            </a:r>
            <a:r>
              <a:rPr lang="fi-FI" dirty="0" err="1" smtClean="0"/>
              <a:t>own</a:t>
            </a:r>
            <a:r>
              <a:rPr lang="fi-FI" dirty="0" smtClean="0"/>
              <a:t> </a:t>
            </a:r>
            <a:r>
              <a:rPr lang="fi-FI" dirty="0" err="1" smtClean="0"/>
              <a:t>module</a:t>
            </a:r>
            <a:r>
              <a:rPr lang="fi-FI" dirty="0" smtClean="0"/>
              <a:t> for </a:t>
            </a:r>
            <a:r>
              <a:rPr lang="fi-FI" dirty="0" err="1" smtClean="0"/>
              <a:t>this</a:t>
            </a:r>
            <a:r>
              <a:rPr lang="fi-FI" dirty="0" smtClean="0"/>
              <a:t>.</a:t>
            </a:r>
          </a:p>
          <a:p>
            <a:r>
              <a:rPr lang="fi-FI" dirty="0" err="1" smtClean="0"/>
              <a:t>Before</a:t>
            </a:r>
            <a:r>
              <a:rPr lang="fi-FI" dirty="0" smtClean="0"/>
              <a:t> </a:t>
            </a:r>
            <a:r>
              <a:rPr lang="fi-FI" dirty="0" err="1" smtClean="0"/>
              <a:t>we</a:t>
            </a:r>
            <a:r>
              <a:rPr lang="fi-FI" dirty="0" smtClean="0"/>
              <a:t> </a:t>
            </a:r>
            <a:r>
              <a:rPr lang="fi-FI" dirty="0" err="1" smtClean="0"/>
              <a:t>do</a:t>
            </a:r>
            <a:r>
              <a:rPr lang="fi-FI" dirty="0" smtClean="0"/>
              <a:t> </a:t>
            </a:r>
            <a:r>
              <a:rPr lang="fi-FI" dirty="0" err="1" smtClean="0"/>
              <a:t>this</a:t>
            </a:r>
            <a:r>
              <a:rPr lang="fi-FI" dirty="0" smtClean="0"/>
              <a:t> go </a:t>
            </a:r>
            <a:r>
              <a:rPr lang="fi-FI" dirty="0" err="1" smtClean="0"/>
              <a:t>see</a:t>
            </a:r>
            <a:r>
              <a:rPr lang="fi-FI" dirty="0" smtClean="0"/>
              <a:t> </a:t>
            </a:r>
            <a:r>
              <a:rPr lang="fi-FI" dirty="0" err="1" smtClean="0"/>
              <a:t>the</a:t>
            </a:r>
            <a:r>
              <a:rPr lang="fi-FI" dirty="0" smtClean="0"/>
              <a:t> </a:t>
            </a:r>
            <a:r>
              <a:rPr lang="fi-FI" dirty="0" err="1" smtClean="0"/>
              <a:t>builtin</a:t>
            </a:r>
            <a:r>
              <a:rPr lang="fi-FI" dirty="0" smtClean="0"/>
              <a:t> </a:t>
            </a:r>
            <a:r>
              <a:rPr lang="fi-FI" dirty="0" err="1" smtClean="0"/>
              <a:t>configuration</a:t>
            </a:r>
            <a:r>
              <a:rPr lang="fi-FI" dirty="0" smtClean="0"/>
              <a:t> </a:t>
            </a:r>
            <a:r>
              <a:rPr lang="fi-FI" dirty="0" err="1" smtClean="0"/>
              <a:t>values</a:t>
            </a:r>
            <a:r>
              <a:rPr lang="fi-FI" dirty="0" smtClean="0"/>
              <a:t> of </a:t>
            </a:r>
            <a:r>
              <a:rPr lang="fi-FI" dirty="0" err="1" smtClean="0"/>
              <a:t>Flask</a:t>
            </a:r>
            <a:r>
              <a:rPr lang="fi-FI" dirty="0" smtClean="0"/>
              <a:t> in </a:t>
            </a:r>
            <a:r>
              <a:rPr lang="fi-FI" dirty="0" err="1" smtClean="0"/>
              <a:t>here</a:t>
            </a:r>
            <a:r>
              <a:rPr lang="fi-FI" dirty="0"/>
              <a:t>: </a:t>
            </a:r>
            <a:r>
              <a:rPr lang="fi-FI" dirty="0" err="1" smtClean="0">
                <a:hlinkClick r:id="rId2"/>
              </a:rPr>
              <a:t>Flask</a:t>
            </a:r>
            <a:r>
              <a:rPr lang="fi-FI" dirty="0" smtClean="0">
                <a:hlinkClick r:id="rId2"/>
              </a:rPr>
              <a:t> </a:t>
            </a:r>
            <a:r>
              <a:rPr lang="fi-FI" dirty="0" err="1" smtClean="0">
                <a:hlinkClick r:id="rId2"/>
              </a:rPr>
              <a:t>Configuration</a:t>
            </a:r>
            <a:endParaRPr lang="fi-FI" dirty="0" smtClean="0"/>
          </a:p>
          <a:p>
            <a:r>
              <a:rPr lang="fi-FI" dirty="0" err="1" smtClean="0"/>
              <a:t>Note</a:t>
            </a:r>
            <a:r>
              <a:rPr lang="fi-FI" dirty="0" smtClean="0"/>
              <a:t> </a:t>
            </a:r>
            <a:r>
              <a:rPr lang="fi-FI" dirty="0" err="1" smtClean="0"/>
              <a:t>that</a:t>
            </a:r>
            <a:r>
              <a:rPr lang="fi-FI" dirty="0" smtClean="0"/>
              <a:t> </a:t>
            </a:r>
            <a:r>
              <a:rPr lang="fi-FI" dirty="0" err="1" smtClean="0"/>
              <a:t>all</a:t>
            </a:r>
            <a:r>
              <a:rPr lang="fi-FI" dirty="0" smtClean="0"/>
              <a:t> </a:t>
            </a:r>
            <a:r>
              <a:rPr lang="fi-FI" dirty="0" err="1" smtClean="0"/>
              <a:t>these</a:t>
            </a:r>
            <a:r>
              <a:rPr lang="fi-FI" dirty="0" smtClean="0"/>
              <a:t> </a:t>
            </a:r>
            <a:r>
              <a:rPr lang="fi-FI" dirty="0" err="1" smtClean="0"/>
              <a:t>configuration</a:t>
            </a:r>
            <a:r>
              <a:rPr lang="fi-FI" dirty="0" smtClean="0"/>
              <a:t> </a:t>
            </a:r>
            <a:r>
              <a:rPr lang="fi-FI" dirty="0" err="1" smtClean="0"/>
              <a:t>variables</a:t>
            </a:r>
            <a:r>
              <a:rPr lang="fi-FI" dirty="0" smtClean="0"/>
              <a:t> </a:t>
            </a:r>
            <a:r>
              <a:rPr lang="fi-FI" dirty="0" err="1" smtClean="0"/>
              <a:t>have</a:t>
            </a:r>
            <a:r>
              <a:rPr lang="fi-FI" dirty="0" smtClean="0"/>
              <a:t> a </a:t>
            </a:r>
            <a:r>
              <a:rPr lang="fi-FI" dirty="0" err="1" smtClean="0"/>
              <a:t>default</a:t>
            </a:r>
            <a:r>
              <a:rPr lang="fi-FI" dirty="0" smtClean="0"/>
              <a:t> </a:t>
            </a:r>
            <a:r>
              <a:rPr lang="fi-FI" dirty="0" err="1" smtClean="0"/>
              <a:t>values</a:t>
            </a:r>
            <a:r>
              <a:rPr lang="fi-FI" dirty="0" smtClean="0"/>
              <a:t> </a:t>
            </a:r>
            <a:r>
              <a:rPr lang="fi-FI" dirty="0" err="1" smtClean="0"/>
              <a:t>that</a:t>
            </a:r>
            <a:r>
              <a:rPr lang="fi-FI" dirty="0" smtClean="0"/>
              <a:t> </a:t>
            </a:r>
            <a:r>
              <a:rPr lang="fi-FI" dirty="0" err="1" smtClean="0"/>
              <a:t>you</a:t>
            </a:r>
            <a:r>
              <a:rPr lang="fi-FI" dirty="0" smtClean="0"/>
              <a:t> </a:t>
            </a:r>
            <a:r>
              <a:rPr lang="fi-FI" dirty="0" err="1" smtClean="0"/>
              <a:t>can</a:t>
            </a:r>
            <a:r>
              <a:rPr lang="fi-FI" dirty="0" smtClean="0"/>
              <a:t> </a:t>
            </a:r>
            <a:r>
              <a:rPr lang="fi-FI" dirty="0" err="1" smtClean="0"/>
              <a:t>override</a:t>
            </a:r>
            <a:r>
              <a:rPr lang="fi-FI" dirty="0" smtClean="0"/>
              <a:t> in </a:t>
            </a:r>
            <a:r>
              <a:rPr lang="fi-FI" dirty="0" err="1" smtClean="0"/>
              <a:t>your</a:t>
            </a:r>
            <a:r>
              <a:rPr lang="fi-FI" dirty="0" smtClean="0"/>
              <a:t> </a:t>
            </a:r>
            <a:r>
              <a:rPr lang="fi-FI" dirty="0" err="1" smtClean="0"/>
              <a:t>own</a:t>
            </a:r>
            <a:r>
              <a:rPr lang="fi-FI" dirty="0" smtClean="0"/>
              <a:t> </a:t>
            </a:r>
            <a:r>
              <a:rPr lang="fi-FI" dirty="0" err="1" smtClean="0"/>
              <a:t>configuration</a:t>
            </a:r>
            <a:r>
              <a:rPr lang="fi-FI" dirty="0" smtClean="0"/>
              <a:t> as </a:t>
            </a:r>
            <a:r>
              <a:rPr lang="fi-FI" dirty="0" err="1" smtClean="0"/>
              <a:t>we</a:t>
            </a:r>
            <a:r>
              <a:rPr lang="fi-FI" dirty="0" smtClean="0"/>
              <a:t> </a:t>
            </a:r>
            <a:r>
              <a:rPr lang="fi-FI" dirty="0" err="1" smtClean="0"/>
              <a:t>will</a:t>
            </a:r>
            <a:r>
              <a:rPr lang="fi-FI" dirty="0" smtClean="0"/>
              <a:t> </a:t>
            </a:r>
            <a:r>
              <a:rPr lang="fi-FI" dirty="0" err="1" smtClean="0"/>
              <a:t>do</a:t>
            </a:r>
            <a:r>
              <a:rPr lang="fi-FI" dirty="0" smtClean="0"/>
              <a:t> in </a:t>
            </a:r>
            <a:r>
              <a:rPr lang="fi-FI" dirty="0" err="1" smtClean="0"/>
              <a:t>next</a:t>
            </a:r>
            <a:r>
              <a:rPr lang="fi-FI" dirty="0" smtClean="0"/>
              <a:t> </a:t>
            </a:r>
            <a:r>
              <a:rPr lang="fi-FI" dirty="0" err="1" smtClean="0"/>
              <a:t>sections</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Flask</a:t>
            </a:r>
            <a:r>
              <a:rPr lang="fi-FI" dirty="0" smtClean="0"/>
              <a:t> </a:t>
            </a:r>
            <a:r>
              <a:rPr lang="fi-FI" dirty="0" err="1" smtClean="0"/>
              <a:t>Configuration</a:t>
            </a:r>
            <a:endParaRPr lang="en-US" dirty="0"/>
          </a:p>
        </p:txBody>
      </p:sp>
    </p:spTree>
    <p:extLst>
      <p:ext uri="{BB962C8B-B14F-4D97-AF65-F5344CB8AC3E}">
        <p14:creationId xmlns:p14="http://schemas.microsoft.com/office/powerpoint/2010/main" val="6381133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Create db_upgrade.py file in the root of your project and add next content to it:</a:t>
            </a:r>
          </a:p>
          <a:p>
            <a:pPr marL="0" indent="0">
              <a:buNone/>
            </a:pPr>
            <a:r>
              <a:rPr lang="en-US" dirty="0"/>
              <a:t>from </a:t>
            </a:r>
            <a:r>
              <a:rPr lang="en-US" dirty="0" err="1"/>
              <a:t>migrate.versioning</a:t>
            </a:r>
            <a:r>
              <a:rPr lang="en-US" dirty="0"/>
              <a:t> import </a:t>
            </a:r>
            <a:r>
              <a:rPr lang="en-US" dirty="0" err="1"/>
              <a:t>api</a:t>
            </a:r>
            <a:endParaRPr lang="en-US" dirty="0"/>
          </a:p>
          <a:p>
            <a:pPr marL="0" indent="0">
              <a:buNone/>
            </a:pPr>
            <a:r>
              <a:rPr lang="en-US" dirty="0"/>
              <a:t>from </a:t>
            </a:r>
            <a:r>
              <a:rPr lang="en-US" dirty="0" err="1"/>
              <a:t>config</a:t>
            </a:r>
            <a:r>
              <a:rPr lang="en-US" dirty="0"/>
              <a:t> import SQLALCHEMY_DATABASE_URI</a:t>
            </a:r>
          </a:p>
          <a:p>
            <a:pPr marL="0" indent="0">
              <a:buNone/>
            </a:pPr>
            <a:r>
              <a:rPr lang="en-US" dirty="0"/>
              <a:t>from </a:t>
            </a:r>
            <a:r>
              <a:rPr lang="en-US" dirty="0" err="1"/>
              <a:t>config</a:t>
            </a:r>
            <a:r>
              <a:rPr lang="en-US" dirty="0"/>
              <a:t> import SQLALCHEMY_MIGRATE_REPO</a:t>
            </a:r>
          </a:p>
          <a:p>
            <a:pPr marL="0" indent="0">
              <a:buNone/>
            </a:pPr>
            <a:r>
              <a:rPr lang="en-US" dirty="0" err="1"/>
              <a:t>api.upgrade</a:t>
            </a:r>
            <a:r>
              <a:rPr lang="en-US" dirty="0"/>
              <a:t>(SQLALCHEMY_DATABASE_URI, SQLALCHEMY_MIGRATE_REPO)</a:t>
            </a:r>
          </a:p>
          <a:p>
            <a:pPr marL="0" indent="0">
              <a:buNone/>
            </a:pPr>
            <a:r>
              <a:rPr lang="en-US" dirty="0"/>
              <a:t>v = </a:t>
            </a:r>
            <a:r>
              <a:rPr lang="en-US" dirty="0" err="1"/>
              <a:t>api.db_version</a:t>
            </a:r>
            <a:r>
              <a:rPr lang="en-US" dirty="0"/>
              <a:t>(SQLALCHEMY_DATABASE_URI, SQLALCHEMY_MIGRATE_REPO)</a:t>
            </a:r>
          </a:p>
          <a:p>
            <a:pPr marL="0" indent="0">
              <a:buNone/>
            </a:pPr>
            <a:r>
              <a:rPr lang="en-US" dirty="0"/>
              <a:t>print('Current database version: ' + </a:t>
            </a:r>
            <a:r>
              <a:rPr lang="en-US" dirty="0" err="1"/>
              <a:t>str</a:t>
            </a:r>
            <a:r>
              <a:rPr lang="en-US" dirty="0"/>
              <a:t>(v))</a:t>
            </a:r>
            <a:endParaRPr lang="en-US" dirty="0" smtClean="0"/>
          </a:p>
          <a:p>
            <a:pPr marL="0" indent="0">
              <a:buNone/>
            </a:pP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upgrade</a:t>
            </a:r>
            <a:endParaRPr lang="en-US" dirty="0"/>
          </a:p>
        </p:txBody>
      </p:sp>
    </p:spTree>
    <p:extLst>
      <p:ext uri="{BB962C8B-B14F-4D97-AF65-F5344CB8AC3E}">
        <p14:creationId xmlns:p14="http://schemas.microsoft.com/office/powerpoint/2010/main" val="3875831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a:t>Create </a:t>
            </a:r>
            <a:r>
              <a:rPr lang="en-US" dirty="0" smtClean="0"/>
              <a:t>db_downgrade.py </a:t>
            </a:r>
            <a:r>
              <a:rPr lang="en-US" dirty="0"/>
              <a:t>file in the root of your project and add next content to it</a:t>
            </a:r>
            <a:r>
              <a:rPr lang="en-US" dirty="0" smtClean="0"/>
              <a:t>:</a:t>
            </a:r>
          </a:p>
          <a:p>
            <a:pPr marL="0" indent="0">
              <a:buNone/>
            </a:pPr>
            <a:endParaRPr lang="en-US" dirty="0"/>
          </a:p>
          <a:p>
            <a:pPr marL="0" indent="0">
              <a:buNone/>
            </a:pPr>
            <a:r>
              <a:rPr lang="en-US" dirty="0"/>
              <a:t>from </a:t>
            </a:r>
            <a:r>
              <a:rPr lang="en-US" dirty="0" err="1"/>
              <a:t>migrate.versioning</a:t>
            </a:r>
            <a:r>
              <a:rPr lang="en-US" dirty="0"/>
              <a:t> import </a:t>
            </a:r>
            <a:r>
              <a:rPr lang="en-US" dirty="0" err="1"/>
              <a:t>api</a:t>
            </a:r>
            <a:endParaRPr lang="en-US" dirty="0"/>
          </a:p>
          <a:p>
            <a:pPr marL="0" indent="0">
              <a:buNone/>
            </a:pPr>
            <a:r>
              <a:rPr lang="en-US" dirty="0"/>
              <a:t>from </a:t>
            </a:r>
            <a:r>
              <a:rPr lang="en-US" dirty="0" err="1"/>
              <a:t>config</a:t>
            </a:r>
            <a:r>
              <a:rPr lang="en-US" dirty="0"/>
              <a:t> import SQLALCHEMY_DATABASE_URI</a:t>
            </a:r>
          </a:p>
          <a:p>
            <a:pPr marL="0" indent="0">
              <a:buNone/>
            </a:pPr>
            <a:r>
              <a:rPr lang="en-US" dirty="0"/>
              <a:t>from </a:t>
            </a:r>
            <a:r>
              <a:rPr lang="en-US" dirty="0" err="1"/>
              <a:t>config</a:t>
            </a:r>
            <a:r>
              <a:rPr lang="en-US" dirty="0"/>
              <a:t> import SQLALCHEMY_MIGRATE_REPO</a:t>
            </a:r>
          </a:p>
          <a:p>
            <a:pPr marL="0" indent="0">
              <a:buNone/>
            </a:pPr>
            <a:r>
              <a:rPr lang="en-US" dirty="0"/>
              <a:t>v = </a:t>
            </a:r>
            <a:r>
              <a:rPr lang="en-US" dirty="0" err="1"/>
              <a:t>api.db_version</a:t>
            </a:r>
            <a:r>
              <a:rPr lang="en-US" dirty="0"/>
              <a:t>(SQLALCHEMY_DATABASE_URI, SQLALCHEMY_MIGRATE_REPO)</a:t>
            </a:r>
          </a:p>
          <a:p>
            <a:pPr marL="0" indent="0">
              <a:buNone/>
            </a:pPr>
            <a:r>
              <a:rPr lang="en-US" dirty="0" err="1"/>
              <a:t>api.downgrade</a:t>
            </a:r>
            <a:r>
              <a:rPr lang="en-US" dirty="0"/>
              <a:t>(SQLALCHEMY_DATABASE_URI, SQLALCHEMY_MIGRATE_REPO, v - 1)</a:t>
            </a:r>
          </a:p>
          <a:p>
            <a:pPr marL="0" indent="0">
              <a:buNone/>
            </a:pPr>
            <a:r>
              <a:rPr lang="en-US" dirty="0"/>
              <a:t>v = </a:t>
            </a:r>
            <a:r>
              <a:rPr lang="en-US" dirty="0" err="1"/>
              <a:t>api.db_version</a:t>
            </a:r>
            <a:r>
              <a:rPr lang="en-US" dirty="0"/>
              <a:t>(SQLALCHEMY_DATABASE_URI, SQLALCHEMY_MIGRATE_REPO)</a:t>
            </a:r>
          </a:p>
          <a:p>
            <a:pPr marL="0" indent="0">
              <a:buNone/>
            </a:pPr>
            <a:r>
              <a:rPr lang="en-US" dirty="0"/>
              <a:t>print('Current database version: ' + </a:t>
            </a:r>
            <a:r>
              <a:rPr lang="en-US" dirty="0" err="1"/>
              <a:t>str</a:t>
            </a:r>
            <a:r>
              <a:rPr lang="en-US" dirty="0"/>
              <a:t>(v))</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downgrade</a:t>
            </a:r>
            <a:endParaRPr lang="en-US" dirty="0"/>
          </a:p>
        </p:txBody>
      </p:sp>
    </p:spTree>
    <p:extLst>
      <p:ext uri="{BB962C8B-B14F-4D97-AF65-F5344CB8AC3E}">
        <p14:creationId xmlns:p14="http://schemas.microsoft.com/office/powerpoint/2010/main" val="32014017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Relational databases are good at storing relations between data items. </a:t>
            </a:r>
            <a:r>
              <a:rPr lang="en-US" dirty="0" smtClean="0"/>
              <a:t> This can be achieved also in Python Flask. We already have seen how to create a model to database, the User. Next we see how we can create a relation between two tables User and Friends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Database relations</a:t>
            </a:r>
            <a:endParaRPr lang="en-US" dirty="0"/>
          </a:p>
        </p:txBody>
      </p:sp>
    </p:spTree>
    <p:extLst>
      <p:ext uri="{BB962C8B-B14F-4D97-AF65-F5344CB8AC3E}">
        <p14:creationId xmlns:p14="http://schemas.microsoft.com/office/powerpoint/2010/main" val="3365467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pPr marL="0" indent="0">
              <a:buNone/>
            </a:pPr>
            <a:r>
              <a:rPr lang="en-US" dirty="0"/>
              <a:t>class User(</a:t>
            </a:r>
            <a:r>
              <a:rPr lang="en-US" dirty="0" err="1"/>
              <a:t>db.Model</a:t>
            </a:r>
            <a:r>
              <a:rPr lang="en-US" dirty="0"/>
              <a:t>):</a:t>
            </a:r>
          </a:p>
          <a:p>
            <a:pPr marL="0" indent="0">
              <a:buNone/>
            </a:pPr>
            <a:r>
              <a:rPr lang="en-US" dirty="0"/>
              <a:t>	id = </a:t>
            </a:r>
            <a:r>
              <a:rPr lang="en-US" dirty="0" err="1"/>
              <a:t>db.Column</a:t>
            </a:r>
            <a:r>
              <a:rPr lang="en-US" dirty="0"/>
              <a:t>(</a:t>
            </a:r>
            <a:r>
              <a:rPr lang="en-US" dirty="0" err="1"/>
              <a:t>db.Integer</a:t>
            </a:r>
            <a:r>
              <a:rPr lang="en-US" dirty="0"/>
              <a:t>, </a:t>
            </a:r>
            <a:r>
              <a:rPr lang="en-US" dirty="0" err="1"/>
              <a:t>primary_key</a:t>
            </a:r>
            <a:r>
              <a:rPr lang="en-US" dirty="0"/>
              <a:t>=True)</a:t>
            </a:r>
          </a:p>
          <a:p>
            <a:pPr marL="0" indent="0">
              <a:buNone/>
            </a:pPr>
            <a:r>
              <a:rPr lang="en-US" dirty="0"/>
              <a:t>	username = </a:t>
            </a:r>
            <a:r>
              <a:rPr lang="en-US" dirty="0" err="1"/>
              <a:t>db.Column</a:t>
            </a:r>
            <a:r>
              <a:rPr lang="en-US" dirty="0"/>
              <a:t>(</a:t>
            </a:r>
            <a:r>
              <a:rPr lang="en-US" dirty="0" err="1"/>
              <a:t>db.String</a:t>
            </a:r>
            <a:r>
              <a:rPr lang="en-US" dirty="0"/>
              <a:t>(128),unique=True)</a:t>
            </a:r>
          </a:p>
          <a:p>
            <a:pPr marL="0" indent="0">
              <a:buNone/>
            </a:pPr>
            <a:r>
              <a:rPr lang="en-US" dirty="0"/>
              <a:t>	password = </a:t>
            </a:r>
            <a:r>
              <a:rPr lang="en-US" dirty="0" err="1"/>
              <a:t>db.Column</a:t>
            </a:r>
            <a:r>
              <a:rPr lang="en-US" dirty="0"/>
              <a:t>(</a:t>
            </a:r>
            <a:r>
              <a:rPr lang="en-US" dirty="0" err="1"/>
              <a:t>db.String</a:t>
            </a:r>
            <a:r>
              <a:rPr lang="en-US" dirty="0"/>
              <a:t>(128))</a:t>
            </a:r>
          </a:p>
          <a:p>
            <a:pPr marL="0" indent="0">
              <a:buNone/>
            </a:pPr>
            <a:r>
              <a:rPr lang="en-US" dirty="0"/>
              <a:t>	</a:t>
            </a:r>
            <a:r>
              <a:rPr lang="en-US" dirty="0">
                <a:solidFill>
                  <a:srgbClr val="FF0000"/>
                </a:solidFill>
              </a:rPr>
              <a:t>friends = </a:t>
            </a:r>
            <a:r>
              <a:rPr lang="en-US" dirty="0" err="1">
                <a:solidFill>
                  <a:srgbClr val="FF0000"/>
                </a:solidFill>
              </a:rPr>
              <a:t>db.relationship</a:t>
            </a:r>
            <a:r>
              <a:rPr lang="en-US" dirty="0">
                <a:solidFill>
                  <a:srgbClr val="FF0000"/>
                </a:solidFill>
              </a:rPr>
              <a:t>('Friends',</a:t>
            </a:r>
            <a:r>
              <a:rPr lang="en-US" dirty="0" err="1">
                <a:solidFill>
                  <a:srgbClr val="FF0000"/>
                </a:solidFill>
              </a:rPr>
              <a:t>backref</a:t>
            </a:r>
            <a:r>
              <a:rPr lang="en-US" dirty="0">
                <a:solidFill>
                  <a:srgbClr val="FF0000"/>
                </a:solidFill>
              </a:rPr>
              <a:t>="</a:t>
            </a:r>
            <a:r>
              <a:rPr lang="en-US" dirty="0" err="1">
                <a:solidFill>
                  <a:srgbClr val="FF0000"/>
                </a:solidFill>
              </a:rPr>
              <a:t>user",lazy</a:t>
            </a:r>
            <a:r>
              <a:rPr lang="en-US" dirty="0">
                <a:solidFill>
                  <a:srgbClr val="FF0000"/>
                </a:solidFill>
              </a:rPr>
              <a:t>='dynamic')</a:t>
            </a:r>
          </a:p>
          <a:p>
            <a:pPr marL="0" indent="0">
              <a:buNone/>
            </a:pPr>
            <a:r>
              <a:rPr lang="en-US" dirty="0"/>
              <a:t>	"""Define the class constructor"""</a:t>
            </a:r>
          </a:p>
          <a:p>
            <a:pPr marL="0" indent="0">
              <a:buNone/>
            </a:pPr>
            <a:r>
              <a:rPr lang="en-US" dirty="0"/>
              <a:t>	</a:t>
            </a:r>
            <a:r>
              <a:rPr lang="en-US" dirty="0" err="1"/>
              <a:t>def</a:t>
            </a:r>
            <a:r>
              <a:rPr lang="en-US" dirty="0"/>
              <a:t> __</a:t>
            </a:r>
            <a:r>
              <a:rPr lang="en-US" dirty="0" err="1"/>
              <a:t>init</a:t>
            </a:r>
            <a:r>
              <a:rPr lang="en-US" dirty="0"/>
              <a:t>__(self, username, password):</a:t>
            </a:r>
          </a:p>
          <a:p>
            <a:pPr marL="0" indent="0">
              <a:buNone/>
            </a:pPr>
            <a:r>
              <a:rPr lang="en-US" dirty="0"/>
              <a:t>		</a:t>
            </a:r>
            <a:r>
              <a:rPr lang="en-US" dirty="0" err="1"/>
              <a:t>self.username</a:t>
            </a:r>
            <a:r>
              <a:rPr lang="en-US" dirty="0"/>
              <a:t> = username</a:t>
            </a:r>
          </a:p>
          <a:p>
            <a:pPr marL="0" indent="0">
              <a:buNone/>
            </a:pPr>
            <a:r>
              <a:rPr lang="en-US" dirty="0"/>
              <a:t>		</a:t>
            </a:r>
            <a:r>
              <a:rPr lang="en-US" dirty="0" err="1"/>
              <a:t>self.password</a:t>
            </a:r>
            <a:r>
              <a:rPr lang="en-US" dirty="0"/>
              <a:t> = password</a:t>
            </a:r>
          </a:p>
          <a:p>
            <a:pPr marL="0" indent="0">
              <a:buNone/>
            </a:pPr>
            <a:r>
              <a:rPr lang="en-US" dirty="0"/>
              <a:t>		</a:t>
            </a:r>
          </a:p>
          <a:p>
            <a:pPr marL="0" indent="0">
              <a:buNone/>
            </a:pPr>
            <a:endParaRPr lang="en-US" dirty="0"/>
          </a:p>
          <a:p>
            <a:pPr marL="0" indent="0">
              <a:buNone/>
            </a:pPr>
            <a:r>
              <a:rPr lang="en-US" dirty="0">
                <a:solidFill>
                  <a:srgbClr val="FF0000"/>
                </a:solidFill>
              </a:rPr>
              <a:t>class Friends(</a:t>
            </a:r>
            <a:r>
              <a:rPr lang="en-US" dirty="0" err="1">
                <a:solidFill>
                  <a:srgbClr val="FF0000"/>
                </a:solidFill>
              </a:rPr>
              <a:t>db.Model</a:t>
            </a:r>
            <a:r>
              <a:rPr lang="en-US" dirty="0">
                <a:solidFill>
                  <a:srgbClr val="FF0000"/>
                </a:solidFill>
              </a:rPr>
              <a:t>):</a:t>
            </a:r>
          </a:p>
          <a:p>
            <a:pPr marL="0" indent="0">
              <a:buNone/>
            </a:pPr>
            <a:r>
              <a:rPr lang="en-US" dirty="0">
                <a:solidFill>
                  <a:srgbClr val="FF0000"/>
                </a:solidFill>
              </a:rPr>
              <a:t>	id = </a:t>
            </a:r>
            <a:r>
              <a:rPr lang="en-US" dirty="0" err="1">
                <a:solidFill>
                  <a:srgbClr val="FF0000"/>
                </a:solidFill>
              </a:rPr>
              <a:t>db.Column</a:t>
            </a:r>
            <a:r>
              <a:rPr lang="en-US" dirty="0">
                <a:solidFill>
                  <a:srgbClr val="FF0000"/>
                </a:solidFill>
              </a:rPr>
              <a:t>(</a:t>
            </a:r>
            <a:r>
              <a:rPr lang="en-US" dirty="0" err="1">
                <a:solidFill>
                  <a:srgbClr val="FF0000"/>
                </a:solidFill>
              </a:rPr>
              <a:t>db.Integer</a:t>
            </a:r>
            <a:r>
              <a:rPr lang="en-US" dirty="0">
                <a:solidFill>
                  <a:srgbClr val="FF0000"/>
                </a:solidFill>
              </a:rPr>
              <a:t>, </a:t>
            </a:r>
            <a:r>
              <a:rPr lang="en-US" dirty="0" err="1">
                <a:solidFill>
                  <a:srgbClr val="FF0000"/>
                </a:solidFill>
              </a:rPr>
              <a:t>primary_key</a:t>
            </a:r>
            <a:r>
              <a:rPr lang="en-US" dirty="0">
                <a:solidFill>
                  <a:srgbClr val="FF0000"/>
                </a:solidFill>
              </a:rPr>
              <a:t> = True)</a:t>
            </a:r>
          </a:p>
          <a:p>
            <a:pPr marL="0" indent="0">
              <a:buNone/>
            </a:pPr>
            <a:r>
              <a:rPr lang="en-US" dirty="0">
                <a:solidFill>
                  <a:srgbClr val="FF0000"/>
                </a:solidFill>
              </a:rPr>
              <a:t>	name = </a:t>
            </a:r>
            <a:r>
              <a:rPr lang="en-US" dirty="0" err="1">
                <a:solidFill>
                  <a:srgbClr val="FF0000"/>
                </a:solidFill>
              </a:rPr>
              <a:t>db.Column</a:t>
            </a:r>
            <a:r>
              <a:rPr lang="en-US" dirty="0">
                <a:solidFill>
                  <a:srgbClr val="FF0000"/>
                </a:solidFill>
              </a:rPr>
              <a:t>(</a:t>
            </a:r>
            <a:r>
              <a:rPr lang="en-US" dirty="0" err="1">
                <a:solidFill>
                  <a:srgbClr val="FF0000"/>
                </a:solidFill>
              </a:rPr>
              <a:t>db.String</a:t>
            </a:r>
            <a:r>
              <a:rPr lang="en-US" dirty="0">
                <a:solidFill>
                  <a:srgbClr val="FF0000"/>
                </a:solidFill>
              </a:rPr>
              <a:t>)</a:t>
            </a:r>
          </a:p>
          <a:p>
            <a:pPr marL="0" indent="0">
              <a:buNone/>
            </a:pPr>
            <a:r>
              <a:rPr lang="en-US" dirty="0">
                <a:solidFill>
                  <a:srgbClr val="FF0000"/>
                </a:solidFill>
              </a:rPr>
              <a:t>	address = </a:t>
            </a:r>
            <a:r>
              <a:rPr lang="en-US" dirty="0" err="1">
                <a:solidFill>
                  <a:srgbClr val="FF0000"/>
                </a:solidFill>
              </a:rPr>
              <a:t>db.Column</a:t>
            </a:r>
            <a:r>
              <a:rPr lang="en-US" dirty="0">
                <a:solidFill>
                  <a:srgbClr val="FF0000"/>
                </a:solidFill>
              </a:rPr>
              <a:t>(</a:t>
            </a:r>
            <a:r>
              <a:rPr lang="en-US" dirty="0" err="1">
                <a:solidFill>
                  <a:srgbClr val="FF0000"/>
                </a:solidFill>
              </a:rPr>
              <a:t>db.String</a:t>
            </a:r>
            <a:r>
              <a:rPr lang="en-US" dirty="0">
                <a:solidFill>
                  <a:srgbClr val="FF0000"/>
                </a:solidFill>
              </a:rPr>
              <a:t>)</a:t>
            </a:r>
          </a:p>
          <a:p>
            <a:pPr marL="0" indent="0">
              <a:buNone/>
            </a:pPr>
            <a:r>
              <a:rPr lang="en-US" dirty="0">
                <a:solidFill>
                  <a:srgbClr val="FF0000"/>
                </a:solidFill>
              </a:rPr>
              <a:t>	age = </a:t>
            </a:r>
            <a:r>
              <a:rPr lang="en-US" dirty="0" err="1">
                <a:solidFill>
                  <a:srgbClr val="FF0000"/>
                </a:solidFill>
              </a:rPr>
              <a:t>db.Column</a:t>
            </a:r>
            <a:r>
              <a:rPr lang="en-US" dirty="0">
                <a:solidFill>
                  <a:srgbClr val="FF0000"/>
                </a:solidFill>
              </a:rPr>
              <a:t>(</a:t>
            </a:r>
            <a:r>
              <a:rPr lang="en-US" dirty="0" err="1">
                <a:solidFill>
                  <a:srgbClr val="FF0000"/>
                </a:solidFill>
              </a:rPr>
              <a:t>db.Integer</a:t>
            </a:r>
            <a:r>
              <a:rPr lang="en-US" dirty="0">
                <a:solidFill>
                  <a:srgbClr val="FF0000"/>
                </a:solidFill>
              </a:rPr>
              <a:t>)</a:t>
            </a:r>
          </a:p>
          <a:p>
            <a:pPr marL="0" indent="0">
              <a:buNone/>
            </a:pPr>
            <a:r>
              <a:rPr lang="en-US" dirty="0">
                <a:solidFill>
                  <a:srgbClr val="FF0000"/>
                </a:solidFill>
              </a:rPr>
              <a:t>	</a:t>
            </a:r>
            <a:r>
              <a:rPr lang="en-US" dirty="0" err="1">
                <a:solidFill>
                  <a:srgbClr val="FF0000"/>
                </a:solidFill>
              </a:rPr>
              <a:t>user_id</a:t>
            </a:r>
            <a:r>
              <a:rPr lang="en-US" dirty="0">
                <a:solidFill>
                  <a:srgbClr val="FF0000"/>
                </a:solidFill>
              </a:rPr>
              <a:t>= </a:t>
            </a:r>
            <a:r>
              <a:rPr lang="en-US" dirty="0" err="1">
                <a:solidFill>
                  <a:srgbClr val="FF0000"/>
                </a:solidFill>
              </a:rPr>
              <a:t>db.Column</a:t>
            </a:r>
            <a:r>
              <a:rPr lang="en-US" dirty="0">
                <a:solidFill>
                  <a:srgbClr val="FF0000"/>
                </a:solidFill>
              </a:rPr>
              <a:t>(</a:t>
            </a:r>
            <a:r>
              <a:rPr lang="en-US" dirty="0" err="1">
                <a:solidFill>
                  <a:srgbClr val="FF0000"/>
                </a:solidFill>
              </a:rPr>
              <a:t>db.Integer,db.ForeignKey</a:t>
            </a:r>
            <a:r>
              <a:rPr lang="en-US" dirty="0">
                <a:solidFill>
                  <a:srgbClr val="FF0000"/>
                </a:solidFill>
              </a:rPr>
              <a:t>('user.id'))</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relations</a:t>
            </a:r>
          </a:p>
        </p:txBody>
      </p:sp>
    </p:spTree>
    <p:extLst>
      <p:ext uri="{BB962C8B-B14F-4D97-AF65-F5344CB8AC3E}">
        <p14:creationId xmlns:p14="http://schemas.microsoft.com/office/powerpoint/2010/main" val="8386761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After you have made the changes run the: </a:t>
            </a:r>
            <a:r>
              <a:rPr lang="en-US" dirty="0" smtClean="0">
                <a:solidFill>
                  <a:srgbClr val="FF0000"/>
                </a:solidFill>
              </a:rPr>
              <a:t>python db_migrate.py</a:t>
            </a:r>
            <a:endParaRPr lang="en-US" dirty="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relations</a:t>
            </a:r>
          </a:p>
        </p:txBody>
      </p:sp>
    </p:spTree>
    <p:extLst>
      <p:ext uri="{BB962C8B-B14F-4D97-AF65-F5344CB8AC3E}">
        <p14:creationId xmlns:p14="http://schemas.microsoft.com/office/powerpoint/2010/main" val="1803601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Read operation from database is done with using the models we have defined (like User and Friends).</a:t>
            </a:r>
          </a:p>
          <a:p>
            <a:r>
              <a:rPr lang="en-US" dirty="0" smtClean="0"/>
              <a:t>Here is an example to get list of all Users (note call for all() function returns ALWAYS an array)</a:t>
            </a:r>
          </a:p>
          <a:p>
            <a:pPr marL="0" indent="0">
              <a:buNone/>
            </a:pPr>
            <a:endParaRPr lang="en-US" dirty="0"/>
          </a:p>
          <a:p>
            <a:pPr marL="0" indent="0">
              <a:buNone/>
            </a:pPr>
            <a:r>
              <a:rPr lang="en-US" dirty="0"/>
              <a:t>@</a:t>
            </a:r>
            <a:r>
              <a:rPr lang="en-US" dirty="0" err="1"/>
              <a:t>app.route</a:t>
            </a:r>
            <a:r>
              <a:rPr lang="en-US" dirty="0"/>
              <a:t>('/</a:t>
            </a:r>
            <a:r>
              <a:rPr lang="en-US" dirty="0" err="1"/>
              <a:t>users',methods</a:t>
            </a:r>
            <a:r>
              <a:rPr lang="en-US" dirty="0"/>
              <a:t>=['GET'])</a:t>
            </a:r>
          </a:p>
          <a:p>
            <a:pPr marL="0" indent="0">
              <a:buNone/>
            </a:pPr>
            <a:r>
              <a:rPr lang="en-US" dirty="0" err="1"/>
              <a:t>def</a:t>
            </a:r>
            <a:r>
              <a:rPr lang="en-US" dirty="0"/>
              <a:t> </a:t>
            </a:r>
            <a:r>
              <a:rPr lang="en-US" dirty="0" err="1"/>
              <a:t>listUsers</a:t>
            </a:r>
            <a:r>
              <a:rPr lang="en-US" dirty="0"/>
              <a:t>():</a:t>
            </a:r>
          </a:p>
          <a:p>
            <a:pPr marL="0" indent="0">
              <a:buNone/>
            </a:pPr>
            <a:r>
              <a:rPr lang="en-US" dirty="0"/>
              <a:t>	user = </a:t>
            </a:r>
            <a:r>
              <a:rPr lang="en-US" dirty="0" err="1"/>
              <a:t>User.query.all</a:t>
            </a:r>
            <a:r>
              <a:rPr lang="en-US" dirty="0"/>
              <a:t>();</a:t>
            </a:r>
          </a:p>
          <a:p>
            <a:pPr marL="0" indent="0">
              <a:buNone/>
            </a:pPr>
            <a:r>
              <a:rPr lang="en-US" dirty="0"/>
              <a:t>	print(user[0].username);</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a:t>
            </a:r>
            <a:r>
              <a:rPr lang="en-US" dirty="0" smtClean="0"/>
              <a:t>operations</a:t>
            </a:r>
            <a:endParaRPr lang="en-US" dirty="0"/>
          </a:p>
        </p:txBody>
      </p:sp>
    </p:spTree>
    <p:extLst>
      <p:ext uri="{BB962C8B-B14F-4D97-AF65-F5344CB8AC3E}">
        <p14:creationId xmlns:p14="http://schemas.microsoft.com/office/powerpoint/2010/main" val="30641481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err="1" smtClean="0"/>
              <a:t>Quering</a:t>
            </a:r>
            <a:r>
              <a:rPr lang="en-US" dirty="0" smtClean="0"/>
              <a:t> with username, and get only first record:</a:t>
            </a:r>
          </a:p>
          <a:p>
            <a:pPr marL="0" indent="0">
              <a:buNone/>
            </a:pPr>
            <a:r>
              <a:rPr lang="en-US" dirty="0" smtClean="0">
                <a:solidFill>
                  <a:srgbClr val="FF0000"/>
                </a:solidFill>
              </a:rPr>
              <a:t>     </a:t>
            </a:r>
            <a:r>
              <a:rPr lang="en-US" dirty="0" err="1" smtClean="0">
                <a:solidFill>
                  <a:srgbClr val="FF0000"/>
                </a:solidFill>
              </a:rPr>
              <a:t>User.query.filter_by</a:t>
            </a:r>
            <a:r>
              <a:rPr lang="en-US" dirty="0" smtClean="0">
                <a:solidFill>
                  <a:srgbClr val="FF0000"/>
                </a:solidFill>
              </a:rPr>
              <a:t>(username</a:t>
            </a:r>
            <a:r>
              <a:rPr lang="en-US" dirty="0">
                <a:solidFill>
                  <a:srgbClr val="FF0000"/>
                </a:solidFill>
              </a:rPr>
              <a:t>='</a:t>
            </a:r>
            <a:r>
              <a:rPr lang="en-US" dirty="0" err="1">
                <a:solidFill>
                  <a:srgbClr val="FF0000"/>
                </a:solidFill>
              </a:rPr>
              <a:t>kalle</a:t>
            </a:r>
            <a:r>
              <a:rPr lang="en-US" dirty="0">
                <a:solidFill>
                  <a:srgbClr val="FF0000"/>
                </a:solidFill>
              </a:rPr>
              <a:t>').first</a:t>
            </a:r>
            <a:r>
              <a:rPr lang="en-US" dirty="0" smtClean="0">
                <a:solidFill>
                  <a:srgbClr val="FF0000"/>
                </a:solidFill>
              </a:rPr>
              <a:t>()</a:t>
            </a:r>
          </a:p>
          <a:p>
            <a:r>
              <a:rPr lang="en-US" dirty="0"/>
              <a:t>Selecting a bunch of users by a more complex expression</a:t>
            </a:r>
            <a:r>
              <a:rPr lang="en-US" dirty="0" smtClean="0"/>
              <a:t>:</a:t>
            </a:r>
          </a:p>
          <a:p>
            <a:pPr marL="0" indent="0">
              <a:buNone/>
            </a:pPr>
            <a:r>
              <a:rPr lang="en-US" dirty="0" smtClean="0">
                <a:solidFill>
                  <a:srgbClr val="FF0000"/>
                </a:solidFill>
              </a:rPr>
              <a:t>    </a:t>
            </a:r>
            <a:r>
              <a:rPr lang="en-US" dirty="0" err="1" smtClean="0">
                <a:solidFill>
                  <a:srgbClr val="FF0000"/>
                </a:solidFill>
              </a:rPr>
              <a:t>User.query.filter</a:t>
            </a:r>
            <a:r>
              <a:rPr lang="en-US" dirty="0" smtClean="0">
                <a:solidFill>
                  <a:srgbClr val="FF0000"/>
                </a:solidFill>
              </a:rPr>
              <a:t>(</a:t>
            </a:r>
            <a:r>
              <a:rPr lang="en-US" dirty="0" err="1" smtClean="0">
                <a:solidFill>
                  <a:srgbClr val="FF0000"/>
                </a:solidFill>
              </a:rPr>
              <a:t>User.username.endswith</a:t>
            </a:r>
            <a:r>
              <a:rPr lang="en-US" dirty="0" smtClean="0">
                <a:solidFill>
                  <a:srgbClr val="FF0000"/>
                </a:solidFill>
              </a:rPr>
              <a:t>(‘</a:t>
            </a:r>
            <a:r>
              <a:rPr lang="en-US" dirty="0" err="1" smtClean="0">
                <a:solidFill>
                  <a:srgbClr val="FF0000"/>
                </a:solidFill>
              </a:rPr>
              <a:t>lle</a:t>
            </a:r>
            <a:r>
              <a:rPr lang="en-US" dirty="0" smtClean="0">
                <a:solidFill>
                  <a:srgbClr val="FF0000"/>
                </a:solidFill>
              </a:rPr>
              <a:t>')).</a:t>
            </a:r>
            <a:r>
              <a:rPr lang="en-US" dirty="0">
                <a:solidFill>
                  <a:srgbClr val="FF0000"/>
                </a:solidFill>
              </a:rPr>
              <a:t>all</a:t>
            </a:r>
            <a:r>
              <a:rPr lang="en-US" dirty="0" smtClean="0">
                <a:solidFill>
                  <a:srgbClr val="FF0000"/>
                </a:solidFill>
              </a:rPr>
              <a:t>()</a:t>
            </a:r>
          </a:p>
          <a:p>
            <a:r>
              <a:rPr lang="en-US" dirty="0"/>
              <a:t>Ordering users by something</a:t>
            </a:r>
            <a:r>
              <a:rPr lang="en-US" dirty="0" smtClean="0"/>
              <a:t>:</a:t>
            </a:r>
          </a:p>
          <a:p>
            <a:pPr marL="0" indent="0">
              <a:buNone/>
            </a:pPr>
            <a:r>
              <a:rPr lang="en-US" dirty="0">
                <a:solidFill>
                  <a:srgbClr val="FF0000"/>
                </a:solidFill>
              </a:rPr>
              <a:t>    </a:t>
            </a:r>
            <a:r>
              <a:rPr lang="en-US" dirty="0" err="1">
                <a:solidFill>
                  <a:srgbClr val="FF0000"/>
                </a:solidFill>
              </a:rPr>
              <a:t>User.query.order_by</a:t>
            </a:r>
            <a:r>
              <a:rPr lang="en-US" dirty="0">
                <a:solidFill>
                  <a:srgbClr val="FF0000"/>
                </a:solidFill>
              </a:rPr>
              <a:t>(</a:t>
            </a:r>
            <a:r>
              <a:rPr lang="en-US" dirty="0" err="1">
                <a:solidFill>
                  <a:srgbClr val="FF0000"/>
                </a:solidFill>
              </a:rPr>
              <a:t>User.username</a:t>
            </a:r>
            <a:r>
              <a:rPr lang="en-US" dirty="0">
                <a:solidFill>
                  <a:srgbClr val="FF0000"/>
                </a:solidFill>
              </a:rPr>
              <a: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a:t>
            </a:r>
            <a:r>
              <a:rPr lang="en-US" dirty="0" smtClean="0"/>
              <a:t>operations (Read)</a:t>
            </a:r>
            <a:endParaRPr lang="en-US" dirty="0"/>
          </a:p>
        </p:txBody>
      </p:sp>
    </p:spTree>
    <p:extLst>
      <p:ext uri="{BB962C8B-B14F-4D97-AF65-F5344CB8AC3E}">
        <p14:creationId xmlns:p14="http://schemas.microsoft.com/office/powerpoint/2010/main" val="42258810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Creating is easy, just create a instance of model you want to add and use add() and commit() as in following example</a:t>
            </a:r>
          </a:p>
          <a:p>
            <a:pPr marL="0" indent="0">
              <a:buNone/>
            </a:pPr>
            <a:r>
              <a:rPr lang="en-US" dirty="0"/>
              <a:t>me = User('test', 'test')</a:t>
            </a:r>
          </a:p>
          <a:p>
            <a:pPr marL="0" indent="0">
              <a:buNone/>
            </a:pPr>
            <a:r>
              <a:rPr lang="en-US" dirty="0" err="1"/>
              <a:t>db.session.add</a:t>
            </a:r>
            <a:r>
              <a:rPr lang="en-US" dirty="0"/>
              <a:t>(me)</a:t>
            </a:r>
          </a:p>
          <a:p>
            <a:pPr marL="0" indent="0">
              <a:buNone/>
            </a:pPr>
            <a:r>
              <a:rPr lang="en-US" dirty="0" err="1"/>
              <a:t>db.session.commit</a:t>
            </a: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operations </a:t>
            </a:r>
            <a:r>
              <a:rPr lang="en-US" dirty="0" smtClean="0"/>
              <a:t>(Create)</a:t>
            </a:r>
            <a:endParaRPr lang="en-US" dirty="0"/>
          </a:p>
        </p:txBody>
      </p:sp>
    </p:spTree>
    <p:extLst>
      <p:ext uri="{BB962C8B-B14F-4D97-AF65-F5344CB8AC3E}">
        <p14:creationId xmlns:p14="http://schemas.microsoft.com/office/powerpoint/2010/main" val="4126047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Deleting is also easy. If we have the same instance of user as in previous example (me) deletion would be done as follow:</a:t>
            </a:r>
          </a:p>
          <a:p>
            <a:pPr marL="0" indent="0">
              <a:buNone/>
            </a:pPr>
            <a:r>
              <a:rPr lang="en-US" dirty="0" err="1"/>
              <a:t>db.session.delete</a:t>
            </a:r>
            <a:r>
              <a:rPr lang="en-US" dirty="0"/>
              <a:t>(me)</a:t>
            </a:r>
          </a:p>
          <a:p>
            <a:pPr marL="0" indent="0">
              <a:buNone/>
            </a:pPr>
            <a:r>
              <a:rPr lang="en-US" dirty="0" err="1"/>
              <a:t>db.session.commit</a:t>
            </a:r>
            <a:r>
              <a:rPr lang="en-US" dirty="0"/>
              <a:t>() </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operations </a:t>
            </a:r>
            <a:r>
              <a:rPr lang="en-US" dirty="0" smtClean="0"/>
              <a:t>(Delete)</a:t>
            </a:r>
            <a:endParaRPr lang="en-US" dirty="0"/>
          </a:p>
        </p:txBody>
      </p:sp>
    </p:spTree>
    <p:extLst>
      <p:ext uri="{BB962C8B-B14F-4D97-AF65-F5344CB8AC3E}">
        <p14:creationId xmlns:p14="http://schemas.microsoft.com/office/powerpoint/2010/main" val="18744358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There are several ways to update, but these ways are the most used ones:</a:t>
            </a:r>
          </a:p>
          <a:p>
            <a:pPr marL="0" indent="0">
              <a:buNone/>
            </a:pPr>
            <a:r>
              <a:rPr lang="en-US" dirty="0"/>
              <a:t> </a:t>
            </a:r>
            <a:r>
              <a:rPr lang="en-US" dirty="0" err="1"/>
              <a:t>User.query.filter_by</a:t>
            </a:r>
            <a:r>
              <a:rPr lang="en-US" dirty="0"/>
              <a:t>(username='admin').update(</a:t>
            </a:r>
            <a:r>
              <a:rPr lang="en-US" dirty="0" err="1"/>
              <a:t>dict</a:t>
            </a:r>
            <a:r>
              <a:rPr lang="en-US" dirty="0"/>
              <a:t>(password='admin</a:t>
            </a:r>
            <a:r>
              <a:rPr lang="en-US" dirty="0" smtClean="0"/>
              <a:t>'))</a:t>
            </a:r>
          </a:p>
          <a:p>
            <a:pPr marL="0" indent="0">
              <a:buNone/>
            </a:pPr>
            <a:endParaRPr lang="en-US" dirty="0"/>
          </a:p>
          <a:p>
            <a:pPr marL="0" indent="0">
              <a:buNone/>
            </a:pPr>
            <a:r>
              <a:rPr lang="en-US" dirty="0" smtClean="0"/>
              <a:t>//or</a:t>
            </a:r>
          </a:p>
          <a:p>
            <a:pPr marL="0" indent="0">
              <a:buNone/>
            </a:pPr>
            <a:endParaRPr lang="en-US" dirty="0"/>
          </a:p>
          <a:p>
            <a:pPr marL="0" indent="0">
              <a:buNone/>
            </a:pPr>
            <a:r>
              <a:rPr lang="en-US" dirty="0"/>
              <a:t>user = </a:t>
            </a:r>
            <a:r>
              <a:rPr lang="en-US" dirty="0" err="1" smtClean="0"/>
              <a:t>User.query.get</a:t>
            </a:r>
            <a:r>
              <a:rPr lang="en-US" smtClean="0"/>
              <a:t>(id</a:t>
            </a:r>
            <a:r>
              <a:rPr lang="en-US" dirty="0"/>
              <a:t>)</a:t>
            </a:r>
          </a:p>
          <a:p>
            <a:pPr marL="0" indent="0">
              <a:buNone/>
            </a:pPr>
            <a:r>
              <a:rPr lang="en-US" dirty="0"/>
              <a:t>user.name = 'New Name'</a:t>
            </a:r>
          </a:p>
          <a:p>
            <a:pPr marL="0" indent="0">
              <a:buNone/>
            </a:pPr>
            <a:r>
              <a:rPr lang="en-US" dirty="0" err="1"/>
              <a:t>db.session.commit</a:t>
            </a: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Database operations </a:t>
            </a:r>
            <a:r>
              <a:rPr lang="en-US" dirty="0" smtClean="0"/>
              <a:t>(Update)</a:t>
            </a:r>
            <a:endParaRPr lang="en-US" dirty="0"/>
          </a:p>
        </p:txBody>
      </p:sp>
    </p:spTree>
    <p:extLst>
      <p:ext uri="{BB962C8B-B14F-4D97-AF65-F5344CB8AC3E}">
        <p14:creationId xmlns:p14="http://schemas.microsoft.com/office/powerpoint/2010/main" val="14172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As </a:t>
            </a:r>
            <a:r>
              <a:rPr lang="fi-FI" dirty="0" err="1" smtClean="0"/>
              <a:t>you</a:t>
            </a:r>
            <a:r>
              <a:rPr lang="fi-FI" dirty="0" smtClean="0"/>
              <a:t> </a:t>
            </a:r>
            <a:r>
              <a:rPr lang="fi-FI" dirty="0" err="1" smtClean="0"/>
              <a:t>remeber</a:t>
            </a:r>
            <a:r>
              <a:rPr lang="fi-FI" dirty="0" smtClean="0"/>
              <a:t> </a:t>
            </a:r>
            <a:r>
              <a:rPr lang="fi-FI" dirty="0" err="1" smtClean="0"/>
              <a:t>we</a:t>
            </a:r>
            <a:r>
              <a:rPr lang="fi-FI" dirty="0" smtClean="0"/>
              <a:t> </a:t>
            </a:r>
            <a:r>
              <a:rPr lang="fi-FI" dirty="0" err="1" smtClean="0"/>
              <a:t>created</a:t>
            </a:r>
            <a:r>
              <a:rPr lang="fi-FI" dirty="0" smtClean="0"/>
              <a:t> </a:t>
            </a:r>
            <a:r>
              <a:rPr lang="fi-FI" dirty="0" err="1" smtClean="0"/>
              <a:t>next</a:t>
            </a:r>
            <a:r>
              <a:rPr lang="fi-FI" dirty="0" smtClean="0"/>
              <a:t> </a:t>
            </a:r>
            <a:r>
              <a:rPr lang="fi-FI" dirty="0" err="1" smtClean="0"/>
              <a:t>kind</a:t>
            </a:r>
            <a:r>
              <a:rPr lang="fi-FI" dirty="0" smtClean="0"/>
              <a:t> of </a:t>
            </a:r>
            <a:r>
              <a:rPr lang="fi-FI" dirty="0" err="1" smtClean="0"/>
              <a:t>folder</a:t>
            </a:r>
            <a:r>
              <a:rPr lang="fi-FI" dirty="0" smtClean="0"/>
              <a:t> </a:t>
            </a:r>
            <a:r>
              <a:rPr lang="fi-FI" dirty="0" err="1" smtClean="0"/>
              <a:t>hierarchy</a:t>
            </a:r>
            <a:r>
              <a:rPr lang="fi-FI" dirty="0" smtClean="0"/>
              <a:t> for </a:t>
            </a:r>
            <a:r>
              <a:rPr lang="fi-FI" dirty="0" err="1" smtClean="0"/>
              <a:t>our</a:t>
            </a:r>
            <a:r>
              <a:rPr lang="fi-FI" dirty="0" smtClean="0"/>
              <a:t> </a:t>
            </a:r>
            <a:r>
              <a:rPr lang="fi-FI" dirty="0" err="1" smtClean="0"/>
              <a:t>application</a:t>
            </a:r>
            <a:r>
              <a:rPr lang="fi-FI" dirty="0" smtClean="0"/>
              <a:t> in </a:t>
            </a:r>
            <a:r>
              <a:rPr lang="fi-FI" dirty="0" err="1" smtClean="0"/>
              <a:t>installation</a:t>
            </a:r>
            <a:r>
              <a:rPr lang="fi-FI" dirty="0" smtClean="0"/>
              <a:t> </a:t>
            </a:r>
            <a:r>
              <a:rPr lang="fi-FI" dirty="0" err="1" smtClean="0"/>
              <a:t>section</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Flask</a:t>
            </a:r>
            <a:r>
              <a:rPr lang="fi-FI" dirty="0"/>
              <a:t> </a:t>
            </a:r>
            <a:r>
              <a:rPr lang="fi-FI" dirty="0" err="1"/>
              <a:t>Configuration</a:t>
            </a:r>
            <a:endParaRPr lang="en-US" dirty="0"/>
          </a:p>
        </p:txBody>
      </p:sp>
      <p:pic>
        <p:nvPicPr>
          <p:cNvPr id="6" name="Kuva 5"/>
          <p:cNvPicPr>
            <a:picLocks noChangeAspect="1"/>
          </p:cNvPicPr>
          <p:nvPr/>
        </p:nvPicPr>
        <p:blipFill>
          <a:blip r:embed="rId2"/>
          <a:stretch>
            <a:fillRect/>
          </a:stretch>
        </p:blipFill>
        <p:spPr>
          <a:xfrm>
            <a:off x="3203848" y="2970611"/>
            <a:ext cx="1959824" cy="3212826"/>
          </a:xfrm>
          <a:prstGeom prst="rect">
            <a:avLst/>
          </a:prstGeom>
        </p:spPr>
      </p:pic>
    </p:spTree>
    <p:extLst>
      <p:ext uri="{BB962C8B-B14F-4D97-AF65-F5344CB8AC3E}">
        <p14:creationId xmlns:p14="http://schemas.microsoft.com/office/powerpoint/2010/main" val="377535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0000" lnSpcReduction="20000"/>
          </a:bodyPr>
          <a:lstStyle/>
          <a:p>
            <a:r>
              <a:rPr lang="fi-FI" dirty="0" err="1" smtClean="0"/>
              <a:t>Now</a:t>
            </a:r>
            <a:r>
              <a:rPr lang="fi-FI" dirty="0" smtClean="0"/>
              <a:t> </a:t>
            </a:r>
            <a:r>
              <a:rPr lang="fi-FI" dirty="0" err="1" smtClean="0"/>
              <a:t>create</a:t>
            </a:r>
            <a:r>
              <a:rPr lang="fi-FI" dirty="0" smtClean="0"/>
              <a:t> a </a:t>
            </a:r>
            <a:r>
              <a:rPr lang="fi-FI" dirty="0" err="1" smtClean="0"/>
              <a:t>file</a:t>
            </a:r>
            <a:r>
              <a:rPr lang="fi-FI" dirty="0" smtClean="0"/>
              <a:t> </a:t>
            </a:r>
            <a:r>
              <a:rPr lang="fi-FI" dirty="0" err="1" smtClean="0"/>
              <a:t>named</a:t>
            </a:r>
            <a:r>
              <a:rPr lang="fi-FI" dirty="0" smtClean="0"/>
              <a:t> config.py in </a:t>
            </a:r>
            <a:r>
              <a:rPr lang="fi-FI" dirty="0" err="1" smtClean="0"/>
              <a:t>the</a:t>
            </a:r>
            <a:r>
              <a:rPr lang="fi-FI" dirty="0" smtClean="0"/>
              <a:t> </a:t>
            </a:r>
            <a:r>
              <a:rPr lang="fi-FI" dirty="0" err="1" smtClean="0"/>
              <a:t>root</a:t>
            </a:r>
            <a:r>
              <a:rPr lang="fi-FI" dirty="0" smtClean="0"/>
              <a:t> of </a:t>
            </a:r>
            <a:r>
              <a:rPr lang="fi-FI" dirty="0" err="1" smtClean="0"/>
              <a:t>our</a:t>
            </a:r>
            <a:r>
              <a:rPr lang="fi-FI" dirty="0" smtClean="0"/>
              <a:t> </a:t>
            </a:r>
            <a:r>
              <a:rPr lang="fi-FI" dirty="0" err="1" smtClean="0"/>
              <a:t>project</a:t>
            </a:r>
            <a:r>
              <a:rPr lang="fi-FI" dirty="0" smtClean="0"/>
              <a:t>. </a:t>
            </a:r>
            <a:r>
              <a:rPr lang="fi-FI" dirty="0" err="1" smtClean="0"/>
              <a:t>This</a:t>
            </a:r>
            <a:r>
              <a:rPr lang="fi-FI" dirty="0" smtClean="0"/>
              <a:t> </a:t>
            </a:r>
            <a:r>
              <a:rPr lang="fi-FI" dirty="0" err="1" smtClean="0"/>
              <a:t>file</a:t>
            </a:r>
            <a:r>
              <a:rPr lang="fi-FI" dirty="0" smtClean="0"/>
              <a:t> </a:t>
            </a:r>
            <a:r>
              <a:rPr lang="fi-FI" dirty="0" err="1" smtClean="0"/>
              <a:t>will</a:t>
            </a:r>
            <a:r>
              <a:rPr lang="fi-FI" dirty="0" smtClean="0"/>
              <a:t> </a:t>
            </a:r>
            <a:r>
              <a:rPr lang="fi-FI" dirty="0" err="1" smtClean="0"/>
              <a:t>include</a:t>
            </a:r>
            <a:r>
              <a:rPr lang="fi-FI" dirty="0" smtClean="0"/>
              <a:t> </a:t>
            </a:r>
            <a:r>
              <a:rPr lang="fi-FI" dirty="0" err="1" smtClean="0"/>
              <a:t>all</a:t>
            </a:r>
            <a:r>
              <a:rPr lang="fi-FI" dirty="0" smtClean="0"/>
              <a:t> </a:t>
            </a:r>
            <a:r>
              <a:rPr lang="fi-FI" dirty="0" err="1" smtClean="0"/>
              <a:t>configuration</a:t>
            </a:r>
            <a:r>
              <a:rPr lang="fi-FI" dirty="0" smtClean="0"/>
              <a:t> for </a:t>
            </a:r>
            <a:r>
              <a:rPr lang="fi-FI" dirty="0" err="1" smtClean="0"/>
              <a:t>our</a:t>
            </a:r>
            <a:r>
              <a:rPr lang="fi-FI" dirty="0" smtClean="0"/>
              <a:t> </a:t>
            </a:r>
            <a:r>
              <a:rPr lang="fi-FI" dirty="0" err="1" smtClean="0"/>
              <a:t>application</a:t>
            </a:r>
            <a:r>
              <a:rPr lang="fi-FI" dirty="0" smtClean="0"/>
              <a:t>.</a:t>
            </a:r>
          </a:p>
          <a:p>
            <a:r>
              <a:rPr lang="fi-FI" dirty="0" err="1" smtClean="0"/>
              <a:t>Let’s</a:t>
            </a:r>
            <a:r>
              <a:rPr lang="fi-FI" dirty="0" smtClean="0"/>
              <a:t> </a:t>
            </a:r>
            <a:r>
              <a:rPr lang="fi-FI" dirty="0" err="1" smtClean="0"/>
              <a:t>make</a:t>
            </a:r>
            <a:r>
              <a:rPr lang="fi-FI" dirty="0" smtClean="0"/>
              <a:t> a </a:t>
            </a:r>
            <a:r>
              <a:rPr lang="fi-FI" dirty="0" err="1" smtClean="0"/>
              <a:t>little</a:t>
            </a:r>
            <a:r>
              <a:rPr lang="fi-FI" dirty="0" smtClean="0"/>
              <a:t> </a:t>
            </a:r>
            <a:r>
              <a:rPr lang="fi-FI" dirty="0" err="1" smtClean="0"/>
              <a:t>modification</a:t>
            </a:r>
            <a:r>
              <a:rPr lang="fi-FI" dirty="0" smtClean="0"/>
              <a:t> and set </a:t>
            </a:r>
            <a:r>
              <a:rPr lang="fi-FI" dirty="0" err="1" smtClean="0"/>
              <a:t>the</a:t>
            </a:r>
            <a:r>
              <a:rPr lang="fi-FI" dirty="0" smtClean="0"/>
              <a:t> </a:t>
            </a:r>
            <a:r>
              <a:rPr lang="fi-FI" dirty="0" err="1" smtClean="0"/>
              <a:t>port</a:t>
            </a:r>
            <a:r>
              <a:rPr lang="fi-FI" dirty="0" smtClean="0"/>
              <a:t> </a:t>
            </a:r>
            <a:r>
              <a:rPr lang="fi-FI" dirty="0" err="1" smtClean="0"/>
              <a:t>where</a:t>
            </a:r>
            <a:r>
              <a:rPr lang="fi-FI" dirty="0" smtClean="0"/>
              <a:t> </a:t>
            </a:r>
            <a:r>
              <a:rPr lang="fi-FI" dirty="0" err="1" smtClean="0"/>
              <a:t>our</a:t>
            </a:r>
            <a:r>
              <a:rPr lang="fi-FI" dirty="0" smtClean="0"/>
              <a:t> </a:t>
            </a:r>
            <a:r>
              <a:rPr lang="fi-FI" dirty="0" err="1" smtClean="0"/>
              <a:t>application</a:t>
            </a:r>
            <a:r>
              <a:rPr lang="fi-FI" dirty="0" smtClean="0"/>
              <a:t> is </a:t>
            </a:r>
            <a:r>
              <a:rPr lang="fi-FI" dirty="0" err="1" smtClean="0"/>
              <a:t>running</a:t>
            </a:r>
            <a:r>
              <a:rPr lang="fi-FI" dirty="0" smtClean="0"/>
              <a:t> </a:t>
            </a:r>
            <a:r>
              <a:rPr lang="fi-FI" dirty="0" err="1" smtClean="0"/>
              <a:t>from</a:t>
            </a:r>
            <a:r>
              <a:rPr lang="fi-FI" dirty="0" smtClean="0"/>
              <a:t> 5000 to 3000.</a:t>
            </a:r>
          </a:p>
          <a:p>
            <a:r>
              <a:rPr lang="fi-FI" dirty="0" err="1" smtClean="0"/>
              <a:t>Append</a:t>
            </a:r>
            <a:r>
              <a:rPr lang="fi-FI" dirty="0" smtClean="0"/>
              <a:t> </a:t>
            </a:r>
            <a:r>
              <a:rPr lang="fi-FI" dirty="0" err="1" smtClean="0"/>
              <a:t>next</a:t>
            </a:r>
            <a:r>
              <a:rPr lang="fi-FI" dirty="0" smtClean="0"/>
              <a:t> line in </a:t>
            </a:r>
            <a:r>
              <a:rPr lang="fi-FI" dirty="0" err="1" smtClean="0"/>
              <a:t>our</a:t>
            </a:r>
            <a:r>
              <a:rPr lang="fi-FI" dirty="0" smtClean="0"/>
              <a:t> config.py </a:t>
            </a:r>
            <a:r>
              <a:rPr lang="fi-FI" dirty="0" err="1" smtClean="0"/>
              <a:t>file</a:t>
            </a:r>
            <a:endParaRPr lang="fi-FI" dirty="0" smtClean="0"/>
          </a:p>
          <a:p>
            <a:endParaRPr lang="fi-FI" dirty="0" smtClean="0"/>
          </a:p>
          <a:p>
            <a:pPr marL="0" indent="0">
              <a:buNone/>
            </a:pPr>
            <a:r>
              <a:rPr lang="en-US" dirty="0" smtClean="0"/>
              <a:t>	SERVER_NAME=‘localhost:3000‘</a:t>
            </a:r>
          </a:p>
          <a:p>
            <a:pPr marL="0" indent="0">
              <a:buNone/>
            </a:pPr>
            <a:endParaRPr lang="en-US" dirty="0" smtClean="0"/>
          </a:p>
          <a:p>
            <a:r>
              <a:rPr lang="fi-FI" dirty="0" err="1" smtClean="0"/>
              <a:t>Then</a:t>
            </a:r>
            <a:r>
              <a:rPr lang="fi-FI" dirty="0" smtClean="0"/>
              <a:t> </a:t>
            </a:r>
            <a:r>
              <a:rPr lang="fi-FI" dirty="0" err="1" smtClean="0"/>
              <a:t>the</a:t>
            </a:r>
            <a:r>
              <a:rPr lang="fi-FI" dirty="0" smtClean="0"/>
              <a:t> line </a:t>
            </a:r>
            <a:r>
              <a:rPr lang="fi-FI" dirty="0" err="1" smtClean="0"/>
              <a:t>with</a:t>
            </a:r>
            <a:r>
              <a:rPr lang="fi-FI" dirty="0" smtClean="0"/>
              <a:t> </a:t>
            </a:r>
            <a:r>
              <a:rPr lang="fi-FI" dirty="0" err="1" smtClean="0"/>
              <a:t>red</a:t>
            </a:r>
            <a:r>
              <a:rPr lang="fi-FI" dirty="0" smtClean="0"/>
              <a:t> </a:t>
            </a:r>
            <a:r>
              <a:rPr lang="fi-FI" dirty="0" err="1" smtClean="0"/>
              <a:t>color</a:t>
            </a:r>
            <a:r>
              <a:rPr lang="fi-FI" dirty="0" smtClean="0"/>
              <a:t> </a:t>
            </a:r>
            <a:r>
              <a:rPr lang="fi-FI" dirty="0" err="1" smtClean="0"/>
              <a:t>below</a:t>
            </a:r>
            <a:r>
              <a:rPr lang="fi-FI" dirty="0" smtClean="0"/>
              <a:t> in </a:t>
            </a:r>
            <a:r>
              <a:rPr lang="fi-FI" dirty="0" err="1" smtClean="0"/>
              <a:t>our</a:t>
            </a:r>
            <a:r>
              <a:rPr lang="fi-FI" dirty="0" smtClean="0"/>
              <a:t> __init__.py </a:t>
            </a:r>
            <a:r>
              <a:rPr lang="fi-FI" dirty="0" err="1" smtClean="0"/>
              <a:t>file</a:t>
            </a:r>
            <a:r>
              <a:rPr lang="fi-FI" dirty="0" smtClean="0"/>
              <a:t>. </a:t>
            </a:r>
            <a:r>
              <a:rPr lang="fi-FI" dirty="0" err="1" smtClean="0"/>
              <a:t>This</a:t>
            </a:r>
            <a:r>
              <a:rPr lang="fi-FI" dirty="0" smtClean="0"/>
              <a:t> line </a:t>
            </a:r>
            <a:r>
              <a:rPr lang="fi-FI" dirty="0" err="1" smtClean="0"/>
              <a:t>will</a:t>
            </a:r>
            <a:r>
              <a:rPr lang="fi-FI" dirty="0" smtClean="0"/>
              <a:t> </a:t>
            </a:r>
            <a:r>
              <a:rPr lang="fi-FI" dirty="0" err="1" smtClean="0"/>
              <a:t>tell</a:t>
            </a:r>
            <a:r>
              <a:rPr lang="fi-FI" dirty="0" smtClean="0"/>
              <a:t> to </a:t>
            </a:r>
            <a:r>
              <a:rPr lang="fi-FI" dirty="0" err="1" smtClean="0"/>
              <a:t>Flask</a:t>
            </a:r>
            <a:r>
              <a:rPr lang="fi-FI" dirty="0" smtClean="0"/>
              <a:t> </a:t>
            </a:r>
            <a:r>
              <a:rPr lang="fi-FI" dirty="0" err="1" smtClean="0"/>
              <a:t>where</a:t>
            </a:r>
            <a:r>
              <a:rPr lang="fi-FI" dirty="0" smtClean="0"/>
              <a:t> to </a:t>
            </a:r>
            <a:r>
              <a:rPr lang="fi-FI" dirty="0" err="1" smtClean="0"/>
              <a:t>read</a:t>
            </a:r>
            <a:r>
              <a:rPr lang="fi-FI" dirty="0" smtClean="0"/>
              <a:t> </a:t>
            </a:r>
            <a:r>
              <a:rPr lang="fi-FI" dirty="0" err="1" smtClean="0"/>
              <a:t>the</a:t>
            </a:r>
            <a:r>
              <a:rPr lang="fi-FI" dirty="0" smtClean="0"/>
              <a:t> </a:t>
            </a:r>
            <a:r>
              <a:rPr lang="fi-FI" dirty="0" err="1" smtClean="0"/>
              <a:t>configurations</a:t>
            </a:r>
            <a:r>
              <a:rPr lang="fi-FI" dirty="0" smtClean="0"/>
              <a:t>.</a:t>
            </a:r>
          </a:p>
          <a:p>
            <a:endParaRPr lang="en-US" dirty="0" smtClean="0"/>
          </a:p>
          <a:p>
            <a:pPr marL="0" indent="0">
              <a:buNone/>
            </a:pPr>
            <a:r>
              <a:rPr lang="en-US" dirty="0" smtClean="0"/>
              <a:t>from </a:t>
            </a:r>
            <a:r>
              <a:rPr lang="en-US" dirty="0"/>
              <a:t>flask import </a:t>
            </a:r>
            <a:r>
              <a:rPr lang="en-US" dirty="0" smtClean="0"/>
              <a:t>Flask</a:t>
            </a:r>
            <a:endParaRPr lang="en-US" dirty="0"/>
          </a:p>
          <a:p>
            <a:pPr marL="0" indent="0">
              <a:buNone/>
            </a:pPr>
            <a:r>
              <a:rPr lang="en-US" dirty="0"/>
              <a:t>app = Flask(__name__)</a:t>
            </a:r>
          </a:p>
          <a:p>
            <a:pPr marL="0" indent="0">
              <a:buNone/>
            </a:pPr>
            <a:r>
              <a:rPr lang="en-US" dirty="0" err="1">
                <a:solidFill>
                  <a:srgbClr val="FF0000"/>
                </a:solidFill>
              </a:rPr>
              <a:t>app.config.from_object</a:t>
            </a:r>
            <a:r>
              <a:rPr lang="en-US" dirty="0">
                <a:solidFill>
                  <a:srgbClr val="FF0000"/>
                </a:solidFill>
              </a:rPr>
              <a:t>('</a:t>
            </a:r>
            <a:r>
              <a:rPr lang="en-US" dirty="0" err="1">
                <a:solidFill>
                  <a:srgbClr val="FF0000"/>
                </a:solidFill>
              </a:rPr>
              <a:t>config</a:t>
            </a:r>
            <a:r>
              <a:rPr lang="en-US" dirty="0">
                <a:solidFill>
                  <a:srgbClr val="FF0000"/>
                </a:solidFill>
              </a:rPr>
              <a:t>')</a:t>
            </a:r>
          </a:p>
          <a:p>
            <a:pPr marL="0" indent="0">
              <a:buNone/>
            </a:pPr>
            <a:r>
              <a:rPr lang="en-US" dirty="0"/>
              <a:t>from app import views</a:t>
            </a:r>
            <a:endParaRPr lang="fi-FI" dirty="0"/>
          </a:p>
        </p:txBody>
      </p:sp>
      <p:sp>
        <p:nvSpPr>
          <p:cNvPr id="3" name="Päivämäärän paikkamerkki 2"/>
          <p:cNvSpPr>
            <a:spLocks noGrp="1"/>
          </p:cNvSpPr>
          <p:nvPr>
            <p:ph type="dt" sz="half" idx="10"/>
          </p:nvPr>
        </p:nvSpPr>
        <p:spPr/>
        <p:txBody>
          <a:bodyPr/>
          <a:lstStyle/>
          <a:p>
            <a:fld id="{786339DA-C46F-4C6F-95A3-9379EAD4B9E9}" type="datetime1">
              <a:rPr lang="fi-FI" smtClean="0"/>
              <a:t>26.1.2016</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Flask</a:t>
            </a:r>
            <a:r>
              <a:rPr lang="fi-FI" dirty="0"/>
              <a:t> </a:t>
            </a:r>
            <a:r>
              <a:rPr lang="fi-FI" dirty="0" err="1"/>
              <a:t>Configuration</a:t>
            </a:r>
            <a:endParaRPr lang="en-US" dirty="0"/>
          </a:p>
        </p:txBody>
      </p:sp>
    </p:spTree>
    <p:extLst>
      <p:ext uri="{BB962C8B-B14F-4D97-AF65-F5344CB8AC3E}">
        <p14:creationId xmlns:p14="http://schemas.microsoft.com/office/powerpoint/2010/main" val="2268861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BA767832A3C62E408D2166E01CB37C73" ma:contentTypeVersion="3" ma:contentTypeDescription="Luo uusi asiakirja." ma:contentTypeScope="" ma:versionID="667ee643abe862ea2c1292fba643c9dd">
  <xsd:schema xmlns:xsd="http://www.w3.org/2001/XMLSchema" xmlns:xs="http://www.w3.org/2001/XMLSchema" xmlns:p="http://schemas.microsoft.com/office/2006/metadata/properties" xmlns:ns3="548e6928-8b0f-4e78-b145-70510c1cc32a" targetNamespace="http://schemas.microsoft.com/office/2006/metadata/properties" ma:root="true" ma:fieldsID="4e237b7d963b961d19650e3192d45e86" ns3:_="">
    <xsd:import namespace="548e6928-8b0f-4e78-b145-70510c1cc32a"/>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e6928-8b0f-4e78-b145-70510c1cc32a"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Jakamisvihjeen hajautus" ma:internalName="SharingHintHash" ma:readOnly="true">
      <xsd:simpleType>
        <xsd:restriction base="dms:Text"/>
      </xsd:simpleType>
    </xsd:element>
    <xsd:element name="SharedWithDetails" ma:index="10" nillable="true" ma:displayName="Jakamisen tiedot"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BAAC8D-B1BC-4F27-90DE-93B2BFA46741}">
  <ds:schemaRefs>
    <ds:schemaRef ds:uri="http://schemas.microsoft.com/sharepoint/v3/contenttype/forms"/>
  </ds:schemaRefs>
</ds:datastoreItem>
</file>

<file path=customXml/itemProps2.xml><?xml version="1.0" encoding="utf-8"?>
<ds:datastoreItem xmlns:ds="http://schemas.openxmlformats.org/officeDocument/2006/customXml" ds:itemID="{088A17CF-9E87-49EB-A1FF-9A3DC873BD2D}">
  <ds:schemaRefs>
    <ds:schemaRef ds:uri="http://schemas.microsoft.com/office/2006/documentManagement/types"/>
    <ds:schemaRef ds:uri="http://schemas.openxmlformats.org/package/2006/metadata/core-properties"/>
    <ds:schemaRef ds:uri="http://www.w3.org/XML/1998/namespace"/>
    <ds:schemaRef ds:uri="http://purl.org/dc/terms/"/>
    <ds:schemaRef ds:uri="548e6928-8b0f-4e78-b145-70510c1cc32a"/>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964B86B-D22F-490A-A081-3BF03B7BE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8e6928-8b0f-4e78-b145-70510c1cc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849</TotalTime>
  <Words>4007</Words>
  <Application>Microsoft Office PowerPoint</Application>
  <PresentationFormat>Näytössä katseltava diaesitys (4:3)</PresentationFormat>
  <Paragraphs>698</Paragraphs>
  <Slides>79</Slides>
  <Notes>0</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79</vt:i4>
      </vt:variant>
    </vt:vector>
  </HeadingPairs>
  <TitlesOfParts>
    <vt:vector size="85" baseType="lpstr">
      <vt:lpstr>Arial Unicode MS</vt:lpstr>
      <vt:lpstr>Arial</vt:lpstr>
      <vt:lpstr>Calibri</vt:lpstr>
      <vt:lpstr>Candara</vt:lpstr>
      <vt:lpstr>Symbol</vt:lpstr>
      <vt:lpstr>Opi_material_theme</vt:lpstr>
      <vt:lpstr>Python-Flask Micro framework for web development</vt:lpstr>
      <vt:lpstr>Pre-requirements</vt:lpstr>
      <vt:lpstr>The Application</vt:lpstr>
      <vt:lpstr>Introduction to Flask</vt:lpstr>
      <vt:lpstr>Introduction to Flask:Security</vt:lpstr>
      <vt:lpstr>Introduction to Flask</vt:lpstr>
      <vt:lpstr>Flask Configuration</vt:lpstr>
      <vt:lpstr>Flask Configuration</vt:lpstr>
      <vt:lpstr>Flask Configuration</vt:lpstr>
      <vt:lpstr>Flask Configuration</vt:lpstr>
      <vt:lpstr>Routers</vt:lpstr>
      <vt:lpstr>Routers</vt:lpstr>
      <vt:lpstr>Routers</vt:lpstr>
      <vt:lpstr>HTML Templates</vt:lpstr>
      <vt:lpstr>HTML Templates</vt:lpstr>
      <vt:lpstr>HTML Templates</vt:lpstr>
      <vt:lpstr>HTML Templates</vt:lpstr>
      <vt:lpstr>HTML Templates</vt:lpstr>
      <vt:lpstr>Dynamic Routes</vt:lpstr>
      <vt:lpstr>Dynamic Routes</vt:lpstr>
      <vt:lpstr>Application Request Context</vt:lpstr>
      <vt:lpstr>Application Request Context</vt:lpstr>
      <vt:lpstr>HTTP Status Codes</vt:lpstr>
      <vt:lpstr>Creating response object</vt:lpstr>
      <vt:lpstr>Creating response object</vt:lpstr>
      <vt:lpstr>Redirecting</vt:lpstr>
      <vt:lpstr>HTTP method in router</vt:lpstr>
      <vt:lpstr>Handling POST request</vt:lpstr>
      <vt:lpstr>Handling POST request</vt:lpstr>
      <vt:lpstr>Handling POST request</vt:lpstr>
      <vt:lpstr>Jinja2 Template Engine</vt:lpstr>
      <vt:lpstr>user.html (if)</vt:lpstr>
      <vt:lpstr>Router for it…</vt:lpstr>
      <vt:lpstr>user.html (for)</vt:lpstr>
      <vt:lpstr>Router</vt:lpstr>
      <vt:lpstr>Template Inheritance</vt:lpstr>
      <vt:lpstr>base.html</vt:lpstr>
      <vt:lpstr>Extend some other page (i.e. user.html)</vt:lpstr>
      <vt:lpstr>Using Jinja modifiers </vt:lpstr>
      <vt:lpstr>Jinja modifiers</vt:lpstr>
      <vt:lpstr>Twitter Bootstrap integration with Flask-Bootstrap</vt:lpstr>
      <vt:lpstr>Twitter Bootstrap integration with Flask-Bootstrap</vt:lpstr>
      <vt:lpstr>Creating twitter responsive navbar</vt:lpstr>
      <vt:lpstr>Creating twitter responsive navbar</vt:lpstr>
      <vt:lpstr>Use the navbar in your pages…</vt:lpstr>
      <vt:lpstr>Jinja2 support next block elements</vt:lpstr>
      <vt:lpstr>Web Forms</vt:lpstr>
      <vt:lpstr>Web forms</vt:lpstr>
      <vt:lpstr>Web forms</vt:lpstr>
      <vt:lpstr>Web forms</vt:lpstr>
      <vt:lpstr>Web forms</vt:lpstr>
      <vt:lpstr>Flask-WTF supported HTML fields</vt:lpstr>
      <vt:lpstr>Flask-WTF supported validators</vt:lpstr>
      <vt:lpstr>Flash Messages</vt:lpstr>
      <vt:lpstr>Flash Messages</vt:lpstr>
      <vt:lpstr>Flash Messages</vt:lpstr>
      <vt:lpstr>Flash Messages</vt:lpstr>
      <vt:lpstr>SqLite Integration</vt:lpstr>
      <vt:lpstr>SqLite Integration</vt:lpstr>
      <vt:lpstr>SqLite Integration</vt:lpstr>
      <vt:lpstr>Defining Tables</vt:lpstr>
      <vt:lpstr>Defining Tables</vt:lpstr>
      <vt:lpstr>Creating Database</vt:lpstr>
      <vt:lpstr>Creating Database</vt:lpstr>
      <vt:lpstr>Creating Database</vt:lpstr>
      <vt:lpstr>Migration Files</vt:lpstr>
      <vt:lpstr>Migration</vt:lpstr>
      <vt:lpstr>Migration</vt:lpstr>
      <vt:lpstr>Database upgrades and downgrades </vt:lpstr>
      <vt:lpstr>upgrade</vt:lpstr>
      <vt:lpstr>downgrade</vt:lpstr>
      <vt:lpstr>Database relations</vt:lpstr>
      <vt:lpstr>Database relations</vt:lpstr>
      <vt:lpstr>Database relations</vt:lpstr>
      <vt:lpstr>Database operations</vt:lpstr>
      <vt:lpstr>Database operations (Read)</vt:lpstr>
      <vt:lpstr>Database operations (Create)</vt:lpstr>
      <vt:lpstr>Database operations (Delete)</vt:lpstr>
      <vt:lpstr>Database operations (Update)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Markus Veijola</cp:lastModifiedBy>
  <cp:revision>81</cp:revision>
  <dcterms:created xsi:type="dcterms:W3CDTF">2013-09-11T07:44:34Z</dcterms:created>
  <dcterms:modified xsi:type="dcterms:W3CDTF">2016-01-26T16:15:32Z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0x010100BA767832A3C62E408D2166E01CB37C73</vt:lpwstr>
  </property>
</Properties>
</file>