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299" r:id="rId2"/>
    <p:sldId id="421" r:id="rId3"/>
    <p:sldId id="422" r:id="rId4"/>
    <p:sldId id="424" r:id="rId5"/>
    <p:sldId id="457" r:id="rId6"/>
    <p:sldId id="399" r:id="rId7"/>
    <p:sldId id="456" r:id="rId8"/>
    <p:sldId id="368" r:id="rId9"/>
    <p:sldId id="397" r:id="rId10"/>
    <p:sldId id="423" r:id="rId11"/>
    <p:sldId id="460" r:id="rId12"/>
    <p:sldId id="461" r:id="rId13"/>
    <p:sldId id="462" r:id="rId14"/>
    <p:sldId id="463" r:id="rId15"/>
    <p:sldId id="464" r:id="rId16"/>
    <p:sldId id="465" r:id="rId17"/>
    <p:sldId id="466" r:id="rId18"/>
    <p:sldId id="398" r:id="rId19"/>
    <p:sldId id="408" r:id="rId20"/>
    <p:sldId id="407" r:id="rId21"/>
    <p:sldId id="411" r:id="rId22"/>
    <p:sldId id="414" r:id="rId23"/>
    <p:sldId id="406" r:id="rId24"/>
    <p:sldId id="404" r:id="rId25"/>
    <p:sldId id="402" r:id="rId26"/>
    <p:sldId id="363" r:id="rId27"/>
    <p:sldId id="415" r:id="rId28"/>
    <p:sldId id="425" r:id="rId29"/>
    <p:sldId id="403" r:id="rId30"/>
    <p:sldId id="405" r:id="rId31"/>
    <p:sldId id="416" r:id="rId32"/>
    <p:sldId id="412" r:id="rId33"/>
    <p:sldId id="413" r:id="rId34"/>
    <p:sldId id="426" r:id="rId35"/>
    <p:sldId id="459" r:id="rId36"/>
    <p:sldId id="409" r:id="rId37"/>
    <p:sldId id="417" r:id="rId38"/>
    <p:sldId id="386" r:id="rId39"/>
    <p:sldId id="382" r:id="rId40"/>
    <p:sldId id="380" r:id="rId41"/>
    <p:sldId id="418" r:id="rId42"/>
    <p:sldId id="374" r:id="rId43"/>
    <p:sldId id="381" r:id="rId44"/>
    <p:sldId id="419" r:id="rId45"/>
    <p:sldId id="420" r:id="rId4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1">
          <p15:clr>
            <a:srgbClr val="A4A3A4"/>
          </p15:clr>
        </p15:guide>
        <p15:guide id="2" pos="289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231" autoAdjust="0"/>
  </p:normalViewPr>
  <p:slideViewPr>
    <p:cSldViewPr snapToGrid="0">
      <p:cViewPr varScale="1">
        <p:scale>
          <a:sx n="103" d="100"/>
          <a:sy n="103" d="100"/>
        </p:scale>
        <p:origin x="1890" y="102"/>
      </p:cViewPr>
      <p:guideLst>
        <p:guide orient="horz" pos="2151"/>
        <p:guide pos="289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5/12/2020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5/12/2020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43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44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37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38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39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40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41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12/05/2020</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3771004"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800" b="1" i="0" cap="none" spc="0" normalizeH="0" baseline="0" dirty="0">
                <a:latin typeface="Gotham Medium" panose="02000603030000020004" pitchFamily="2" charset="0"/>
              </a:rPr>
              <a:t>Programming Fundamental</a:t>
            </a:r>
            <a:endParaRPr lang="en-US" sz="1800" b="1" i="0" cap="none" spc="0" normalizeH="0" baseline="0" dirty="0">
              <a:latin typeface="Gotham Medium" panose="020006030300000200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12/05/2020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12/05/2020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12/05/2020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12/05/2020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12/05/2020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12/05/2020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12/05/2020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12/05/2020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12/05/2020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12/05/2020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12/05/2020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12/05/2020</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w3schools.com/js/js_string_methods.asp" TargetMode="External"/><Relationship Id="rId13" Type="http://schemas.openxmlformats.org/officeDocument/2006/relationships/hyperlink" Target="https://www.w3schools.com/js/js_date_methods_set.asp" TargetMode="External"/><Relationship Id="rId3" Type="http://schemas.openxmlformats.org/officeDocument/2006/relationships/hyperlink" Target="https://www.w3schools.com/js/js_operators.asp" TargetMode="External"/><Relationship Id="rId7" Type="http://schemas.openxmlformats.org/officeDocument/2006/relationships/hyperlink" Target="https://www.w3schools.com/js/js_strings.asp" TargetMode="External"/><Relationship Id="rId12" Type="http://schemas.openxmlformats.org/officeDocument/2006/relationships/hyperlink" Target="https://www.w3schools.com/js/js_date_methods.asp" TargetMode="External"/><Relationship Id="rId2" Type="http://schemas.openxmlformats.org/officeDocument/2006/relationships/hyperlink" Target="https://www.w3schools.com/js/js_variables.asp" TargetMode="External"/><Relationship Id="rId1" Type="http://schemas.openxmlformats.org/officeDocument/2006/relationships/slideLayout" Target="../slideLayouts/slideLayout2.xml"/><Relationship Id="rId6" Type="http://schemas.openxmlformats.org/officeDocument/2006/relationships/hyperlink" Target="https://www.w3schools.com/js/js_datatypes.asp" TargetMode="External"/><Relationship Id="rId11" Type="http://schemas.openxmlformats.org/officeDocument/2006/relationships/hyperlink" Target="https://www.w3schools.com/js/js_dates.asp" TargetMode="External"/><Relationship Id="rId5" Type="http://schemas.openxmlformats.org/officeDocument/2006/relationships/hyperlink" Target="https://www.w3schools.com/js/js_assignment.asp" TargetMode="External"/><Relationship Id="rId15" Type="http://schemas.openxmlformats.org/officeDocument/2006/relationships/hyperlink" Target="https://www.w3schools.com/js/js_random.asp" TargetMode="External"/><Relationship Id="rId10" Type="http://schemas.openxmlformats.org/officeDocument/2006/relationships/hyperlink" Target="https://www.w3schools.com/js/js_number_methods.asp" TargetMode="External"/><Relationship Id="rId4" Type="http://schemas.openxmlformats.org/officeDocument/2006/relationships/hyperlink" Target="https://www.w3schools.com/js/js_arithmetic.asp" TargetMode="External"/><Relationship Id="rId9" Type="http://schemas.openxmlformats.org/officeDocument/2006/relationships/hyperlink" Target="https://www.w3schools.com/js/js_numbers.asp" TargetMode="External"/><Relationship Id="rId14" Type="http://schemas.openxmlformats.org/officeDocument/2006/relationships/hyperlink" Target="https://www.w3schools.com/js/js_math.asp"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7395" y="1940771"/>
            <a:ext cx="7444095" cy="2456982"/>
            <a:chOff x="927395" y="1767351"/>
            <a:chExt cx="7444095" cy="2456982"/>
          </a:xfrm>
        </p:grpSpPr>
        <p:sp>
          <p:nvSpPr>
            <p:cNvPr id="4" name="Title 1"/>
            <p:cNvSpPr txBox="1"/>
            <p:nvPr/>
          </p:nvSpPr>
          <p:spPr>
            <a:xfrm>
              <a:off x="2191408" y="1767351"/>
              <a:ext cx="6180082" cy="2456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ctr"/>
              <a:r>
                <a:rPr lang="id-ID" sz="9600" dirty="0"/>
                <a:t>Exploring</a:t>
              </a:r>
            </a:p>
            <a:p>
              <a:pPr algn="ctr"/>
              <a:r>
                <a:rPr lang="id-ID" sz="3200" i="1" dirty="0">
                  <a:latin typeface="Gotham" panose="02000604030000020004" pitchFamily="50" charset="0"/>
                </a:rPr>
                <a:t>#2</a:t>
              </a:r>
              <a:r>
                <a:rPr lang="id-ID" sz="3200" b="0" dirty="0">
                  <a:latin typeface="Gotham" panose="02000604030000020004" pitchFamily="50" charset="0"/>
                </a:rPr>
                <a:t>  Strings &amp; Numbers</a:t>
              </a:r>
              <a:endParaRPr lang="en-US" sz="3200" b="0" dirty="0">
                <a:latin typeface="Gotham" panose="02000604030000020004" pitchFamily="50" charset="0"/>
              </a:endParaRPr>
            </a:p>
          </p:txBody>
        </p:sp>
        <p:pic>
          <p:nvPicPr>
            <p:cNvPr id="7" name="Picture 6" descr="D:\Purwadhika\Lintang Course PPT\0 pikt\php\icon.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395" y="2363835"/>
              <a:ext cx="1264013" cy="126401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355665" y="-60486"/>
            <a:ext cx="8346894" cy="14005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Data Type</a:t>
            </a:r>
            <a:endParaRPr lang="en-US" sz="4400" b="1" dirty="0">
              <a:solidFill>
                <a:srgbClr val="009696"/>
              </a:solidFill>
            </a:endParaRPr>
          </a:p>
        </p:txBody>
      </p:sp>
      <p:pic>
        <p:nvPicPr>
          <p:cNvPr id="7" name="Picture 2" descr="C:\Users\usr\Pictures\aaa.png"/>
          <p:cNvPicPr>
            <a:picLocks noChangeAspect="1" noChangeArrowheads="1"/>
          </p:cNvPicPr>
          <p:nvPr/>
        </p:nvPicPr>
        <p:blipFill rotWithShape="1">
          <a:blip r:embed="rId2">
            <a:extLst>
              <a:ext uri="{28A0092B-C50C-407E-A947-70E740481C1C}">
                <a14:useLocalDpi xmlns:a14="http://schemas.microsoft.com/office/drawing/2010/main" val="0"/>
              </a:ext>
            </a:extLst>
          </a:blip>
          <a:srcRect l="3374" t="14388" r="6861"/>
          <a:stretch>
            <a:fillRect/>
          </a:stretch>
        </p:blipFill>
        <p:spPr bwMode="auto">
          <a:xfrm>
            <a:off x="405368" y="1537118"/>
            <a:ext cx="8344490" cy="4524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2BA3-3B40-491E-9545-CC32030258F4}"/>
              </a:ext>
            </a:extLst>
          </p:cNvPr>
          <p:cNvSpPr>
            <a:spLocks noGrp="1"/>
          </p:cNvSpPr>
          <p:nvPr>
            <p:ph type="title"/>
          </p:nvPr>
        </p:nvSpPr>
        <p:spPr>
          <a:xfrm>
            <a:off x="628650" y="355796"/>
            <a:ext cx="7886700" cy="1325563"/>
          </a:xfrm>
        </p:spPr>
        <p:txBody>
          <a:bodyPr/>
          <a:lstStyle/>
          <a:p>
            <a:r>
              <a:rPr lang="en-US" dirty="0">
                <a:solidFill>
                  <a:srgbClr val="009696"/>
                </a:solidFill>
              </a:rPr>
              <a:t>var</a:t>
            </a:r>
            <a:r>
              <a:rPr lang="en-US" dirty="0"/>
              <a:t> vs </a:t>
            </a:r>
            <a:r>
              <a:rPr lang="en-US" dirty="0">
                <a:solidFill>
                  <a:srgbClr val="009696"/>
                </a:solidFill>
              </a:rPr>
              <a:t>let</a:t>
            </a:r>
            <a:r>
              <a:rPr lang="en-US" dirty="0"/>
              <a:t> vs </a:t>
            </a:r>
            <a:r>
              <a:rPr lang="en-US" dirty="0">
                <a:solidFill>
                  <a:srgbClr val="009696"/>
                </a:solidFill>
              </a:rPr>
              <a:t>const</a:t>
            </a:r>
            <a:endParaRPr lang="en-ID" dirty="0">
              <a:solidFill>
                <a:srgbClr val="009696"/>
              </a:solidFill>
            </a:endParaRPr>
          </a:p>
        </p:txBody>
      </p:sp>
      <p:sp>
        <p:nvSpPr>
          <p:cNvPr id="4" name="Rectangle 3">
            <a:extLst>
              <a:ext uri="{FF2B5EF4-FFF2-40B4-BE49-F238E27FC236}">
                <a16:creationId xmlns:a16="http://schemas.microsoft.com/office/drawing/2014/main" id="{36BFE963-03A4-4001-B385-BC7800117DAF}"/>
              </a:ext>
            </a:extLst>
          </p:cNvPr>
          <p:cNvSpPr/>
          <p:nvPr/>
        </p:nvSpPr>
        <p:spPr>
          <a:xfrm>
            <a:off x="550506" y="1681359"/>
            <a:ext cx="8332237" cy="4524315"/>
          </a:xfrm>
          <a:prstGeom prst="rect">
            <a:avLst/>
          </a:prstGeom>
        </p:spPr>
        <p:txBody>
          <a:bodyPr wrap="square">
            <a:spAutoFit/>
          </a:bodyPr>
          <a:lstStyle/>
          <a:p>
            <a:r>
              <a:rPr lang="en-US" dirty="0"/>
              <a:t>The details about this will be explained in the future after you learn about if else, and function, but here is the list of the differences, and we will explain it to you point 2,3,and 4 only for now:</a:t>
            </a:r>
          </a:p>
          <a:p>
            <a:endParaRPr lang="en-US" dirty="0"/>
          </a:p>
          <a:p>
            <a:pPr marL="342900" indent="-342900">
              <a:buFont typeface="+mj-lt"/>
              <a:buAutoNum type="arabicPeriod"/>
            </a:pPr>
            <a:r>
              <a:rPr lang="en-US" dirty="0">
                <a:solidFill>
                  <a:srgbClr val="FF0000"/>
                </a:solidFill>
              </a:rPr>
              <a:t>var</a:t>
            </a:r>
            <a:r>
              <a:rPr lang="en-US" dirty="0"/>
              <a:t> declarations are globally scoped or function scoped while</a:t>
            </a:r>
            <a:r>
              <a:rPr lang="en-US" dirty="0">
                <a:solidFill>
                  <a:srgbClr val="009696"/>
                </a:solidFill>
              </a:rPr>
              <a:t> </a:t>
            </a:r>
            <a:r>
              <a:rPr lang="en-US" dirty="0">
                <a:solidFill>
                  <a:srgbClr val="FF0000"/>
                </a:solidFill>
              </a:rPr>
              <a:t>let</a:t>
            </a:r>
            <a:r>
              <a:rPr lang="en-US" dirty="0">
                <a:solidFill>
                  <a:srgbClr val="009696"/>
                </a:solidFill>
              </a:rPr>
              <a:t> </a:t>
            </a:r>
            <a:r>
              <a:rPr lang="en-US" dirty="0"/>
              <a:t>and </a:t>
            </a:r>
            <a:r>
              <a:rPr lang="en-US" dirty="0">
                <a:solidFill>
                  <a:srgbClr val="FF0000"/>
                </a:solidFill>
              </a:rPr>
              <a:t>const</a:t>
            </a:r>
            <a:r>
              <a:rPr lang="en-US" dirty="0"/>
              <a:t> are block scoped.</a:t>
            </a:r>
          </a:p>
          <a:p>
            <a:pPr marL="342900" indent="-342900">
              <a:buFont typeface="+mj-lt"/>
              <a:buAutoNum type="arabicPeriod"/>
            </a:pPr>
            <a:endParaRPr lang="en-US" dirty="0"/>
          </a:p>
          <a:p>
            <a:pPr marL="342900" indent="-342900">
              <a:buFont typeface="+mj-lt"/>
              <a:buAutoNum type="arabicPeriod"/>
            </a:pPr>
            <a:r>
              <a:rPr lang="en-US" dirty="0">
                <a:solidFill>
                  <a:srgbClr val="FF0000"/>
                </a:solidFill>
              </a:rPr>
              <a:t>var</a:t>
            </a:r>
            <a:r>
              <a:rPr lang="en-US" dirty="0"/>
              <a:t> variables can be updated and re-declared within its scope; </a:t>
            </a:r>
            <a:r>
              <a:rPr lang="en-US" dirty="0">
                <a:solidFill>
                  <a:srgbClr val="FF0000"/>
                </a:solidFill>
              </a:rPr>
              <a:t>let</a:t>
            </a:r>
            <a:r>
              <a:rPr lang="en-US" dirty="0"/>
              <a:t> variables can be updated but not re-declared; </a:t>
            </a:r>
            <a:r>
              <a:rPr lang="en-US" dirty="0">
                <a:solidFill>
                  <a:srgbClr val="FF0000"/>
                </a:solidFill>
              </a:rPr>
              <a:t>const</a:t>
            </a:r>
            <a:r>
              <a:rPr lang="en-US" dirty="0"/>
              <a:t> variables can neither be updated nor re-declared.</a:t>
            </a:r>
          </a:p>
          <a:p>
            <a:pPr marL="342900" indent="-342900">
              <a:buFont typeface="+mj-lt"/>
              <a:buAutoNum type="arabicPeriod"/>
            </a:pPr>
            <a:endParaRPr lang="en-US" dirty="0"/>
          </a:p>
          <a:p>
            <a:pPr marL="342900" indent="-342900">
              <a:buFont typeface="+mj-lt"/>
              <a:buAutoNum type="arabicPeriod"/>
            </a:pPr>
            <a:r>
              <a:rPr lang="en-US" dirty="0"/>
              <a:t>They are all hoisted to the top of their scope but while </a:t>
            </a:r>
            <a:r>
              <a:rPr lang="en-US" dirty="0">
                <a:solidFill>
                  <a:srgbClr val="FF0000"/>
                </a:solidFill>
              </a:rPr>
              <a:t>var</a:t>
            </a:r>
            <a:r>
              <a:rPr lang="en-US" dirty="0"/>
              <a:t> variables are initialized with </a:t>
            </a:r>
            <a:r>
              <a:rPr lang="en-US" dirty="0">
                <a:solidFill>
                  <a:srgbClr val="FF0000"/>
                </a:solidFill>
              </a:rPr>
              <a:t>undefined</a:t>
            </a:r>
            <a:r>
              <a:rPr lang="en-US" dirty="0"/>
              <a:t>, </a:t>
            </a:r>
            <a:r>
              <a:rPr lang="en-US" dirty="0">
                <a:solidFill>
                  <a:srgbClr val="FF0000"/>
                </a:solidFill>
              </a:rPr>
              <a:t>let</a:t>
            </a:r>
            <a:r>
              <a:rPr lang="en-US" dirty="0"/>
              <a:t> and </a:t>
            </a:r>
            <a:r>
              <a:rPr lang="en-US" dirty="0">
                <a:solidFill>
                  <a:srgbClr val="FF0000"/>
                </a:solidFill>
              </a:rPr>
              <a:t>const</a:t>
            </a:r>
            <a:r>
              <a:rPr lang="en-US" dirty="0"/>
              <a:t> variables are not initialized.</a:t>
            </a:r>
          </a:p>
          <a:p>
            <a:pPr marL="342900" indent="-342900">
              <a:buFont typeface="+mj-lt"/>
              <a:buAutoNum type="arabicPeriod"/>
            </a:pPr>
            <a:endParaRPr lang="en-US" dirty="0"/>
          </a:p>
          <a:p>
            <a:pPr marL="342900" indent="-342900">
              <a:buFont typeface="+mj-lt"/>
              <a:buAutoNum type="arabicPeriod"/>
            </a:pPr>
            <a:r>
              <a:rPr lang="en-US" dirty="0"/>
              <a:t>While </a:t>
            </a:r>
            <a:r>
              <a:rPr lang="en-US" dirty="0">
                <a:solidFill>
                  <a:srgbClr val="FF0000"/>
                </a:solidFill>
              </a:rPr>
              <a:t>var</a:t>
            </a:r>
            <a:r>
              <a:rPr lang="en-US" dirty="0"/>
              <a:t> and </a:t>
            </a:r>
            <a:r>
              <a:rPr lang="en-US" dirty="0">
                <a:solidFill>
                  <a:srgbClr val="FF0000"/>
                </a:solidFill>
              </a:rPr>
              <a:t>let</a:t>
            </a:r>
            <a:r>
              <a:rPr lang="en-US" dirty="0"/>
              <a:t> can be declared without being initialized, </a:t>
            </a:r>
            <a:r>
              <a:rPr lang="en-US" dirty="0">
                <a:solidFill>
                  <a:srgbClr val="FF0000"/>
                </a:solidFill>
              </a:rPr>
              <a:t>const</a:t>
            </a:r>
            <a:r>
              <a:rPr lang="en-US" dirty="0"/>
              <a:t> must be initialized during declaration.</a:t>
            </a:r>
            <a:endParaRPr lang="en-ID" dirty="0"/>
          </a:p>
        </p:txBody>
      </p:sp>
    </p:spTree>
    <p:extLst>
      <p:ext uri="{BB962C8B-B14F-4D97-AF65-F5344CB8AC3E}">
        <p14:creationId xmlns:p14="http://schemas.microsoft.com/office/powerpoint/2010/main" val="336950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5B72-353A-4065-BEC4-1DD43C02AFD0}"/>
              </a:ext>
            </a:extLst>
          </p:cNvPr>
          <p:cNvSpPr>
            <a:spLocks noGrp="1"/>
          </p:cNvSpPr>
          <p:nvPr>
            <p:ph type="title"/>
          </p:nvPr>
        </p:nvSpPr>
        <p:spPr/>
        <p:txBody>
          <a:bodyPr/>
          <a:lstStyle/>
          <a:p>
            <a:r>
              <a:rPr lang="en-US" dirty="0">
                <a:solidFill>
                  <a:srgbClr val="009696"/>
                </a:solidFill>
              </a:rPr>
              <a:t>var</a:t>
            </a:r>
            <a:r>
              <a:rPr lang="en-US" dirty="0"/>
              <a:t> vs </a:t>
            </a:r>
            <a:r>
              <a:rPr lang="en-US" dirty="0">
                <a:solidFill>
                  <a:srgbClr val="009696"/>
                </a:solidFill>
              </a:rPr>
              <a:t>let</a:t>
            </a:r>
            <a:r>
              <a:rPr lang="en-US" dirty="0"/>
              <a:t> vs </a:t>
            </a:r>
            <a:r>
              <a:rPr lang="en-US" dirty="0">
                <a:solidFill>
                  <a:srgbClr val="009696"/>
                </a:solidFill>
              </a:rPr>
              <a:t>const </a:t>
            </a:r>
            <a:r>
              <a:rPr lang="en-US" dirty="0"/>
              <a:t>(point 2)</a:t>
            </a:r>
            <a:endParaRPr lang="en-ID" dirty="0"/>
          </a:p>
        </p:txBody>
      </p:sp>
      <p:sp>
        <p:nvSpPr>
          <p:cNvPr id="5" name="Rectangle 4">
            <a:extLst>
              <a:ext uri="{FF2B5EF4-FFF2-40B4-BE49-F238E27FC236}">
                <a16:creationId xmlns:a16="http://schemas.microsoft.com/office/drawing/2014/main" id="{FE474CFD-1E75-4804-B5C3-617BC4FD48E1}"/>
              </a:ext>
            </a:extLst>
          </p:cNvPr>
          <p:cNvSpPr/>
          <p:nvPr/>
        </p:nvSpPr>
        <p:spPr>
          <a:xfrm>
            <a:off x="628650" y="2210096"/>
            <a:ext cx="4572000" cy="646331"/>
          </a:xfrm>
          <a:prstGeom prst="rect">
            <a:avLst/>
          </a:prstGeom>
        </p:spPr>
        <p:txBody>
          <a:bodyPr>
            <a:spAutoFit/>
          </a:bodyPr>
          <a:lstStyle/>
          <a:p>
            <a:r>
              <a:rPr lang="en-US" dirty="0"/>
              <a:t>var greeter = "hey hi";</a:t>
            </a:r>
          </a:p>
          <a:p>
            <a:r>
              <a:rPr lang="en-US" dirty="0"/>
              <a:t>var greeter = "say Hello instead";</a:t>
            </a:r>
            <a:endParaRPr lang="en-ID" dirty="0"/>
          </a:p>
        </p:txBody>
      </p:sp>
      <p:sp>
        <p:nvSpPr>
          <p:cNvPr id="6" name="Rectangle 5">
            <a:extLst>
              <a:ext uri="{FF2B5EF4-FFF2-40B4-BE49-F238E27FC236}">
                <a16:creationId xmlns:a16="http://schemas.microsoft.com/office/drawing/2014/main" id="{5E6657EE-F6C5-4367-B149-250066D578F0}"/>
              </a:ext>
            </a:extLst>
          </p:cNvPr>
          <p:cNvSpPr/>
          <p:nvPr/>
        </p:nvSpPr>
        <p:spPr>
          <a:xfrm>
            <a:off x="628650" y="1690689"/>
            <a:ext cx="4973349" cy="400110"/>
          </a:xfrm>
          <a:prstGeom prst="rect">
            <a:avLst/>
          </a:prstGeom>
        </p:spPr>
        <p:txBody>
          <a:bodyPr wrap="none">
            <a:spAutoFit/>
          </a:bodyPr>
          <a:lstStyle/>
          <a:p>
            <a:r>
              <a:rPr lang="en-US" sz="2000" b="1" dirty="0">
                <a:solidFill>
                  <a:srgbClr val="FF0000"/>
                </a:solidFill>
              </a:rPr>
              <a:t>var</a:t>
            </a:r>
            <a:r>
              <a:rPr lang="en-US" sz="2000" b="1" dirty="0"/>
              <a:t> variables can be re-declared and updated</a:t>
            </a:r>
            <a:endParaRPr lang="en-ID" sz="2000" b="1" dirty="0"/>
          </a:p>
        </p:txBody>
      </p:sp>
      <p:sp>
        <p:nvSpPr>
          <p:cNvPr id="7" name="Rectangle 6">
            <a:extLst>
              <a:ext uri="{FF2B5EF4-FFF2-40B4-BE49-F238E27FC236}">
                <a16:creationId xmlns:a16="http://schemas.microsoft.com/office/drawing/2014/main" id="{83A6EEBD-63DC-4AB5-B229-9580AFD7F82A}"/>
              </a:ext>
            </a:extLst>
          </p:cNvPr>
          <p:cNvSpPr/>
          <p:nvPr/>
        </p:nvSpPr>
        <p:spPr>
          <a:xfrm>
            <a:off x="628650" y="3572366"/>
            <a:ext cx="4572000" cy="646331"/>
          </a:xfrm>
          <a:prstGeom prst="rect">
            <a:avLst/>
          </a:prstGeom>
        </p:spPr>
        <p:txBody>
          <a:bodyPr>
            <a:spAutoFit/>
          </a:bodyPr>
          <a:lstStyle/>
          <a:p>
            <a:r>
              <a:rPr lang="en-US" dirty="0"/>
              <a:t>var greeter = "hey hi";</a:t>
            </a:r>
          </a:p>
          <a:p>
            <a:r>
              <a:rPr lang="en-US" dirty="0"/>
              <a:t>greeter = "say Hello instead";</a:t>
            </a:r>
            <a:endParaRPr lang="en-ID" dirty="0"/>
          </a:p>
        </p:txBody>
      </p:sp>
      <p:sp>
        <p:nvSpPr>
          <p:cNvPr id="9" name="Rectangle 8">
            <a:extLst>
              <a:ext uri="{FF2B5EF4-FFF2-40B4-BE49-F238E27FC236}">
                <a16:creationId xmlns:a16="http://schemas.microsoft.com/office/drawing/2014/main" id="{1465F6B6-14FE-482B-8660-370504BDE19B}"/>
              </a:ext>
            </a:extLst>
          </p:cNvPr>
          <p:cNvSpPr/>
          <p:nvPr/>
        </p:nvSpPr>
        <p:spPr>
          <a:xfrm>
            <a:off x="628650" y="3014341"/>
            <a:ext cx="1523174" cy="400110"/>
          </a:xfrm>
          <a:prstGeom prst="rect">
            <a:avLst/>
          </a:prstGeom>
        </p:spPr>
        <p:txBody>
          <a:bodyPr wrap="none">
            <a:spAutoFit/>
          </a:bodyPr>
          <a:lstStyle/>
          <a:p>
            <a:r>
              <a:rPr lang="en-ID" sz="2000" b="1" dirty="0"/>
              <a:t>and this also</a:t>
            </a:r>
          </a:p>
        </p:txBody>
      </p:sp>
    </p:spTree>
    <p:extLst>
      <p:ext uri="{BB962C8B-B14F-4D97-AF65-F5344CB8AC3E}">
        <p14:creationId xmlns:p14="http://schemas.microsoft.com/office/powerpoint/2010/main" val="230863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277D-F193-4CE0-AD5E-55F96DFB7430}"/>
              </a:ext>
            </a:extLst>
          </p:cNvPr>
          <p:cNvSpPr>
            <a:spLocks noGrp="1"/>
          </p:cNvSpPr>
          <p:nvPr>
            <p:ph type="title"/>
          </p:nvPr>
        </p:nvSpPr>
        <p:spPr/>
        <p:txBody>
          <a:bodyPr/>
          <a:lstStyle/>
          <a:p>
            <a:r>
              <a:rPr lang="en-US" dirty="0">
                <a:solidFill>
                  <a:srgbClr val="009696"/>
                </a:solidFill>
              </a:rPr>
              <a:t>var</a:t>
            </a:r>
            <a:r>
              <a:rPr lang="en-US" dirty="0"/>
              <a:t> vs </a:t>
            </a:r>
            <a:r>
              <a:rPr lang="en-US" dirty="0">
                <a:solidFill>
                  <a:srgbClr val="009696"/>
                </a:solidFill>
              </a:rPr>
              <a:t>let</a:t>
            </a:r>
            <a:r>
              <a:rPr lang="en-US" dirty="0"/>
              <a:t> vs </a:t>
            </a:r>
            <a:r>
              <a:rPr lang="en-US" dirty="0">
                <a:solidFill>
                  <a:srgbClr val="009696"/>
                </a:solidFill>
              </a:rPr>
              <a:t>const </a:t>
            </a:r>
            <a:r>
              <a:rPr lang="en-US" dirty="0"/>
              <a:t>(point 2)</a:t>
            </a:r>
            <a:endParaRPr lang="en-ID" dirty="0"/>
          </a:p>
        </p:txBody>
      </p:sp>
      <p:sp>
        <p:nvSpPr>
          <p:cNvPr id="4" name="Rectangle 3">
            <a:extLst>
              <a:ext uri="{FF2B5EF4-FFF2-40B4-BE49-F238E27FC236}">
                <a16:creationId xmlns:a16="http://schemas.microsoft.com/office/drawing/2014/main" id="{21D7AF8D-12AE-4A11-8A3D-6A0DD19211D4}"/>
              </a:ext>
            </a:extLst>
          </p:cNvPr>
          <p:cNvSpPr/>
          <p:nvPr/>
        </p:nvSpPr>
        <p:spPr>
          <a:xfrm>
            <a:off x="628650" y="1690689"/>
            <a:ext cx="4352410" cy="400110"/>
          </a:xfrm>
          <a:prstGeom prst="rect">
            <a:avLst/>
          </a:prstGeom>
        </p:spPr>
        <p:txBody>
          <a:bodyPr wrap="none">
            <a:spAutoFit/>
          </a:bodyPr>
          <a:lstStyle/>
          <a:p>
            <a:r>
              <a:rPr lang="en-US" sz="2000" b="1" dirty="0">
                <a:solidFill>
                  <a:srgbClr val="FF0000"/>
                </a:solidFill>
              </a:rPr>
              <a:t>let</a:t>
            </a:r>
            <a:r>
              <a:rPr lang="en-US" sz="2000" b="1" dirty="0"/>
              <a:t> can be updated but not re-declared.</a:t>
            </a:r>
            <a:endParaRPr lang="en-ID" sz="2000" b="1" dirty="0"/>
          </a:p>
        </p:txBody>
      </p:sp>
      <p:sp>
        <p:nvSpPr>
          <p:cNvPr id="6" name="Rectangle 5">
            <a:extLst>
              <a:ext uri="{FF2B5EF4-FFF2-40B4-BE49-F238E27FC236}">
                <a16:creationId xmlns:a16="http://schemas.microsoft.com/office/drawing/2014/main" id="{6B263249-37C9-4587-9385-E32AFE2DD1CB}"/>
              </a:ext>
            </a:extLst>
          </p:cNvPr>
          <p:cNvSpPr/>
          <p:nvPr/>
        </p:nvSpPr>
        <p:spPr>
          <a:xfrm>
            <a:off x="628651" y="2166362"/>
            <a:ext cx="7886699" cy="646331"/>
          </a:xfrm>
          <a:prstGeom prst="rect">
            <a:avLst/>
          </a:prstGeom>
        </p:spPr>
        <p:txBody>
          <a:bodyPr wrap="square">
            <a:spAutoFit/>
          </a:bodyPr>
          <a:lstStyle/>
          <a:p>
            <a:r>
              <a:rPr lang="en-US" b="1" dirty="0"/>
              <a:t>Just like </a:t>
            </a:r>
            <a:r>
              <a:rPr lang="en-US" b="1" dirty="0">
                <a:solidFill>
                  <a:srgbClr val="FF0000"/>
                </a:solidFill>
              </a:rPr>
              <a:t>var</a:t>
            </a:r>
            <a:r>
              <a:rPr lang="en-US" b="1" dirty="0"/>
              <a:t>, a variable declared with </a:t>
            </a:r>
            <a:r>
              <a:rPr lang="en-US" b="1" dirty="0">
                <a:solidFill>
                  <a:srgbClr val="FF0000"/>
                </a:solidFill>
              </a:rPr>
              <a:t>let</a:t>
            </a:r>
            <a:r>
              <a:rPr lang="en-US" b="1" dirty="0"/>
              <a:t> can be updated within its scope. Unlike </a:t>
            </a:r>
            <a:r>
              <a:rPr lang="en-US" b="1" dirty="0">
                <a:solidFill>
                  <a:srgbClr val="FF0000"/>
                </a:solidFill>
              </a:rPr>
              <a:t>var</a:t>
            </a:r>
            <a:r>
              <a:rPr lang="en-US" b="1" dirty="0"/>
              <a:t>, a </a:t>
            </a:r>
            <a:r>
              <a:rPr lang="en-US" b="1" dirty="0">
                <a:solidFill>
                  <a:srgbClr val="FF0000"/>
                </a:solidFill>
              </a:rPr>
              <a:t>let</a:t>
            </a:r>
            <a:r>
              <a:rPr lang="en-US" b="1" dirty="0"/>
              <a:t> variable cannot be re-declared within its scope. So while this will work,</a:t>
            </a:r>
            <a:endParaRPr lang="en-ID" b="1" dirty="0"/>
          </a:p>
        </p:txBody>
      </p:sp>
      <p:sp>
        <p:nvSpPr>
          <p:cNvPr id="8" name="Rectangle 7">
            <a:extLst>
              <a:ext uri="{FF2B5EF4-FFF2-40B4-BE49-F238E27FC236}">
                <a16:creationId xmlns:a16="http://schemas.microsoft.com/office/drawing/2014/main" id="{3DAA766C-EF92-4334-A2A1-5321352C5C99}"/>
              </a:ext>
            </a:extLst>
          </p:cNvPr>
          <p:cNvSpPr/>
          <p:nvPr/>
        </p:nvSpPr>
        <p:spPr>
          <a:xfrm>
            <a:off x="628650" y="2965200"/>
            <a:ext cx="4572000" cy="646331"/>
          </a:xfrm>
          <a:prstGeom prst="rect">
            <a:avLst/>
          </a:prstGeom>
        </p:spPr>
        <p:txBody>
          <a:bodyPr>
            <a:spAutoFit/>
          </a:bodyPr>
          <a:lstStyle/>
          <a:p>
            <a:r>
              <a:rPr lang="en-US" dirty="0"/>
              <a:t>let greeting = "say Hi";</a:t>
            </a:r>
          </a:p>
          <a:p>
            <a:r>
              <a:rPr lang="en-US" dirty="0"/>
              <a:t>greeting = "say Hello instead";</a:t>
            </a:r>
            <a:endParaRPr lang="en-ID" dirty="0"/>
          </a:p>
        </p:txBody>
      </p:sp>
      <p:sp>
        <p:nvSpPr>
          <p:cNvPr id="10" name="Rectangle 9">
            <a:extLst>
              <a:ext uri="{FF2B5EF4-FFF2-40B4-BE49-F238E27FC236}">
                <a16:creationId xmlns:a16="http://schemas.microsoft.com/office/drawing/2014/main" id="{EFA489F2-AB45-4A71-A329-62DED3F7E00F}"/>
              </a:ext>
            </a:extLst>
          </p:cNvPr>
          <p:cNvSpPr/>
          <p:nvPr/>
        </p:nvSpPr>
        <p:spPr>
          <a:xfrm>
            <a:off x="628650" y="3764038"/>
            <a:ext cx="2448106" cy="369332"/>
          </a:xfrm>
          <a:prstGeom prst="rect">
            <a:avLst/>
          </a:prstGeom>
        </p:spPr>
        <p:txBody>
          <a:bodyPr wrap="none">
            <a:spAutoFit/>
          </a:bodyPr>
          <a:lstStyle/>
          <a:p>
            <a:r>
              <a:rPr lang="en-US" b="1" dirty="0"/>
              <a:t>this will return an error.</a:t>
            </a:r>
            <a:endParaRPr lang="en-ID" b="1" dirty="0"/>
          </a:p>
        </p:txBody>
      </p:sp>
      <p:sp>
        <p:nvSpPr>
          <p:cNvPr id="11" name="Rectangle 10">
            <a:extLst>
              <a:ext uri="{FF2B5EF4-FFF2-40B4-BE49-F238E27FC236}">
                <a16:creationId xmlns:a16="http://schemas.microsoft.com/office/drawing/2014/main" id="{E5ACC117-588E-4D4D-960A-C859166DDCB2}"/>
              </a:ext>
            </a:extLst>
          </p:cNvPr>
          <p:cNvSpPr/>
          <p:nvPr/>
        </p:nvSpPr>
        <p:spPr>
          <a:xfrm>
            <a:off x="628650" y="4285877"/>
            <a:ext cx="8515350" cy="646331"/>
          </a:xfrm>
          <a:prstGeom prst="rect">
            <a:avLst/>
          </a:prstGeom>
        </p:spPr>
        <p:txBody>
          <a:bodyPr wrap="square">
            <a:spAutoFit/>
          </a:bodyPr>
          <a:lstStyle/>
          <a:p>
            <a:r>
              <a:rPr lang="en-US" dirty="0"/>
              <a:t>let greeting = "say Hi";</a:t>
            </a:r>
          </a:p>
          <a:p>
            <a:r>
              <a:rPr lang="en-US" dirty="0"/>
              <a:t>let greeting = "say Hello instead";//error: Identifier 'greeting' has already been declared</a:t>
            </a:r>
            <a:endParaRPr lang="en-ID" dirty="0"/>
          </a:p>
        </p:txBody>
      </p:sp>
    </p:spTree>
    <p:extLst>
      <p:ext uri="{BB962C8B-B14F-4D97-AF65-F5344CB8AC3E}">
        <p14:creationId xmlns:p14="http://schemas.microsoft.com/office/powerpoint/2010/main" val="106342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A98D-FFA6-4650-993F-DEBD25C0C5EF}"/>
              </a:ext>
            </a:extLst>
          </p:cNvPr>
          <p:cNvSpPr>
            <a:spLocks noGrp="1"/>
          </p:cNvSpPr>
          <p:nvPr>
            <p:ph type="title"/>
          </p:nvPr>
        </p:nvSpPr>
        <p:spPr/>
        <p:txBody>
          <a:bodyPr/>
          <a:lstStyle/>
          <a:p>
            <a:r>
              <a:rPr lang="en-US" dirty="0">
                <a:solidFill>
                  <a:srgbClr val="009696"/>
                </a:solidFill>
              </a:rPr>
              <a:t>var</a:t>
            </a:r>
            <a:r>
              <a:rPr lang="en-US" dirty="0"/>
              <a:t> vs </a:t>
            </a:r>
            <a:r>
              <a:rPr lang="en-US" dirty="0">
                <a:solidFill>
                  <a:srgbClr val="009696"/>
                </a:solidFill>
              </a:rPr>
              <a:t>let</a:t>
            </a:r>
            <a:r>
              <a:rPr lang="en-US" dirty="0"/>
              <a:t> vs </a:t>
            </a:r>
            <a:r>
              <a:rPr lang="en-US" dirty="0">
                <a:solidFill>
                  <a:srgbClr val="009696"/>
                </a:solidFill>
              </a:rPr>
              <a:t>const </a:t>
            </a:r>
            <a:r>
              <a:rPr lang="en-US" dirty="0"/>
              <a:t>(point 2)</a:t>
            </a:r>
            <a:endParaRPr lang="en-ID" dirty="0"/>
          </a:p>
        </p:txBody>
      </p:sp>
      <p:sp>
        <p:nvSpPr>
          <p:cNvPr id="4" name="Rectangle 3">
            <a:extLst>
              <a:ext uri="{FF2B5EF4-FFF2-40B4-BE49-F238E27FC236}">
                <a16:creationId xmlns:a16="http://schemas.microsoft.com/office/drawing/2014/main" id="{18533D18-A109-4A3D-BA5D-CC00D4820799}"/>
              </a:ext>
            </a:extLst>
          </p:cNvPr>
          <p:cNvSpPr/>
          <p:nvPr/>
        </p:nvSpPr>
        <p:spPr>
          <a:xfrm>
            <a:off x="628650" y="1690689"/>
            <a:ext cx="4382033" cy="400110"/>
          </a:xfrm>
          <a:prstGeom prst="rect">
            <a:avLst/>
          </a:prstGeom>
        </p:spPr>
        <p:txBody>
          <a:bodyPr wrap="none">
            <a:spAutoFit/>
          </a:bodyPr>
          <a:lstStyle/>
          <a:p>
            <a:r>
              <a:rPr lang="en-US" sz="2000" b="1" dirty="0">
                <a:solidFill>
                  <a:srgbClr val="FF0000"/>
                </a:solidFill>
              </a:rPr>
              <a:t>const</a:t>
            </a:r>
            <a:r>
              <a:rPr lang="en-US" sz="2000" b="1" dirty="0"/>
              <a:t> cannot be updated or re-declared</a:t>
            </a:r>
            <a:endParaRPr lang="en-ID" sz="2000" b="1" dirty="0"/>
          </a:p>
        </p:txBody>
      </p:sp>
      <p:sp>
        <p:nvSpPr>
          <p:cNvPr id="5" name="Rectangle 4">
            <a:extLst>
              <a:ext uri="{FF2B5EF4-FFF2-40B4-BE49-F238E27FC236}">
                <a16:creationId xmlns:a16="http://schemas.microsoft.com/office/drawing/2014/main" id="{102BEE2A-1862-4C4B-9E23-D2B0212C84E2}"/>
              </a:ext>
            </a:extLst>
          </p:cNvPr>
          <p:cNvSpPr/>
          <p:nvPr/>
        </p:nvSpPr>
        <p:spPr>
          <a:xfrm>
            <a:off x="628651" y="2214475"/>
            <a:ext cx="7778232" cy="923330"/>
          </a:xfrm>
          <a:prstGeom prst="rect">
            <a:avLst/>
          </a:prstGeom>
        </p:spPr>
        <p:txBody>
          <a:bodyPr wrap="square">
            <a:spAutoFit/>
          </a:bodyPr>
          <a:lstStyle/>
          <a:p>
            <a:r>
              <a:rPr lang="en-US" b="1" dirty="0"/>
              <a:t>This means that the value of a variable declared with </a:t>
            </a:r>
            <a:r>
              <a:rPr lang="en-US" b="1" dirty="0">
                <a:solidFill>
                  <a:srgbClr val="FF0000"/>
                </a:solidFill>
              </a:rPr>
              <a:t>const</a:t>
            </a:r>
            <a:r>
              <a:rPr lang="en-US" b="1" dirty="0"/>
              <a:t> remains the same within its scope. It cannot be updated or re-declared. So if we declare a variable with </a:t>
            </a:r>
            <a:r>
              <a:rPr lang="en-US" b="1" dirty="0">
                <a:solidFill>
                  <a:srgbClr val="FF0000"/>
                </a:solidFill>
              </a:rPr>
              <a:t>const</a:t>
            </a:r>
            <a:r>
              <a:rPr lang="en-US" b="1" dirty="0"/>
              <a:t>, we can neither do this</a:t>
            </a:r>
            <a:endParaRPr lang="en-ID" b="1" dirty="0"/>
          </a:p>
        </p:txBody>
      </p:sp>
      <p:sp>
        <p:nvSpPr>
          <p:cNvPr id="6" name="Rectangle 5">
            <a:extLst>
              <a:ext uri="{FF2B5EF4-FFF2-40B4-BE49-F238E27FC236}">
                <a16:creationId xmlns:a16="http://schemas.microsoft.com/office/drawing/2014/main" id="{03FF2EF9-3246-40A4-869E-494187E0C644}"/>
              </a:ext>
            </a:extLst>
          </p:cNvPr>
          <p:cNvSpPr/>
          <p:nvPr/>
        </p:nvSpPr>
        <p:spPr>
          <a:xfrm>
            <a:off x="628650" y="3280343"/>
            <a:ext cx="8030158" cy="646331"/>
          </a:xfrm>
          <a:prstGeom prst="rect">
            <a:avLst/>
          </a:prstGeom>
        </p:spPr>
        <p:txBody>
          <a:bodyPr wrap="square">
            <a:spAutoFit/>
          </a:bodyPr>
          <a:lstStyle/>
          <a:p>
            <a:r>
              <a:rPr lang="en-US" dirty="0"/>
              <a:t>const greeting = "say Hi";</a:t>
            </a:r>
          </a:p>
          <a:p>
            <a:r>
              <a:rPr lang="en-US" dirty="0"/>
              <a:t>greeting = "say Hello instead";//error : Assignment to constant variable. </a:t>
            </a:r>
            <a:endParaRPr lang="en-ID" dirty="0"/>
          </a:p>
        </p:txBody>
      </p:sp>
      <p:sp>
        <p:nvSpPr>
          <p:cNvPr id="7" name="Rectangle 6">
            <a:extLst>
              <a:ext uri="{FF2B5EF4-FFF2-40B4-BE49-F238E27FC236}">
                <a16:creationId xmlns:a16="http://schemas.microsoft.com/office/drawing/2014/main" id="{B1F40C03-2F5E-4F07-A78A-D84EFA432CFB}"/>
              </a:ext>
            </a:extLst>
          </p:cNvPr>
          <p:cNvSpPr/>
          <p:nvPr/>
        </p:nvSpPr>
        <p:spPr>
          <a:xfrm>
            <a:off x="628650" y="4069212"/>
            <a:ext cx="917239" cy="369332"/>
          </a:xfrm>
          <a:prstGeom prst="rect">
            <a:avLst/>
          </a:prstGeom>
        </p:spPr>
        <p:txBody>
          <a:bodyPr wrap="none">
            <a:spAutoFit/>
          </a:bodyPr>
          <a:lstStyle/>
          <a:p>
            <a:r>
              <a:rPr lang="en-ID" b="1" dirty="0"/>
              <a:t>nor this</a:t>
            </a:r>
          </a:p>
        </p:txBody>
      </p:sp>
      <p:sp>
        <p:nvSpPr>
          <p:cNvPr id="8" name="Rectangle 7">
            <a:extLst>
              <a:ext uri="{FF2B5EF4-FFF2-40B4-BE49-F238E27FC236}">
                <a16:creationId xmlns:a16="http://schemas.microsoft.com/office/drawing/2014/main" id="{D697FAF5-3494-4017-80B9-E8E5C5829814}"/>
              </a:ext>
            </a:extLst>
          </p:cNvPr>
          <p:cNvSpPr/>
          <p:nvPr/>
        </p:nvSpPr>
        <p:spPr>
          <a:xfrm>
            <a:off x="628650" y="4692352"/>
            <a:ext cx="8729954" cy="646331"/>
          </a:xfrm>
          <a:prstGeom prst="rect">
            <a:avLst/>
          </a:prstGeom>
        </p:spPr>
        <p:txBody>
          <a:bodyPr wrap="square">
            <a:spAutoFit/>
          </a:bodyPr>
          <a:lstStyle/>
          <a:p>
            <a:r>
              <a:rPr lang="en-US" dirty="0"/>
              <a:t>const greeting = "say Hi";</a:t>
            </a:r>
          </a:p>
          <a:p>
            <a:r>
              <a:rPr lang="en-US" dirty="0"/>
              <a:t>const greeting = "say Hello instead";//error : Identifier 'greeting' has already been declared</a:t>
            </a:r>
            <a:endParaRPr lang="en-ID" dirty="0"/>
          </a:p>
        </p:txBody>
      </p:sp>
    </p:spTree>
    <p:extLst>
      <p:ext uri="{BB962C8B-B14F-4D97-AF65-F5344CB8AC3E}">
        <p14:creationId xmlns:p14="http://schemas.microsoft.com/office/powerpoint/2010/main" val="1293165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AAC7-173D-4A91-96E3-CE4EA7F75FEC}"/>
              </a:ext>
            </a:extLst>
          </p:cNvPr>
          <p:cNvSpPr>
            <a:spLocks noGrp="1"/>
          </p:cNvSpPr>
          <p:nvPr>
            <p:ph type="title"/>
          </p:nvPr>
        </p:nvSpPr>
        <p:spPr/>
        <p:txBody>
          <a:bodyPr/>
          <a:lstStyle/>
          <a:p>
            <a:r>
              <a:rPr lang="en-US" dirty="0">
                <a:solidFill>
                  <a:srgbClr val="009696"/>
                </a:solidFill>
              </a:rPr>
              <a:t>var</a:t>
            </a:r>
            <a:r>
              <a:rPr lang="en-US" dirty="0"/>
              <a:t> vs </a:t>
            </a:r>
            <a:r>
              <a:rPr lang="en-US" dirty="0">
                <a:solidFill>
                  <a:srgbClr val="009696"/>
                </a:solidFill>
              </a:rPr>
              <a:t>let</a:t>
            </a:r>
            <a:r>
              <a:rPr lang="en-US" dirty="0"/>
              <a:t> vs </a:t>
            </a:r>
            <a:r>
              <a:rPr lang="en-US" dirty="0">
                <a:solidFill>
                  <a:srgbClr val="009696"/>
                </a:solidFill>
              </a:rPr>
              <a:t>const </a:t>
            </a:r>
            <a:r>
              <a:rPr lang="en-US" dirty="0"/>
              <a:t>(point 3)</a:t>
            </a:r>
            <a:endParaRPr lang="en-ID" dirty="0"/>
          </a:p>
        </p:txBody>
      </p:sp>
      <p:sp>
        <p:nvSpPr>
          <p:cNvPr id="4" name="Rectangle 3">
            <a:extLst>
              <a:ext uri="{FF2B5EF4-FFF2-40B4-BE49-F238E27FC236}">
                <a16:creationId xmlns:a16="http://schemas.microsoft.com/office/drawing/2014/main" id="{8FBA6150-6310-45F6-9F8A-29A97FE8D12D}"/>
              </a:ext>
            </a:extLst>
          </p:cNvPr>
          <p:cNvSpPr/>
          <p:nvPr/>
        </p:nvSpPr>
        <p:spPr>
          <a:xfrm>
            <a:off x="628650" y="1690689"/>
            <a:ext cx="7886700" cy="1477328"/>
          </a:xfrm>
          <a:prstGeom prst="rect">
            <a:avLst/>
          </a:prstGeom>
        </p:spPr>
        <p:txBody>
          <a:bodyPr wrap="square">
            <a:spAutoFit/>
          </a:bodyPr>
          <a:lstStyle/>
          <a:p>
            <a:r>
              <a:rPr lang="en-US" b="1" dirty="0"/>
              <a:t>Hoisting of </a:t>
            </a:r>
            <a:r>
              <a:rPr lang="en-US" b="1" dirty="0">
                <a:solidFill>
                  <a:srgbClr val="FF0000"/>
                </a:solidFill>
              </a:rPr>
              <a:t>var</a:t>
            </a:r>
          </a:p>
          <a:p>
            <a:endParaRPr lang="en-US" b="1" dirty="0"/>
          </a:p>
          <a:p>
            <a:r>
              <a:rPr lang="en-US" b="1" dirty="0"/>
              <a:t>Hoisting is a JavaScript mechanism where variables and function declarations are moved to the top of their scope before code execution. What this means is that if we do this:</a:t>
            </a:r>
            <a:endParaRPr lang="en-ID" b="1" dirty="0"/>
          </a:p>
        </p:txBody>
      </p:sp>
      <p:sp>
        <p:nvSpPr>
          <p:cNvPr id="6" name="Rectangle 5">
            <a:extLst>
              <a:ext uri="{FF2B5EF4-FFF2-40B4-BE49-F238E27FC236}">
                <a16:creationId xmlns:a16="http://schemas.microsoft.com/office/drawing/2014/main" id="{D5F45A1F-09A5-4FE2-8A16-41B3662658C6}"/>
              </a:ext>
            </a:extLst>
          </p:cNvPr>
          <p:cNvSpPr/>
          <p:nvPr/>
        </p:nvSpPr>
        <p:spPr>
          <a:xfrm>
            <a:off x="628650" y="3366818"/>
            <a:ext cx="4572000" cy="646331"/>
          </a:xfrm>
          <a:prstGeom prst="rect">
            <a:avLst/>
          </a:prstGeom>
        </p:spPr>
        <p:txBody>
          <a:bodyPr>
            <a:spAutoFit/>
          </a:bodyPr>
          <a:lstStyle/>
          <a:p>
            <a:r>
              <a:rPr lang="en-ID" dirty="0"/>
              <a:t>console.log (greeter);</a:t>
            </a:r>
          </a:p>
          <a:p>
            <a:r>
              <a:rPr lang="en-ID" dirty="0"/>
              <a:t>var greeter = "say hello"</a:t>
            </a:r>
          </a:p>
        </p:txBody>
      </p:sp>
      <p:sp>
        <p:nvSpPr>
          <p:cNvPr id="8" name="Rectangle 7">
            <a:extLst>
              <a:ext uri="{FF2B5EF4-FFF2-40B4-BE49-F238E27FC236}">
                <a16:creationId xmlns:a16="http://schemas.microsoft.com/office/drawing/2014/main" id="{FC056872-1FA3-4E4A-8293-B043867342DD}"/>
              </a:ext>
            </a:extLst>
          </p:cNvPr>
          <p:cNvSpPr/>
          <p:nvPr/>
        </p:nvSpPr>
        <p:spPr>
          <a:xfrm>
            <a:off x="636590" y="4211950"/>
            <a:ext cx="2320764" cy="369332"/>
          </a:xfrm>
          <a:prstGeom prst="rect">
            <a:avLst/>
          </a:prstGeom>
        </p:spPr>
        <p:txBody>
          <a:bodyPr wrap="none">
            <a:spAutoFit/>
          </a:bodyPr>
          <a:lstStyle/>
          <a:p>
            <a:r>
              <a:rPr lang="en-US" b="1" dirty="0"/>
              <a:t>it is interpreted as this</a:t>
            </a:r>
            <a:endParaRPr lang="en-ID" b="1" dirty="0"/>
          </a:p>
        </p:txBody>
      </p:sp>
      <p:sp>
        <p:nvSpPr>
          <p:cNvPr id="9" name="Rectangle 8">
            <a:extLst>
              <a:ext uri="{FF2B5EF4-FFF2-40B4-BE49-F238E27FC236}">
                <a16:creationId xmlns:a16="http://schemas.microsoft.com/office/drawing/2014/main" id="{EAB303E2-4CA5-46FD-BBBC-DE1DDF282B9E}"/>
              </a:ext>
            </a:extLst>
          </p:cNvPr>
          <p:cNvSpPr/>
          <p:nvPr/>
        </p:nvSpPr>
        <p:spPr>
          <a:xfrm>
            <a:off x="636590" y="4673615"/>
            <a:ext cx="4572000" cy="923330"/>
          </a:xfrm>
          <a:prstGeom prst="rect">
            <a:avLst/>
          </a:prstGeom>
        </p:spPr>
        <p:txBody>
          <a:bodyPr>
            <a:spAutoFit/>
          </a:bodyPr>
          <a:lstStyle/>
          <a:p>
            <a:r>
              <a:rPr lang="en-US" dirty="0"/>
              <a:t>var greeter;</a:t>
            </a:r>
          </a:p>
          <a:p>
            <a:r>
              <a:rPr lang="en-US" dirty="0"/>
              <a:t>console.log(greeter); //greeter is undefined</a:t>
            </a:r>
          </a:p>
          <a:p>
            <a:r>
              <a:rPr lang="en-US" dirty="0"/>
              <a:t>greeter = "say hello"</a:t>
            </a:r>
            <a:endParaRPr lang="en-ID" dirty="0"/>
          </a:p>
        </p:txBody>
      </p:sp>
      <p:sp>
        <p:nvSpPr>
          <p:cNvPr id="10" name="Rectangle 9">
            <a:extLst>
              <a:ext uri="{FF2B5EF4-FFF2-40B4-BE49-F238E27FC236}">
                <a16:creationId xmlns:a16="http://schemas.microsoft.com/office/drawing/2014/main" id="{E3095AF6-566B-40AA-AE07-D011FC1BC08A}"/>
              </a:ext>
            </a:extLst>
          </p:cNvPr>
          <p:cNvSpPr/>
          <p:nvPr/>
        </p:nvSpPr>
        <p:spPr>
          <a:xfrm>
            <a:off x="636590" y="5703413"/>
            <a:ext cx="7878760" cy="646331"/>
          </a:xfrm>
          <a:prstGeom prst="rect">
            <a:avLst/>
          </a:prstGeom>
        </p:spPr>
        <p:txBody>
          <a:bodyPr wrap="square">
            <a:spAutoFit/>
          </a:bodyPr>
          <a:lstStyle/>
          <a:p>
            <a:r>
              <a:rPr lang="en-US" b="1" dirty="0"/>
              <a:t>So var variables are hoisted to the top of its scope and initialized with a value of undefined.</a:t>
            </a:r>
            <a:endParaRPr lang="en-ID" b="1" dirty="0"/>
          </a:p>
        </p:txBody>
      </p:sp>
    </p:spTree>
    <p:extLst>
      <p:ext uri="{BB962C8B-B14F-4D97-AF65-F5344CB8AC3E}">
        <p14:creationId xmlns:p14="http://schemas.microsoft.com/office/powerpoint/2010/main" val="267965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24D0-3EBF-417E-AE22-CFC05EE55D0C}"/>
              </a:ext>
            </a:extLst>
          </p:cNvPr>
          <p:cNvSpPr>
            <a:spLocks noGrp="1"/>
          </p:cNvSpPr>
          <p:nvPr>
            <p:ph type="title"/>
          </p:nvPr>
        </p:nvSpPr>
        <p:spPr/>
        <p:txBody>
          <a:bodyPr/>
          <a:lstStyle/>
          <a:p>
            <a:r>
              <a:rPr lang="en-US" dirty="0">
                <a:solidFill>
                  <a:srgbClr val="009696"/>
                </a:solidFill>
              </a:rPr>
              <a:t>var</a:t>
            </a:r>
            <a:r>
              <a:rPr lang="en-US" dirty="0"/>
              <a:t> vs </a:t>
            </a:r>
            <a:r>
              <a:rPr lang="en-US" dirty="0">
                <a:solidFill>
                  <a:srgbClr val="009696"/>
                </a:solidFill>
              </a:rPr>
              <a:t>let</a:t>
            </a:r>
            <a:r>
              <a:rPr lang="en-US" dirty="0"/>
              <a:t> vs </a:t>
            </a:r>
            <a:r>
              <a:rPr lang="en-US" dirty="0">
                <a:solidFill>
                  <a:srgbClr val="009696"/>
                </a:solidFill>
              </a:rPr>
              <a:t>const </a:t>
            </a:r>
            <a:r>
              <a:rPr lang="en-US" dirty="0"/>
              <a:t>(point 3)</a:t>
            </a:r>
            <a:endParaRPr lang="en-ID" dirty="0"/>
          </a:p>
        </p:txBody>
      </p:sp>
      <p:sp>
        <p:nvSpPr>
          <p:cNvPr id="4" name="Rectangle 3">
            <a:extLst>
              <a:ext uri="{FF2B5EF4-FFF2-40B4-BE49-F238E27FC236}">
                <a16:creationId xmlns:a16="http://schemas.microsoft.com/office/drawing/2014/main" id="{3D7E2BCF-8822-4C26-B04C-C917AE17BFC4}"/>
              </a:ext>
            </a:extLst>
          </p:cNvPr>
          <p:cNvSpPr/>
          <p:nvPr/>
        </p:nvSpPr>
        <p:spPr>
          <a:xfrm>
            <a:off x="628650" y="1690689"/>
            <a:ext cx="7886700" cy="1477328"/>
          </a:xfrm>
          <a:prstGeom prst="rect">
            <a:avLst/>
          </a:prstGeom>
        </p:spPr>
        <p:txBody>
          <a:bodyPr wrap="square">
            <a:spAutoFit/>
          </a:bodyPr>
          <a:lstStyle/>
          <a:p>
            <a:r>
              <a:rPr lang="en-US" b="1" dirty="0"/>
              <a:t>Hoisting of </a:t>
            </a:r>
            <a:r>
              <a:rPr lang="en-US" b="1" dirty="0">
                <a:solidFill>
                  <a:srgbClr val="FF0000"/>
                </a:solidFill>
              </a:rPr>
              <a:t>let</a:t>
            </a:r>
          </a:p>
          <a:p>
            <a:endParaRPr lang="en-US" b="1" dirty="0"/>
          </a:p>
          <a:p>
            <a:r>
              <a:rPr lang="en-US" b="1" dirty="0"/>
              <a:t>Just like </a:t>
            </a:r>
            <a:r>
              <a:rPr lang="en-US" b="1" dirty="0">
                <a:solidFill>
                  <a:srgbClr val="FF0000"/>
                </a:solidFill>
              </a:rPr>
              <a:t>var</a:t>
            </a:r>
            <a:r>
              <a:rPr lang="en-US" b="1" dirty="0"/>
              <a:t>, </a:t>
            </a:r>
            <a:r>
              <a:rPr lang="en-US" b="1" dirty="0">
                <a:solidFill>
                  <a:srgbClr val="FF0000"/>
                </a:solidFill>
              </a:rPr>
              <a:t>let</a:t>
            </a:r>
            <a:r>
              <a:rPr lang="en-US" b="1" dirty="0"/>
              <a:t> declarations are hoisted to the top. Unlike </a:t>
            </a:r>
            <a:r>
              <a:rPr lang="en-US" b="1" dirty="0">
                <a:solidFill>
                  <a:srgbClr val="FF0000"/>
                </a:solidFill>
              </a:rPr>
              <a:t>var</a:t>
            </a:r>
            <a:r>
              <a:rPr lang="en-US" b="1" dirty="0"/>
              <a:t> which is initialized as undefined, the </a:t>
            </a:r>
            <a:r>
              <a:rPr lang="en-US" b="1" dirty="0">
                <a:solidFill>
                  <a:srgbClr val="FF0000"/>
                </a:solidFill>
              </a:rPr>
              <a:t>let</a:t>
            </a:r>
            <a:r>
              <a:rPr lang="en-US" b="1" dirty="0"/>
              <a:t> keyword is not initialized. So if you try to use a </a:t>
            </a:r>
            <a:r>
              <a:rPr lang="en-US" b="1" dirty="0">
                <a:solidFill>
                  <a:srgbClr val="FF0000"/>
                </a:solidFill>
              </a:rPr>
              <a:t>let</a:t>
            </a:r>
            <a:r>
              <a:rPr lang="en-US" b="1" dirty="0"/>
              <a:t> variable before declaration, you'll get a Reference Error.</a:t>
            </a:r>
            <a:endParaRPr lang="en-ID" b="1" dirty="0"/>
          </a:p>
        </p:txBody>
      </p:sp>
      <p:sp>
        <p:nvSpPr>
          <p:cNvPr id="6" name="Rectangle 5">
            <a:extLst>
              <a:ext uri="{FF2B5EF4-FFF2-40B4-BE49-F238E27FC236}">
                <a16:creationId xmlns:a16="http://schemas.microsoft.com/office/drawing/2014/main" id="{ABBEBE8D-40F6-44D8-AB32-867E500C819D}"/>
              </a:ext>
            </a:extLst>
          </p:cNvPr>
          <p:cNvSpPr/>
          <p:nvPr/>
        </p:nvSpPr>
        <p:spPr>
          <a:xfrm>
            <a:off x="628650" y="3547293"/>
            <a:ext cx="4572000" cy="1200329"/>
          </a:xfrm>
          <a:prstGeom prst="rect">
            <a:avLst/>
          </a:prstGeom>
        </p:spPr>
        <p:txBody>
          <a:bodyPr>
            <a:spAutoFit/>
          </a:bodyPr>
          <a:lstStyle/>
          <a:p>
            <a:r>
              <a:rPr lang="en-US" b="1" dirty="0"/>
              <a:t>Hoisting of </a:t>
            </a:r>
            <a:r>
              <a:rPr lang="en-US" b="1" dirty="0">
                <a:solidFill>
                  <a:srgbClr val="FF0000"/>
                </a:solidFill>
              </a:rPr>
              <a:t>const</a:t>
            </a:r>
          </a:p>
          <a:p>
            <a:endParaRPr lang="en-US" b="1" dirty="0"/>
          </a:p>
          <a:p>
            <a:r>
              <a:rPr lang="en-US" b="1" dirty="0"/>
              <a:t>Just like </a:t>
            </a:r>
            <a:r>
              <a:rPr lang="en-US" b="1" dirty="0">
                <a:solidFill>
                  <a:srgbClr val="FF0000"/>
                </a:solidFill>
              </a:rPr>
              <a:t>let</a:t>
            </a:r>
            <a:r>
              <a:rPr lang="en-US" b="1" dirty="0"/>
              <a:t>, </a:t>
            </a:r>
            <a:r>
              <a:rPr lang="en-US" b="1" dirty="0">
                <a:solidFill>
                  <a:srgbClr val="FF0000"/>
                </a:solidFill>
              </a:rPr>
              <a:t>const</a:t>
            </a:r>
            <a:r>
              <a:rPr lang="en-US" b="1" dirty="0"/>
              <a:t> declarations are hoisted to the top but are not initialized.</a:t>
            </a:r>
            <a:endParaRPr lang="en-ID" b="1" dirty="0"/>
          </a:p>
        </p:txBody>
      </p:sp>
    </p:spTree>
    <p:extLst>
      <p:ext uri="{BB962C8B-B14F-4D97-AF65-F5344CB8AC3E}">
        <p14:creationId xmlns:p14="http://schemas.microsoft.com/office/powerpoint/2010/main" val="3215537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50AA-FC5E-4481-9A2B-571C02F9E711}"/>
              </a:ext>
            </a:extLst>
          </p:cNvPr>
          <p:cNvSpPr>
            <a:spLocks noGrp="1"/>
          </p:cNvSpPr>
          <p:nvPr>
            <p:ph type="title"/>
          </p:nvPr>
        </p:nvSpPr>
        <p:spPr/>
        <p:txBody>
          <a:bodyPr/>
          <a:lstStyle/>
          <a:p>
            <a:r>
              <a:rPr lang="en-US" dirty="0">
                <a:solidFill>
                  <a:srgbClr val="009696"/>
                </a:solidFill>
              </a:rPr>
              <a:t>var</a:t>
            </a:r>
            <a:r>
              <a:rPr lang="en-US" dirty="0"/>
              <a:t> vs </a:t>
            </a:r>
            <a:r>
              <a:rPr lang="en-US" dirty="0">
                <a:solidFill>
                  <a:srgbClr val="009696"/>
                </a:solidFill>
              </a:rPr>
              <a:t>let</a:t>
            </a:r>
            <a:r>
              <a:rPr lang="en-US" dirty="0"/>
              <a:t> vs </a:t>
            </a:r>
            <a:r>
              <a:rPr lang="en-US" dirty="0">
                <a:solidFill>
                  <a:srgbClr val="009696"/>
                </a:solidFill>
              </a:rPr>
              <a:t>const </a:t>
            </a:r>
            <a:r>
              <a:rPr lang="en-US" dirty="0"/>
              <a:t>(point 4)</a:t>
            </a:r>
            <a:endParaRPr lang="en-ID" dirty="0"/>
          </a:p>
        </p:txBody>
      </p:sp>
      <p:sp>
        <p:nvSpPr>
          <p:cNvPr id="3" name="Content Placeholder 2">
            <a:extLst>
              <a:ext uri="{FF2B5EF4-FFF2-40B4-BE49-F238E27FC236}">
                <a16:creationId xmlns:a16="http://schemas.microsoft.com/office/drawing/2014/main" id="{BB4DF2E1-A9F8-4448-BCD4-A1FEFF274B86}"/>
              </a:ext>
            </a:extLst>
          </p:cNvPr>
          <p:cNvSpPr>
            <a:spLocks noGrp="1"/>
          </p:cNvSpPr>
          <p:nvPr>
            <p:ph idx="1"/>
          </p:nvPr>
        </p:nvSpPr>
        <p:spPr>
          <a:xfrm>
            <a:off x="628650" y="1825625"/>
            <a:ext cx="7886700" cy="404391"/>
          </a:xfrm>
        </p:spPr>
        <p:txBody>
          <a:bodyPr>
            <a:noAutofit/>
          </a:bodyPr>
          <a:lstStyle/>
          <a:p>
            <a:pPr marL="0" indent="0">
              <a:buNone/>
            </a:pPr>
            <a:r>
              <a:rPr lang="en-US" sz="1800" b="1" dirty="0">
                <a:solidFill>
                  <a:srgbClr val="FF0000"/>
                </a:solidFill>
                <a:latin typeface="Calibri" panose="020F0502020204030204" pitchFamily="34" charset="0"/>
                <a:cs typeface="Calibri" panose="020F0502020204030204" pitchFamily="34" charset="0"/>
              </a:rPr>
              <a:t>var</a:t>
            </a:r>
            <a:r>
              <a:rPr lang="en-US" sz="1800" b="1" dirty="0">
                <a:latin typeface="Calibri" panose="020F0502020204030204" pitchFamily="34" charset="0"/>
                <a:cs typeface="Calibri" panose="020F0502020204030204" pitchFamily="34" charset="0"/>
              </a:rPr>
              <a:t> and </a:t>
            </a:r>
            <a:r>
              <a:rPr lang="en-US" sz="1800" b="1" dirty="0">
                <a:solidFill>
                  <a:srgbClr val="FF0000"/>
                </a:solidFill>
                <a:latin typeface="Calibri" panose="020F0502020204030204" pitchFamily="34" charset="0"/>
                <a:cs typeface="Calibri" panose="020F0502020204030204" pitchFamily="34" charset="0"/>
              </a:rPr>
              <a:t>let</a:t>
            </a:r>
            <a:r>
              <a:rPr lang="en-US" sz="1800" b="1" dirty="0">
                <a:latin typeface="Calibri" panose="020F0502020204030204" pitchFamily="34" charset="0"/>
                <a:cs typeface="Calibri" panose="020F0502020204030204" pitchFamily="34" charset="0"/>
              </a:rPr>
              <a:t> can be declared without being initialized, so this wont make an error :</a:t>
            </a:r>
            <a:endParaRPr lang="en-ID" sz="1800" b="1"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6F3A318F-2396-45E8-A750-D53EEC37FE46}"/>
              </a:ext>
            </a:extLst>
          </p:cNvPr>
          <p:cNvSpPr/>
          <p:nvPr/>
        </p:nvSpPr>
        <p:spPr>
          <a:xfrm>
            <a:off x="628650" y="2364952"/>
            <a:ext cx="4572000" cy="646331"/>
          </a:xfrm>
          <a:prstGeom prst="rect">
            <a:avLst/>
          </a:prstGeom>
        </p:spPr>
        <p:txBody>
          <a:bodyPr>
            <a:spAutoFit/>
          </a:bodyPr>
          <a:lstStyle/>
          <a:p>
            <a:r>
              <a:rPr lang="en-ID" dirty="0"/>
              <a:t>var a;</a:t>
            </a:r>
          </a:p>
          <a:p>
            <a:r>
              <a:rPr lang="en-ID" dirty="0"/>
              <a:t>let b;</a:t>
            </a:r>
          </a:p>
        </p:txBody>
      </p:sp>
      <p:sp>
        <p:nvSpPr>
          <p:cNvPr id="5" name="Content Placeholder 2">
            <a:extLst>
              <a:ext uri="{FF2B5EF4-FFF2-40B4-BE49-F238E27FC236}">
                <a16:creationId xmlns:a16="http://schemas.microsoft.com/office/drawing/2014/main" id="{CE6270A7-F6E3-45C9-9018-C5084A45FC2F}"/>
              </a:ext>
            </a:extLst>
          </p:cNvPr>
          <p:cNvSpPr txBox="1">
            <a:spLocks/>
          </p:cNvSpPr>
          <p:nvPr/>
        </p:nvSpPr>
        <p:spPr>
          <a:xfrm>
            <a:off x="628649" y="3226804"/>
            <a:ext cx="7796893" cy="4043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Gotham" panose="02000604030000020004" pitchFamily="50" charset="0"/>
                <a:ea typeface="Gotham" panose="02000604030000020004" pitchFamily="50"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panose="02000604030000020004" pitchFamily="50" charset="0"/>
                <a:ea typeface="Gotham" panose="02000604030000020004" pitchFamily="50"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panose="02000604030000020004" pitchFamily="50" charset="0"/>
                <a:ea typeface="Gotham" panose="02000604030000020004" pitchFamily="50"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otham" panose="02000604030000020004" pitchFamily="50" charset="0"/>
                <a:ea typeface="Gotham" panose="02000604030000020004" pitchFamily="50"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otham" panose="02000604030000020004" pitchFamily="50" charset="0"/>
                <a:ea typeface="Gotham" panose="02000604030000020004"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Calibri" panose="020F0502020204030204" pitchFamily="34" charset="0"/>
                <a:cs typeface="Calibri" panose="020F0502020204030204" pitchFamily="34" charset="0"/>
              </a:rPr>
              <a:t>but </a:t>
            </a:r>
            <a:r>
              <a:rPr lang="en-US" sz="1800" b="1" dirty="0">
                <a:solidFill>
                  <a:srgbClr val="FF0000"/>
                </a:solidFill>
                <a:latin typeface="Calibri" panose="020F0502020204030204" pitchFamily="34" charset="0"/>
                <a:cs typeface="Calibri" panose="020F0502020204030204" pitchFamily="34" charset="0"/>
              </a:rPr>
              <a:t>const</a:t>
            </a:r>
            <a:r>
              <a:rPr lang="en-US" sz="1800" b="1" dirty="0">
                <a:latin typeface="Calibri" panose="020F0502020204030204" pitchFamily="34" charset="0"/>
                <a:cs typeface="Calibri" panose="020F0502020204030204" pitchFamily="34" charset="0"/>
              </a:rPr>
              <a:t> must be initialized when its being declared, so this will make an error :</a:t>
            </a:r>
            <a:endParaRPr lang="en-ID" sz="18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9235712-E632-41E8-9DD9-8A3BC04EBDF8}"/>
              </a:ext>
            </a:extLst>
          </p:cNvPr>
          <p:cNvSpPr/>
          <p:nvPr/>
        </p:nvSpPr>
        <p:spPr>
          <a:xfrm>
            <a:off x="628649" y="3766131"/>
            <a:ext cx="5843907" cy="369332"/>
          </a:xfrm>
          <a:prstGeom prst="rect">
            <a:avLst/>
          </a:prstGeom>
        </p:spPr>
        <p:txBody>
          <a:bodyPr wrap="none">
            <a:spAutoFit/>
          </a:bodyPr>
          <a:lstStyle/>
          <a:p>
            <a:r>
              <a:rPr lang="en-ID" dirty="0" err="1"/>
              <a:t>const</a:t>
            </a:r>
            <a:r>
              <a:rPr lang="en-ID" dirty="0"/>
              <a:t> c; //</a:t>
            </a:r>
            <a:r>
              <a:rPr lang="en-US" dirty="0" err="1"/>
              <a:t>SyntaxError</a:t>
            </a:r>
            <a:r>
              <a:rPr lang="en-US" dirty="0"/>
              <a:t>: Missing initializer in const declaration</a:t>
            </a:r>
            <a:endParaRPr lang="en-ID" dirty="0"/>
          </a:p>
        </p:txBody>
      </p:sp>
    </p:spTree>
    <p:extLst>
      <p:ext uri="{BB962C8B-B14F-4D97-AF65-F5344CB8AC3E}">
        <p14:creationId xmlns:p14="http://schemas.microsoft.com/office/powerpoint/2010/main" val="198415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165532" y="78829"/>
            <a:ext cx="8781393" cy="12297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5400" b="1" dirty="0">
                <a:solidFill>
                  <a:srgbClr val="009696"/>
                </a:solidFill>
              </a:rPr>
              <a:t>Strings</a:t>
            </a:r>
          </a:p>
        </p:txBody>
      </p:sp>
      <p:sp>
        <p:nvSpPr>
          <p:cNvPr id="6" name="Title 1"/>
          <p:cNvSpPr txBox="1"/>
          <p:nvPr/>
        </p:nvSpPr>
        <p:spPr>
          <a:xfrm>
            <a:off x="890757" y="709422"/>
            <a:ext cx="7740870" cy="56283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latin typeface="Consolas" panose="020B0609020204030204" pitchFamily="49" charset="0"/>
                <a:cs typeface="Consolas" panose="020B0609020204030204" pitchFamily="49" charset="0"/>
              </a:rPr>
              <a:t>var x = 'Halo Dunia';</a:t>
            </a:r>
          </a:p>
          <a:p>
            <a:endParaRPr lang="id-ID" sz="3200" dirty="0">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x.length</a:t>
            </a:r>
            <a:r>
              <a:rPr lang="id-ID" sz="3200" dirty="0">
                <a:latin typeface="Consolas" panose="020B0609020204030204" pitchFamily="49" charset="0"/>
                <a:cs typeface="Consolas" panose="020B0609020204030204" pitchFamily="49" charset="0"/>
              </a:rPr>
              <a:t>);</a:t>
            </a:r>
          </a:p>
          <a:p>
            <a:endParaRPr lang="id-ID" sz="3200" dirty="0">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x.indexOf('Dunia')</a:t>
            </a:r>
            <a:r>
              <a:rPr lang="id-ID" sz="3200" dirty="0">
                <a:latin typeface="Consolas" panose="020B0609020204030204" pitchFamily="49" charset="0"/>
                <a:cs typeface="Consolas" panose="020B0609020204030204" pitchFamily="49" charset="0"/>
              </a:rPr>
              <a:t>);</a:t>
            </a:r>
          </a:p>
          <a:p>
            <a:endParaRPr lang="id-ID" sz="3200" dirty="0">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x.substr(5, 3)</a:t>
            </a:r>
            <a:r>
              <a:rPr lang="id-ID" sz="3200" dirty="0">
                <a:latin typeface="Consolas" panose="020B0609020204030204" pitchFamily="49" charset="0"/>
                <a:cs typeface="Consolas" panose="020B0609020204030204" pitchFamily="49" charset="0"/>
              </a:rPr>
              <a:t>);</a:t>
            </a:r>
          </a:p>
          <a:p>
            <a:endParaRPr lang="id-ID" sz="3200" dirty="0">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x.slice(5, 8)</a:t>
            </a:r>
            <a:r>
              <a:rPr lang="id-ID" sz="3200" dirty="0">
                <a:latin typeface="Consolas" panose="020B0609020204030204" pitchFamily="49" charset="0"/>
                <a:cs typeface="Consolas" panose="020B0609020204030204" pitchFamily="49" charset="0"/>
              </a:rPr>
              <a:t>);</a:t>
            </a:r>
          </a:p>
          <a:p>
            <a:endParaRPr lang="id-ID" sz="3200" dirty="0">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x.split(' ')</a:t>
            </a:r>
            <a:r>
              <a:rPr lang="id-ID" sz="3200" dirty="0">
                <a:latin typeface="Consolas" panose="020B0609020204030204" pitchFamily="49" charset="0"/>
                <a:cs typeface="Consolas" panose="020B0609020204030204" pitchFamily="49" charset="0"/>
              </a:rPr>
              <a:t>);  </a:t>
            </a:r>
            <a:r>
              <a:rPr lang="id-ID" sz="3200" b="1" dirty="0">
                <a:solidFill>
                  <a:srgbClr val="FF0000"/>
                </a:solidFill>
                <a:latin typeface="Consolas" panose="020B0609020204030204" pitchFamily="49" charset="0"/>
                <a:cs typeface="Consolas" panose="020B0609020204030204" pitchFamily="49" charset="0"/>
              </a:rPr>
              <a:t>//split spasi</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165532" y="78829"/>
            <a:ext cx="8781393" cy="12297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5400" b="1" dirty="0">
                <a:solidFill>
                  <a:srgbClr val="009696"/>
                </a:solidFill>
              </a:rPr>
              <a:t>Strings</a:t>
            </a:r>
          </a:p>
        </p:txBody>
      </p:sp>
      <p:sp>
        <p:nvSpPr>
          <p:cNvPr id="6" name="Title 1"/>
          <p:cNvSpPr txBox="1"/>
          <p:nvPr/>
        </p:nvSpPr>
        <p:spPr>
          <a:xfrm>
            <a:off x="890757" y="788242"/>
            <a:ext cx="7740870" cy="50607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2800" dirty="0">
                <a:latin typeface="Consolas" panose="020B0609020204030204" pitchFamily="49" charset="0"/>
                <a:cs typeface="Consolas" panose="020B0609020204030204" pitchFamily="49" charset="0"/>
              </a:rPr>
              <a:t>var x = </a:t>
            </a:r>
            <a:r>
              <a:rPr lang="id-ID" sz="2800" b="1" dirty="0">
                <a:solidFill>
                  <a:srgbClr val="009696"/>
                </a:solidFill>
                <a:latin typeface="Consolas" panose="020B0609020204030204" pitchFamily="49" charset="0"/>
                <a:cs typeface="Consolas" panose="020B0609020204030204" pitchFamily="49" charset="0"/>
              </a:rPr>
              <a:t>'</a:t>
            </a:r>
            <a:r>
              <a:rPr lang="id-ID" sz="2800" dirty="0">
                <a:latin typeface="Consolas" panose="020B0609020204030204" pitchFamily="49" charset="0"/>
                <a:cs typeface="Consolas" panose="020B0609020204030204" pitchFamily="49" charset="0"/>
              </a:rPr>
              <a:t>halo</a:t>
            </a:r>
            <a:r>
              <a:rPr lang="id-ID" sz="2800" b="1" dirty="0">
                <a:solidFill>
                  <a:srgbClr val="009696"/>
                </a:solidFill>
                <a:latin typeface="Consolas" panose="020B0609020204030204" pitchFamily="49" charset="0"/>
                <a:cs typeface="Consolas" panose="020B0609020204030204" pitchFamily="49" charset="0"/>
              </a:rPr>
              <a:t>'</a:t>
            </a:r>
            <a:r>
              <a:rPr lang="id-ID" sz="2800" dirty="0">
                <a:latin typeface="Consolas" panose="020B0609020204030204" pitchFamily="49" charset="0"/>
                <a:cs typeface="Consolas" panose="020B0609020204030204" pitchFamily="49" charset="0"/>
              </a:rPr>
              <a:t>;</a:t>
            </a:r>
          </a:p>
          <a:p>
            <a:r>
              <a:rPr lang="id-ID" sz="2800" dirty="0">
                <a:latin typeface="Consolas" panose="020B0609020204030204" pitchFamily="49" charset="0"/>
                <a:cs typeface="Consolas" panose="020B0609020204030204" pitchFamily="49" charset="0"/>
              </a:rPr>
              <a:t>var y = </a:t>
            </a:r>
            <a:r>
              <a:rPr lang="id-ID" sz="2800" b="1" dirty="0">
                <a:solidFill>
                  <a:srgbClr val="009696"/>
                </a:solidFill>
                <a:latin typeface="Consolas" panose="020B0609020204030204" pitchFamily="49" charset="0"/>
                <a:cs typeface="Consolas" panose="020B0609020204030204" pitchFamily="49" charset="0"/>
              </a:rPr>
              <a:t>'</a:t>
            </a:r>
            <a:r>
              <a:rPr lang="id-ID" sz="2800" dirty="0">
                <a:latin typeface="Consolas" panose="020B0609020204030204" pitchFamily="49" charset="0"/>
                <a:cs typeface="Consolas" panose="020B0609020204030204" pitchFamily="49" charset="0"/>
              </a:rPr>
              <a:t>DUNIA</a:t>
            </a:r>
            <a:r>
              <a:rPr lang="id-ID" sz="2800" b="1" dirty="0">
                <a:solidFill>
                  <a:srgbClr val="009696"/>
                </a:solidFill>
                <a:latin typeface="Consolas" panose="020B0609020204030204" pitchFamily="49" charset="0"/>
                <a:cs typeface="Consolas" panose="020B0609020204030204" pitchFamily="49" charset="0"/>
              </a:rPr>
              <a:t>'</a:t>
            </a:r>
            <a:r>
              <a:rPr lang="id-ID" sz="2800" dirty="0">
                <a:latin typeface="Consolas" panose="020B0609020204030204" pitchFamily="49" charset="0"/>
                <a:cs typeface="Consolas" panose="020B0609020204030204" pitchFamily="49" charset="0"/>
              </a:rPr>
              <a:t>;</a:t>
            </a:r>
          </a:p>
          <a:p>
            <a:r>
              <a:rPr lang="id-ID" sz="2800" dirty="0">
                <a:latin typeface="Consolas" panose="020B0609020204030204" pitchFamily="49" charset="0"/>
                <a:cs typeface="Consolas" panose="020B0609020204030204" pitchFamily="49" charset="0"/>
              </a:rPr>
              <a:t>var z = 12345;</a:t>
            </a:r>
          </a:p>
          <a:p>
            <a:endParaRPr lang="id-ID" sz="2800" dirty="0">
              <a:latin typeface="Consolas" panose="020B0609020204030204" pitchFamily="49" charset="0"/>
              <a:cs typeface="Consolas" panose="020B0609020204030204" pitchFamily="49" charset="0"/>
            </a:endParaRPr>
          </a:p>
          <a:p>
            <a:r>
              <a:rPr lang="id-ID" sz="2800" dirty="0">
                <a:latin typeface="Consolas" panose="020B0609020204030204" pitchFamily="49" charset="0"/>
                <a:cs typeface="Consolas" panose="020B0609020204030204" pitchFamily="49" charset="0"/>
              </a:rPr>
              <a:t>console.log(</a:t>
            </a:r>
            <a:r>
              <a:rPr lang="id-ID" sz="2800" b="1" dirty="0">
                <a:solidFill>
                  <a:srgbClr val="009696"/>
                </a:solidFill>
                <a:latin typeface="Consolas" panose="020B0609020204030204" pitchFamily="49" charset="0"/>
                <a:cs typeface="Consolas" panose="020B0609020204030204" pitchFamily="49" charset="0"/>
              </a:rPr>
              <a:t>x.toUpperCase()</a:t>
            </a:r>
            <a:r>
              <a:rPr lang="id-ID" sz="2800" dirty="0">
                <a:latin typeface="Consolas" panose="020B0609020204030204" pitchFamily="49" charset="0"/>
                <a:cs typeface="Consolas" panose="020B0609020204030204" pitchFamily="49" charset="0"/>
              </a:rPr>
              <a:t>);</a:t>
            </a:r>
          </a:p>
          <a:p>
            <a:endParaRPr lang="id-ID" sz="2800" dirty="0">
              <a:latin typeface="Consolas" panose="020B0609020204030204" pitchFamily="49" charset="0"/>
              <a:cs typeface="Consolas" panose="020B0609020204030204" pitchFamily="49" charset="0"/>
            </a:endParaRPr>
          </a:p>
          <a:p>
            <a:r>
              <a:rPr lang="id-ID" sz="2800" dirty="0">
                <a:latin typeface="Consolas" panose="020B0609020204030204" pitchFamily="49" charset="0"/>
                <a:cs typeface="Consolas" panose="020B0609020204030204" pitchFamily="49" charset="0"/>
              </a:rPr>
              <a:t>console.log(</a:t>
            </a:r>
            <a:r>
              <a:rPr lang="id-ID" sz="2800" b="1" dirty="0">
                <a:solidFill>
                  <a:srgbClr val="009696"/>
                </a:solidFill>
                <a:latin typeface="Consolas" panose="020B0609020204030204" pitchFamily="49" charset="0"/>
                <a:cs typeface="Consolas" panose="020B0609020204030204" pitchFamily="49" charset="0"/>
              </a:rPr>
              <a:t>y.toLowerCase()</a:t>
            </a:r>
            <a:r>
              <a:rPr lang="id-ID" sz="2800" dirty="0">
                <a:latin typeface="Consolas" panose="020B0609020204030204" pitchFamily="49" charset="0"/>
                <a:cs typeface="Consolas" panose="020B0609020204030204" pitchFamily="49" charset="0"/>
              </a:rPr>
              <a:t>);</a:t>
            </a:r>
          </a:p>
          <a:p>
            <a:endParaRPr lang="id-ID" sz="2800" dirty="0">
              <a:latin typeface="Consolas" panose="020B0609020204030204" pitchFamily="49" charset="0"/>
              <a:cs typeface="Consolas" panose="020B0609020204030204" pitchFamily="49" charset="0"/>
            </a:endParaRPr>
          </a:p>
          <a:p>
            <a:r>
              <a:rPr lang="id-ID" sz="2800" dirty="0">
                <a:latin typeface="Consolas" panose="020B0609020204030204" pitchFamily="49" charset="0"/>
                <a:cs typeface="Consolas" panose="020B0609020204030204" pitchFamily="49" charset="0"/>
              </a:rPr>
              <a:t>console.log(</a:t>
            </a:r>
            <a:r>
              <a:rPr lang="id-ID" sz="2800" b="1" dirty="0">
                <a:solidFill>
                  <a:srgbClr val="009696"/>
                </a:solidFill>
                <a:latin typeface="Consolas" panose="020B0609020204030204" pitchFamily="49" charset="0"/>
                <a:cs typeface="Consolas" panose="020B0609020204030204" pitchFamily="49" charset="0"/>
              </a:rPr>
              <a:t>x.replace('ha', 'mi')</a:t>
            </a:r>
            <a:r>
              <a:rPr lang="id-ID" sz="2800" dirty="0">
                <a:latin typeface="Consolas" panose="020B0609020204030204" pitchFamily="49" charset="0"/>
                <a:cs typeface="Consolas" panose="020B0609020204030204" pitchFamily="49" charset="0"/>
              </a:rPr>
              <a:t>)</a:t>
            </a:r>
          </a:p>
          <a:p>
            <a:r>
              <a:rPr lang="id-ID" sz="2800" dirty="0">
                <a:latin typeface="Consolas" panose="020B0609020204030204" pitchFamily="49" charset="0"/>
                <a:cs typeface="Consolas" panose="020B0609020204030204" pitchFamily="49" charset="0"/>
              </a:rPr>
              <a:t>console.log(</a:t>
            </a:r>
            <a:r>
              <a:rPr lang="id-ID" sz="2800" b="1" dirty="0">
                <a:solidFill>
                  <a:srgbClr val="009696"/>
                </a:solidFill>
                <a:latin typeface="Consolas" panose="020B0609020204030204" pitchFamily="49" charset="0"/>
                <a:cs typeface="Consolas" panose="020B0609020204030204" pitchFamily="49" charset="0"/>
              </a:rPr>
              <a:t>x.replace(/ha/</a:t>
            </a:r>
            <a:r>
              <a:rPr lang="id-ID" sz="2800" b="1" dirty="0">
                <a:solidFill>
                  <a:srgbClr val="FF0000"/>
                </a:solidFill>
                <a:latin typeface="Consolas" panose="020B0609020204030204" pitchFamily="49" charset="0"/>
                <a:cs typeface="Consolas" panose="020B0609020204030204" pitchFamily="49" charset="0"/>
              </a:rPr>
              <a:t>g</a:t>
            </a:r>
            <a:r>
              <a:rPr lang="id-ID" sz="2800" b="1" dirty="0">
                <a:solidFill>
                  <a:srgbClr val="009696"/>
                </a:solidFill>
                <a:latin typeface="Consolas" panose="020B0609020204030204" pitchFamily="49" charset="0"/>
                <a:cs typeface="Consolas" panose="020B0609020204030204" pitchFamily="49" charset="0"/>
              </a:rPr>
              <a:t>, 'mi')</a:t>
            </a:r>
            <a:r>
              <a:rPr lang="id-ID" sz="2800" dirty="0">
                <a:latin typeface="Consolas" panose="020B0609020204030204" pitchFamily="49" charset="0"/>
                <a:cs typeface="Consolas" panose="020B0609020204030204" pitchFamily="49" charset="0"/>
              </a:rPr>
              <a:t>)</a:t>
            </a:r>
          </a:p>
          <a:p>
            <a:endParaRPr lang="id-ID" sz="2800" dirty="0">
              <a:latin typeface="Consolas" panose="020B0609020204030204" pitchFamily="49" charset="0"/>
              <a:cs typeface="Consolas" panose="020B0609020204030204" pitchFamily="49" charset="0"/>
            </a:endParaRPr>
          </a:p>
          <a:p>
            <a:r>
              <a:rPr lang="id-ID" sz="2800" dirty="0">
                <a:latin typeface="Consolas" panose="020B0609020204030204" pitchFamily="49" charset="0"/>
                <a:cs typeface="Consolas" panose="020B0609020204030204" pitchFamily="49" charset="0"/>
              </a:rPr>
              <a:t>console.log(</a:t>
            </a:r>
            <a:r>
              <a:rPr lang="id-ID" sz="2800" b="1" dirty="0">
                <a:solidFill>
                  <a:srgbClr val="009696"/>
                </a:solidFill>
                <a:latin typeface="Consolas" panose="020B0609020204030204" pitchFamily="49" charset="0"/>
                <a:cs typeface="Consolas" panose="020B0609020204030204" pitchFamily="49" charset="0"/>
              </a:rPr>
              <a:t>z.toString()</a:t>
            </a:r>
            <a:r>
              <a:rPr lang="id-ID" sz="2800" dirty="0">
                <a:latin typeface="Consolas" panose="020B0609020204030204" pitchFamily="49" charset="0"/>
                <a:cs typeface="Consolas" panose="020B0609020204030204" pitchFamily="49" charset="0"/>
              </a:rPr>
              <a:t>)</a:t>
            </a:r>
          </a:p>
          <a:p>
            <a:r>
              <a:rPr lang="id-ID" sz="2800" dirty="0">
                <a:latin typeface="Consolas" panose="020B0609020204030204" pitchFamily="49" charset="0"/>
                <a:cs typeface="Consolas" panose="020B0609020204030204" pitchFamily="49" charset="0"/>
              </a:rPr>
              <a:t>console.log(</a:t>
            </a:r>
            <a:r>
              <a:rPr lang="id-ID" sz="2800" b="1" dirty="0">
                <a:solidFill>
                  <a:srgbClr val="FF0000"/>
                </a:solidFill>
                <a:latin typeface="Consolas" panose="020B0609020204030204" pitchFamily="49" charset="0"/>
                <a:cs typeface="Consolas" panose="020B0609020204030204" pitchFamily="49" charset="0"/>
              </a:rPr>
              <a:t>typeof</a:t>
            </a:r>
            <a:r>
              <a:rPr lang="id-ID" sz="2800" dirty="0">
                <a:latin typeface="Consolas" panose="020B0609020204030204" pitchFamily="49" charset="0"/>
                <a:cs typeface="Consolas" panose="020B0609020204030204" pitchFamily="49" charset="0"/>
              </a:rPr>
              <a:t>(</a:t>
            </a:r>
            <a:r>
              <a:rPr lang="id-ID" sz="2800" b="1" dirty="0">
                <a:solidFill>
                  <a:srgbClr val="009696"/>
                </a:solidFill>
                <a:latin typeface="Consolas" panose="020B0609020204030204" pitchFamily="49" charset="0"/>
                <a:cs typeface="Consolas" panose="020B0609020204030204" pitchFamily="49" charset="0"/>
              </a:rPr>
              <a:t>z.toString()</a:t>
            </a:r>
            <a:r>
              <a:rPr lang="id-ID" sz="2800" dirty="0">
                <a:latin typeface="Consolas" panose="020B0609020204030204" pitchFamily="49" charset="0"/>
                <a:cs typeface="Consolas" panose="020B0609020204030204" pitchFamily="49" charset="0"/>
              </a:rPr>
              <a:t>))</a:t>
            </a:r>
          </a:p>
          <a:p>
            <a:endParaRPr lang="id-ID" sz="2800" dirty="0">
              <a:latin typeface="Consolas" panose="020B0609020204030204" pitchFamily="49" charset="0"/>
              <a:cs typeface="Consolas" panose="020B0609020204030204" pitchFamily="49"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0" y="97174"/>
            <a:ext cx="9143999" cy="1384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Variab</a:t>
            </a:r>
            <a:r>
              <a:rPr lang="en-US" sz="4800" b="1" dirty="0">
                <a:solidFill>
                  <a:srgbClr val="009696"/>
                </a:solidFill>
              </a:rPr>
              <a:t>l</a:t>
            </a:r>
            <a:r>
              <a:rPr lang="id-ID" sz="4800" b="1" dirty="0">
                <a:solidFill>
                  <a:srgbClr val="009696"/>
                </a:solidFill>
              </a:rPr>
              <a:t>e</a:t>
            </a:r>
            <a:endParaRPr lang="en-US" sz="4400" b="1" dirty="0">
              <a:solidFill>
                <a:srgbClr val="009696"/>
              </a:solidFill>
            </a:endParaRPr>
          </a:p>
        </p:txBody>
      </p:sp>
      <p:sp>
        <p:nvSpPr>
          <p:cNvPr id="6" name="Title 1"/>
          <p:cNvSpPr txBox="1"/>
          <p:nvPr/>
        </p:nvSpPr>
        <p:spPr>
          <a:xfrm>
            <a:off x="1009002" y="861825"/>
            <a:ext cx="7062943" cy="26538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3200" dirty="0">
                <a:cs typeface="Consolas" panose="020B0609020204030204" pitchFamily="49" charset="0"/>
              </a:rPr>
              <a:t>Variables are named containers and can store any type of JavaScript values/data values.</a:t>
            </a:r>
            <a:endParaRPr lang="id-ID" sz="3200" dirty="0">
              <a:cs typeface="Consolas" panose="020B0609020204030204" pitchFamily="49" charset="0"/>
            </a:endParaRPr>
          </a:p>
        </p:txBody>
      </p:sp>
      <p:pic>
        <p:nvPicPr>
          <p:cNvPr id="1026" name="Picture 2" descr="C:\Users\usr\Pictures\variable-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788" y="3184132"/>
            <a:ext cx="5981370" cy="24789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0" y="-1"/>
            <a:ext cx="9144000" cy="11035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000" b="1" dirty="0">
                <a:solidFill>
                  <a:srgbClr val="009696"/>
                </a:solidFill>
              </a:rPr>
              <a:t>Convert Strings to Numbers</a:t>
            </a:r>
          </a:p>
        </p:txBody>
      </p:sp>
      <p:sp>
        <p:nvSpPr>
          <p:cNvPr id="6" name="Title 1"/>
          <p:cNvSpPr txBox="1"/>
          <p:nvPr/>
        </p:nvSpPr>
        <p:spPr>
          <a:xfrm>
            <a:off x="890757" y="1103572"/>
            <a:ext cx="7740870" cy="47296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4000" b="1" dirty="0">
                <a:solidFill>
                  <a:srgbClr val="FF0000"/>
                </a:solidFill>
                <a:latin typeface="Consolas" panose="020B0609020204030204" pitchFamily="49" charset="0"/>
                <a:cs typeface="Consolas" panose="020B0609020204030204" pitchFamily="49" charset="0"/>
              </a:rPr>
              <a:t>parseInt</a:t>
            </a:r>
            <a:r>
              <a:rPr lang="id-ID" sz="4000" dirty="0">
                <a:latin typeface="Consolas" panose="020B0609020204030204" pitchFamily="49" charset="0"/>
                <a:cs typeface="Consolas" panose="020B0609020204030204" pitchFamily="49" charset="0"/>
              </a:rPr>
              <a:t>('123');</a:t>
            </a:r>
          </a:p>
          <a:p>
            <a:r>
              <a:rPr lang="id-ID" sz="4000" b="1" dirty="0">
                <a:solidFill>
                  <a:srgbClr val="FF0000"/>
                </a:solidFill>
                <a:latin typeface="Consolas" panose="020B0609020204030204" pitchFamily="49" charset="0"/>
                <a:cs typeface="Consolas" panose="020B0609020204030204" pitchFamily="49" charset="0"/>
              </a:rPr>
              <a:t>parseFloat</a:t>
            </a:r>
            <a:r>
              <a:rPr lang="id-ID" sz="4000" dirty="0">
                <a:latin typeface="Consolas" panose="020B0609020204030204" pitchFamily="49" charset="0"/>
                <a:cs typeface="Consolas" panose="020B0609020204030204" pitchFamily="49" charset="0"/>
              </a:rPr>
              <a:t>('123');</a:t>
            </a:r>
          </a:p>
          <a:p>
            <a:endParaRPr lang="id-ID" sz="4000" dirty="0">
              <a:latin typeface="Consolas" panose="020B0609020204030204" pitchFamily="49" charset="0"/>
              <a:cs typeface="Consolas" panose="020B0609020204030204" pitchFamily="49" charset="0"/>
            </a:endParaRPr>
          </a:p>
          <a:p>
            <a:r>
              <a:rPr lang="id-ID" sz="4000" b="1" dirty="0">
                <a:solidFill>
                  <a:srgbClr val="FF0000"/>
                </a:solidFill>
                <a:latin typeface="Consolas" panose="020B0609020204030204" pitchFamily="49" charset="0"/>
                <a:cs typeface="Consolas" panose="020B0609020204030204" pitchFamily="49" charset="0"/>
              </a:rPr>
              <a:t>parseInt</a:t>
            </a:r>
            <a:r>
              <a:rPr lang="id-ID" sz="4000" dirty="0">
                <a:latin typeface="Consolas" panose="020B0609020204030204" pitchFamily="49" charset="0"/>
                <a:cs typeface="Consolas" panose="020B0609020204030204" pitchFamily="49" charset="0"/>
              </a:rPr>
              <a:t>('1234.5678');</a:t>
            </a:r>
          </a:p>
          <a:p>
            <a:r>
              <a:rPr lang="id-ID" sz="4000" b="1" dirty="0">
                <a:solidFill>
                  <a:srgbClr val="FF0000"/>
                </a:solidFill>
                <a:latin typeface="Consolas" panose="020B0609020204030204" pitchFamily="49" charset="0"/>
                <a:cs typeface="Consolas" panose="020B0609020204030204" pitchFamily="49" charset="0"/>
              </a:rPr>
              <a:t>parseFloat</a:t>
            </a:r>
            <a:r>
              <a:rPr lang="id-ID" sz="4000" dirty="0">
                <a:latin typeface="Consolas" panose="020B0609020204030204" pitchFamily="49" charset="0"/>
                <a:cs typeface="Consolas" panose="020B0609020204030204" pitchFamily="49" charset="0"/>
              </a:rPr>
              <a:t>('1234.5678');</a:t>
            </a:r>
          </a:p>
          <a:p>
            <a:endParaRPr lang="id-ID" sz="4000" dirty="0">
              <a:latin typeface="Consolas" panose="020B0609020204030204" pitchFamily="49" charset="0"/>
              <a:cs typeface="Consolas" panose="020B0609020204030204" pitchFamily="49" charset="0"/>
            </a:endParaRPr>
          </a:p>
          <a:p>
            <a:r>
              <a:rPr lang="id-ID" sz="4000" b="1" dirty="0">
                <a:solidFill>
                  <a:srgbClr val="FF0000"/>
                </a:solidFill>
                <a:latin typeface="Consolas" panose="020B0609020204030204" pitchFamily="49" charset="0"/>
                <a:cs typeface="Consolas" panose="020B0609020204030204" pitchFamily="49" charset="0"/>
              </a:rPr>
              <a:t>parseInt</a:t>
            </a:r>
            <a:r>
              <a:rPr lang="id-ID" sz="4000" dirty="0">
                <a:latin typeface="Consolas" panose="020B0609020204030204" pitchFamily="49" charset="0"/>
                <a:cs typeface="Consolas" panose="020B0609020204030204" pitchFamily="49" charset="0"/>
              </a:rPr>
              <a:t>('Halo Dunia');</a:t>
            </a:r>
          </a:p>
          <a:p>
            <a:r>
              <a:rPr lang="id-ID" sz="4000" b="1" dirty="0">
                <a:solidFill>
                  <a:srgbClr val="FF0000"/>
                </a:solidFill>
                <a:latin typeface="Consolas" panose="020B0609020204030204" pitchFamily="49" charset="0"/>
                <a:cs typeface="Consolas" panose="020B0609020204030204" pitchFamily="49" charset="0"/>
              </a:rPr>
              <a:t>parseFloat</a:t>
            </a:r>
            <a:r>
              <a:rPr lang="id-ID" sz="4000" dirty="0">
                <a:latin typeface="Consolas" panose="020B0609020204030204" pitchFamily="49" charset="0"/>
                <a:cs typeface="Consolas" panose="020B0609020204030204" pitchFamily="49" charset="0"/>
              </a:rPr>
              <a:t>('Halo Dunia');</a:t>
            </a: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0" y="-1"/>
            <a:ext cx="9144000" cy="11035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000" b="1" dirty="0">
                <a:solidFill>
                  <a:srgbClr val="009696"/>
                </a:solidFill>
              </a:rPr>
              <a:t>Convert Strings to Numbers</a:t>
            </a:r>
          </a:p>
        </p:txBody>
      </p:sp>
      <p:sp>
        <p:nvSpPr>
          <p:cNvPr id="6" name="Title 1"/>
          <p:cNvSpPr txBox="1"/>
          <p:nvPr/>
        </p:nvSpPr>
        <p:spPr>
          <a:xfrm>
            <a:off x="890757" y="1103571"/>
            <a:ext cx="7740870" cy="54075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a</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parseInt</a:t>
            </a:r>
            <a:r>
              <a:rPr lang="id-ID" sz="3000" dirty="0">
                <a:latin typeface="Consolas" panose="020B0609020204030204" pitchFamily="49" charset="0"/>
                <a:cs typeface="Consolas" panose="020B0609020204030204" pitchFamily="49" charset="0"/>
              </a:rPr>
              <a:t>('123');</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b</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parseFloat</a:t>
            </a:r>
            <a:r>
              <a:rPr lang="id-ID" sz="3000" dirty="0">
                <a:latin typeface="Consolas" panose="020B0609020204030204" pitchFamily="49" charset="0"/>
                <a:cs typeface="Consolas" panose="020B0609020204030204" pitchFamily="49" charset="0"/>
              </a:rPr>
              <a:t>('123');</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c</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parseInt</a:t>
            </a:r>
            <a:r>
              <a:rPr lang="id-ID" sz="3000" dirty="0">
                <a:latin typeface="Consolas" panose="020B0609020204030204" pitchFamily="49" charset="0"/>
                <a:cs typeface="Consolas" panose="020B0609020204030204" pitchFamily="49" charset="0"/>
              </a:rPr>
              <a:t>('1234.5678');</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d</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parseFloat</a:t>
            </a:r>
            <a:r>
              <a:rPr lang="id-ID" sz="3000" dirty="0">
                <a:latin typeface="Consolas" panose="020B0609020204030204" pitchFamily="49" charset="0"/>
                <a:cs typeface="Consolas" panose="020B0609020204030204" pitchFamily="49" charset="0"/>
              </a:rPr>
              <a:t>('1234.5678');</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e</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parseInt</a:t>
            </a:r>
            <a:r>
              <a:rPr lang="id-ID" sz="3000" dirty="0">
                <a:latin typeface="Consolas" panose="020B0609020204030204" pitchFamily="49" charset="0"/>
                <a:cs typeface="Consolas" panose="020B0609020204030204" pitchFamily="49" charset="0"/>
              </a:rPr>
              <a:t>('Halo Dunia');</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f</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parseFloat</a:t>
            </a:r>
            <a:r>
              <a:rPr lang="id-ID" sz="3000" dirty="0">
                <a:latin typeface="Consolas" panose="020B0609020204030204" pitchFamily="49" charset="0"/>
                <a:cs typeface="Consolas" panose="020B0609020204030204" pitchFamily="49" charset="0"/>
              </a:rPr>
              <a:t>('Halo Dunia');</a:t>
            </a:r>
          </a:p>
          <a:p>
            <a:br>
              <a:rPr lang="id-ID" sz="3000" dirty="0">
                <a:latin typeface="Consolas" panose="020B0609020204030204" pitchFamily="49" charset="0"/>
                <a:cs typeface="Consolas" panose="020B0609020204030204" pitchFamily="49" charset="0"/>
              </a:rPr>
            </a:br>
            <a:r>
              <a:rPr lang="id-ID" sz="3000" dirty="0">
                <a:latin typeface="Consolas" panose="020B0609020204030204" pitchFamily="49" charset="0"/>
                <a:cs typeface="Consolas" panose="020B0609020204030204" pitchFamily="49" charset="0"/>
              </a:rPr>
              <a:t>console.log(</a:t>
            </a:r>
            <a:r>
              <a:rPr lang="id-ID" sz="3000" b="1" dirty="0">
                <a:solidFill>
                  <a:srgbClr val="009696"/>
                </a:solidFill>
                <a:latin typeface="Consolas" panose="020B0609020204030204" pitchFamily="49" charset="0"/>
                <a:cs typeface="Consolas" panose="020B0609020204030204" pitchFamily="49" charset="0"/>
              </a:rPr>
              <a:t>a</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a:t>
            </a:r>
            <a:r>
              <a:rPr lang="id-ID" sz="3000" b="1" dirty="0">
                <a:solidFill>
                  <a:srgbClr val="009696"/>
                </a:solidFill>
                <a:latin typeface="Consolas" panose="020B0609020204030204" pitchFamily="49" charset="0"/>
                <a:cs typeface="Consolas" panose="020B0609020204030204" pitchFamily="49" charset="0"/>
              </a:rPr>
              <a:t>b</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a:t>
            </a:r>
            <a:r>
              <a:rPr lang="id-ID" sz="3000" b="1" dirty="0">
                <a:solidFill>
                  <a:srgbClr val="009696"/>
                </a:solidFill>
                <a:latin typeface="Consolas" panose="020B0609020204030204" pitchFamily="49" charset="0"/>
                <a:cs typeface="Consolas" panose="020B0609020204030204" pitchFamily="49" charset="0"/>
              </a:rPr>
              <a:t>c</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a:t>
            </a:r>
            <a:r>
              <a:rPr lang="id-ID" sz="3000" b="1" dirty="0">
                <a:solidFill>
                  <a:srgbClr val="009696"/>
                </a:solidFill>
                <a:latin typeface="Consolas" panose="020B0609020204030204" pitchFamily="49" charset="0"/>
                <a:cs typeface="Consolas" panose="020B0609020204030204" pitchFamily="49" charset="0"/>
              </a:rPr>
              <a:t>d</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a:t>
            </a:r>
            <a:r>
              <a:rPr lang="id-ID" sz="3000" b="1" dirty="0">
                <a:solidFill>
                  <a:srgbClr val="009696"/>
                </a:solidFill>
                <a:latin typeface="Consolas" panose="020B0609020204030204" pitchFamily="49" charset="0"/>
                <a:cs typeface="Consolas" panose="020B0609020204030204" pitchFamily="49" charset="0"/>
              </a:rPr>
              <a:t>e</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a:t>
            </a:r>
            <a:r>
              <a:rPr lang="id-ID" sz="3000" b="1" dirty="0">
                <a:solidFill>
                  <a:srgbClr val="009696"/>
                </a:solidFill>
                <a:latin typeface="Consolas" panose="020B0609020204030204" pitchFamily="49" charset="0"/>
                <a:cs typeface="Consolas" panose="020B0609020204030204" pitchFamily="49" charset="0"/>
              </a:rPr>
              <a:t>f</a:t>
            </a:r>
            <a:r>
              <a:rPr lang="id-ID" sz="3000" dirty="0">
                <a:latin typeface="Consolas" panose="020B0609020204030204" pitchFamily="49" charset="0"/>
                <a:cs typeface="Consolas" panose="020B0609020204030204" pitchFamily="49" charset="0"/>
              </a:rPr>
              <a:t>)</a:t>
            </a: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0" y="-1"/>
            <a:ext cx="9144000" cy="11035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000" b="1" dirty="0">
                <a:solidFill>
                  <a:srgbClr val="009696"/>
                </a:solidFill>
              </a:rPr>
              <a:t>Convert Strings to Numbers</a:t>
            </a:r>
          </a:p>
        </p:txBody>
      </p:sp>
      <p:sp>
        <p:nvSpPr>
          <p:cNvPr id="6" name="Title 1"/>
          <p:cNvSpPr txBox="1"/>
          <p:nvPr/>
        </p:nvSpPr>
        <p:spPr>
          <a:xfrm>
            <a:off x="890757" y="1103571"/>
            <a:ext cx="7740870" cy="54075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a</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parseInt</a:t>
            </a:r>
            <a:r>
              <a:rPr lang="id-ID" sz="3000" dirty="0">
                <a:latin typeface="Consolas" panose="020B0609020204030204" pitchFamily="49" charset="0"/>
                <a:cs typeface="Consolas" panose="020B0609020204030204" pitchFamily="49" charset="0"/>
              </a:rPr>
              <a:t>('123');</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b</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parseFloat</a:t>
            </a:r>
            <a:r>
              <a:rPr lang="id-ID" sz="3000" dirty="0">
                <a:latin typeface="Consolas" panose="020B0609020204030204" pitchFamily="49" charset="0"/>
                <a:cs typeface="Consolas" panose="020B0609020204030204" pitchFamily="49" charset="0"/>
              </a:rPr>
              <a:t>('123');</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c</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parseInt</a:t>
            </a:r>
            <a:r>
              <a:rPr lang="id-ID" sz="3000" dirty="0">
                <a:latin typeface="Consolas" panose="020B0609020204030204" pitchFamily="49" charset="0"/>
                <a:cs typeface="Consolas" panose="020B0609020204030204" pitchFamily="49" charset="0"/>
              </a:rPr>
              <a:t>('1234.5678');</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d</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parseFloat</a:t>
            </a:r>
            <a:r>
              <a:rPr lang="id-ID" sz="3000" dirty="0">
                <a:latin typeface="Consolas" panose="020B0609020204030204" pitchFamily="49" charset="0"/>
                <a:cs typeface="Consolas" panose="020B0609020204030204" pitchFamily="49" charset="0"/>
              </a:rPr>
              <a:t>('1234.5678');</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e</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parseInt</a:t>
            </a:r>
            <a:r>
              <a:rPr lang="id-ID" sz="3000" dirty="0">
                <a:latin typeface="Consolas" panose="020B0609020204030204" pitchFamily="49" charset="0"/>
                <a:cs typeface="Consolas" panose="020B0609020204030204" pitchFamily="49" charset="0"/>
              </a:rPr>
              <a:t>('Halo Dunia');</a:t>
            </a:r>
          </a:p>
          <a:p>
            <a:r>
              <a:rPr lang="id-ID" sz="3000" dirty="0">
                <a:latin typeface="Consolas" panose="020B0609020204030204" pitchFamily="49" charset="0"/>
                <a:cs typeface="Consolas" panose="020B0609020204030204" pitchFamily="49" charset="0"/>
              </a:rPr>
              <a:t>let </a:t>
            </a:r>
            <a:r>
              <a:rPr lang="id-ID" sz="3000" b="1" dirty="0">
                <a:solidFill>
                  <a:srgbClr val="009696"/>
                </a:solidFill>
                <a:latin typeface="Consolas" panose="020B0609020204030204" pitchFamily="49" charset="0"/>
                <a:cs typeface="Consolas" panose="020B0609020204030204" pitchFamily="49" charset="0"/>
              </a:rPr>
              <a:t>f</a:t>
            </a:r>
            <a:r>
              <a:rPr lang="id-ID" sz="3000" dirty="0">
                <a:latin typeface="Consolas" panose="020B0609020204030204" pitchFamily="49" charset="0"/>
                <a:cs typeface="Consolas" panose="020B0609020204030204" pitchFamily="49" charset="0"/>
              </a:rPr>
              <a:t> = </a:t>
            </a:r>
            <a:r>
              <a:rPr lang="id-ID" sz="3000" dirty="0">
                <a:solidFill>
                  <a:srgbClr val="FF0000"/>
                </a:solidFill>
                <a:latin typeface="Consolas" panose="020B0609020204030204" pitchFamily="49" charset="0"/>
                <a:cs typeface="Consolas" panose="020B0609020204030204" pitchFamily="49" charset="0"/>
              </a:rPr>
              <a:t>parseFloat</a:t>
            </a:r>
            <a:r>
              <a:rPr lang="id-ID" sz="3000" dirty="0">
                <a:latin typeface="Consolas" panose="020B0609020204030204" pitchFamily="49" charset="0"/>
                <a:cs typeface="Consolas" panose="020B0609020204030204" pitchFamily="49" charset="0"/>
              </a:rPr>
              <a:t>('Halo Dunia');</a:t>
            </a:r>
          </a:p>
          <a:p>
            <a:br>
              <a:rPr lang="id-ID" sz="3000" dirty="0">
                <a:latin typeface="Consolas" panose="020B0609020204030204" pitchFamily="49" charset="0"/>
                <a:cs typeface="Consolas" panose="020B0609020204030204" pitchFamily="49" charset="0"/>
              </a:rPr>
            </a:br>
            <a:r>
              <a:rPr lang="id-ID" sz="3000" dirty="0">
                <a:latin typeface="Consolas" panose="020B0609020204030204" pitchFamily="49" charset="0"/>
                <a:cs typeface="Consolas" panose="020B0609020204030204" pitchFamily="49" charset="0"/>
              </a:rPr>
              <a:t>console.log(typeof</a:t>
            </a:r>
            <a:r>
              <a:rPr lang="id-ID" sz="3000" b="1" dirty="0">
                <a:solidFill>
                  <a:srgbClr val="009696"/>
                </a:solidFill>
                <a:latin typeface="Consolas" panose="020B0609020204030204" pitchFamily="49" charset="0"/>
                <a:cs typeface="Consolas" panose="020B0609020204030204" pitchFamily="49" charset="0"/>
              </a:rPr>
              <a:t>(a)</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console.log(typeof</a:t>
            </a:r>
            <a:r>
              <a:rPr lang="id-ID" sz="3000" b="1" dirty="0">
                <a:solidFill>
                  <a:srgbClr val="009696"/>
                </a:solidFill>
                <a:latin typeface="Consolas" panose="020B0609020204030204" pitchFamily="49" charset="0"/>
                <a:cs typeface="Consolas" panose="020B0609020204030204" pitchFamily="49" charset="0"/>
              </a:rPr>
              <a:t>(b)</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console.log(typeof</a:t>
            </a:r>
            <a:r>
              <a:rPr lang="id-ID" sz="3000" b="1" dirty="0">
                <a:solidFill>
                  <a:srgbClr val="009696"/>
                </a:solidFill>
                <a:latin typeface="Consolas" panose="020B0609020204030204" pitchFamily="49" charset="0"/>
                <a:cs typeface="Consolas" panose="020B0609020204030204" pitchFamily="49" charset="0"/>
              </a:rPr>
              <a:t>(c)</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console.log(typeof</a:t>
            </a:r>
            <a:r>
              <a:rPr lang="id-ID" sz="3000" b="1" dirty="0">
                <a:solidFill>
                  <a:srgbClr val="009696"/>
                </a:solidFill>
                <a:latin typeface="Consolas" panose="020B0609020204030204" pitchFamily="49" charset="0"/>
                <a:cs typeface="Consolas" panose="020B0609020204030204" pitchFamily="49" charset="0"/>
              </a:rPr>
              <a:t>(d)</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console.log(typeof</a:t>
            </a:r>
            <a:r>
              <a:rPr lang="id-ID" sz="3000" b="1" dirty="0">
                <a:solidFill>
                  <a:srgbClr val="009696"/>
                </a:solidFill>
                <a:latin typeface="Consolas" panose="020B0609020204030204" pitchFamily="49" charset="0"/>
                <a:cs typeface="Consolas" panose="020B0609020204030204" pitchFamily="49" charset="0"/>
              </a:rPr>
              <a:t>(e)</a:t>
            </a:r>
            <a:r>
              <a:rPr lang="id-ID" sz="3000" dirty="0">
                <a:latin typeface="Consolas" panose="020B0609020204030204" pitchFamily="49" charset="0"/>
                <a:cs typeface="Consolas" panose="020B0609020204030204" pitchFamily="49" charset="0"/>
              </a:rPr>
              <a:t>)</a:t>
            </a:r>
          </a:p>
          <a:p>
            <a:r>
              <a:rPr lang="id-ID" sz="3000" dirty="0">
                <a:latin typeface="Consolas" panose="020B0609020204030204" pitchFamily="49" charset="0"/>
                <a:cs typeface="Consolas" panose="020B0609020204030204" pitchFamily="49" charset="0"/>
              </a:rPr>
              <a:t>console.log(typeof</a:t>
            </a:r>
            <a:r>
              <a:rPr lang="id-ID" sz="3000" b="1" dirty="0">
                <a:solidFill>
                  <a:srgbClr val="009696"/>
                </a:solidFill>
                <a:latin typeface="Consolas" panose="020B0609020204030204" pitchFamily="49" charset="0"/>
                <a:cs typeface="Consolas" panose="020B0609020204030204" pitchFamily="49" charset="0"/>
              </a:rPr>
              <a:t>(f)</a:t>
            </a:r>
            <a:r>
              <a:rPr lang="id-ID" sz="3000" dirty="0">
                <a:latin typeface="Consolas" panose="020B0609020204030204" pitchFamily="49" charset="0"/>
                <a:cs typeface="Consolas" panose="020B0609020204030204" pitchFamily="49" charset="0"/>
              </a:rPr>
              <a:t>)</a:t>
            </a: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0" y="-1"/>
            <a:ext cx="9144000" cy="11035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000" b="1" dirty="0">
                <a:solidFill>
                  <a:srgbClr val="009696"/>
                </a:solidFill>
              </a:rPr>
              <a:t>Adding Strings &amp; Numbers</a:t>
            </a:r>
          </a:p>
        </p:txBody>
      </p:sp>
      <p:sp>
        <p:nvSpPr>
          <p:cNvPr id="6" name="Title 1"/>
          <p:cNvSpPr txBox="1"/>
          <p:nvPr/>
        </p:nvSpPr>
        <p:spPr>
          <a:xfrm>
            <a:off x="819810" y="1103572"/>
            <a:ext cx="7740870" cy="547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latin typeface="Consolas" panose="020B0609020204030204" pitchFamily="49" charset="0"/>
                <a:cs typeface="Consolas" panose="020B0609020204030204" pitchFamily="49" charset="0"/>
              </a:rPr>
              <a:t>let usia = 22;</a:t>
            </a:r>
          </a:p>
          <a:p>
            <a:r>
              <a:rPr lang="id-ID" sz="3200" dirty="0">
                <a:latin typeface="Consolas" panose="020B0609020204030204" pitchFamily="49" charset="0"/>
                <a:cs typeface="Consolas" panose="020B0609020204030204" pitchFamily="49" charset="0"/>
              </a:rPr>
              <a:t>let nama = 'Andi';</a:t>
            </a:r>
          </a:p>
          <a:p>
            <a:endParaRPr lang="id-ID" sz="3200" dirty="0">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console.log(</a:t>
            </a:r>
            <a:r>
              <a:rPr lang="id-ID" sz="3200" dirty="0">
                <a:solidFill>
                  <a:srgbClr val="009696"/>
                </a:solidFill>
                <a:latin typeface="Consolas" panose="020B0609020204030204" pitchFamily="49" charset="0"/>
                <a:cs typeface="Consolas" panose="020B0609020204030204" pitchFamily="49" charset="0"/>
              </a:rPr>
              <a:t>usia </a:t>
            </a:r>
            <a:r>
              <a:rPr lang="id-ID" sz="3200" dirty="0">
                <a:latin typeface="Consolas" panose="020B0609020204030204" pitchFamily="49" charset="0"/>
                <a:cs typeface="Consolas" panose="020B0609020204030204" pitchFamily="49" charset="0"/>
              </a:rPr>
              <a:t>+</a:t>
            </a:r>
            <a:r>
              <a:rPr lang="id-ID" sz="3200" dirty="0">
                <a:solidFill>
                  <a:srgbClr val="009696"/>
                </a:solidFill>
                <a:latin typeface="Consolas" panose="020B0609020204030204" pitchFamily="49" charset="0"/>
                <a:cs typeface="Consolas" panose="020B0609020204030204" pitchFamily="49" charset="0"/>
              </a:rPr>
              <a:t> usia</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console.log(</a:t>
            </a:r>
            <a:r>
              <a:rPr lang="id-ID" sz="3200" dirty="0">
                <a:solidFill>
                  <a:srgbClr val="009696"/>
                </a:solidFill>
                <a:latin typeface="Consolas" panose="020B0609020204030204" pitchFamily="49" charset="0"/>
                <a:cs typeface="Consolas" panose="020B0609020204030204" pitchFamily="49" charset="0"/>
              </a:rPr>
              <a:t>nama </a:t>
            </a:r>
            <a:r>
              <a:rPr lang="id-ID" sz="3200" dirty="0">
                <a:latin typeface="Consolas" panose="020B0609020204030204" pitchFamily="49" charset="0"/>
                <a:cs typeface="Consolas" panose="020B0609020204030204" pitchFamily="49" charset="0"/>
              </a:rPr>
              <a:t>+</a:t>
            </a:r>
            <a:r>
              <a:rPr lang="id-ID" sz="3200" dirty="0">
                <a:solidFill>
                  <a:srgbClr val="009696"/>
                </a:solidFill>
                <a:latin typeface="Consolas" panose="020B0609020204030204" pitchFamily="49" charset="0"/>
                <a:cs typeface="Consolas" panose="020B0609020204030204" pitchFamily="49" charset="0"/>
              </a:rPr>
              <a:t> </a:t>
            </a:r>
            <a:r>
              <a:rPr lang="id-ID" sz="3200" dirty="0">
                <a:latin typeface="Consolas" panose="020B0609020204030204" pitchFamily="49" charset="0"/>
                <a:cs typeface="Consolas" panose="020B0609020204030204" pitchFamily="49" charset="0"/>
              </a:rPr>
              <a:t>' '</a:t>
            </a:r>
            <a:r>
              <a:rPr lang="id-ID" sz="3200" dirty="0">
                <a:solidFill>
                  <a:srgbClr val="009696"/>
                </a:solidFill>
                <a:latin typeface="Consolas" panose="020B0609020204030204" pitchFamily="49" charset="0"/>
                <a:cs typeface="Consolas" panose="020B0609020204030204" pitchFamily="49" charset="0"/>
              </a:rPr>
              <a:t> </a:t>
            </a:r>
            <a:r>
              <a:rPr lang="id-ID" sz="3200" dirty="0">
                <a:latin typeface="Consolas" panose="020B0609020204030204" pitchFamily="49" charset="0"/>
                <a:cs typeface="Consolas" panose="020B0609020204030204" pitchFamily="49" charset="0"/>
              </a:rPr>
              <a:t>+</a:t>
            </a:r>
            <a:r>
              <a:rPr lang="id-ID" sz="3200" dirty="0">
                <a:solidFill>
                  <a:srgbClr val="009696"/>
                </a:solidFill>
                <a:latin typeface="Consolas" panose="020B0609020204030204" pitchFamily="49" charset="0"/>
                <a:cs typeface="Consolas" panose="020B0609020204030204" pitchFamily="49" charset="0"/>
              </a:rPr>
              <a:t> nama</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console.log(</a:t>
            </a:r>
            <a:r>
              <a:rPr lang="id-ID" sz="3200" dirty="0">
                <a:solidFill>
                  <a:srgbClr val="009696"/>
                </a:solidFill>
                <a:latin typeface="Consolas" panose="020B0609020204030204" pitchFamily="49" charset="0"/>
                <a:cs typeface="Consolas" panose="020B0609020204030204" pitchFamily="49" charset="0"/>
              </a:rPr>
              <a:t>nama </a:t>
            </a:r>
            <a:r>
              <a:rPr lang="id-ID" sz="3200" dirty="0">
                <a:latin typeface="Consolas" panose="020B0609020204030204" pitchFamily="49" charset="0"/>
                <a:cs typeface="Consolas" panose="020B0609020204030204" pitchFamily="49" charset="0"/>
              </a:rPr>
              <a:t>+</a:t>
            </a:r>
            <a:r>
              <a:rPr lang="id-ID" sz="3200" dirty="0">
                <a:solidFill>
                  <a:srgbClr val="009696"/>
                </a:solidFill>
                <a:latin typeface="Consolas" panose="020B0609020204030204" pitchFamily="49" charset="0"/>
                <a:cs typeface="Consolas" panose="020B0609020204030204" pitchFamily="49" charset="0"/>
              </a:rPr>
              <a:t> usia</a:t>
            </a:r>
            <a:r>
              <a:rPr lang="id-ID" sz="3200" dirty="0">
                <a:latin typeface="Consolas" panose="020B0609020204030204" pitchFamily="49" charset="0"/>
                <a:cs typeface="Consolas" panose="020B0609020204030204" pitchFamily="49" charset="0"/>
              </a:rPr>
              <a:t>);</a:t>
            </a:r>
          </a:p>
          <a:p>
            <a:endParaRPr lang="id-ID" sz="3200" dirty="0"/>
          </a:p>
          <a:p>
            <a:r>
              <a:rPr lang="id-ID" sz="3200" dirty="0"/>
              <a:t>/* </a:t>
            </a:r>
          </a:p>
          <a:p>
            <a:r>
              <a:rPr lang="id-ID" sz="3200" dirty="0"/>
              <a:t>  </a:t>
            </a:r>
            <a:r>
              <a:rPr lang="id-ID" sz="3200" b="1" i="1" dirty="0">
                <a:solidFill>
                  <a:srgbClr val="009696"/>
                </a:solidFill>
              </a:rPr>
              <a:t>Type Coersion:</a:t>
            </a:r>
            <a:r>
              <a:rPr lang="id-ID" sz="3200" dirty="0"/>
              <a:t> saat dua variabel</a:t>
            </a:r>
          </a:p>
          <a:p>
            <a:r>
              <a:rPr lang="id-ID" sz="3200" dirty="0"/>
              <a:t>  beda tipe digabungkan, akan</a:t>
            </a:r>
          </a:p>
          <a:p>
            <a:r>
              <a:rPr lang="id-ID" sz="3200" dirty="0"/>
              <a:t>  diconvert ke String.</a:t>
            </a:r>
          </a:p>
          <a:p>
            <a:r>
              <a:rPr lang="id-ID" sz="3200" dirty="0"/>
              <a:t>*/</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110362" y="-31533"/>
            <a:ext cx="8702566" cy="15292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Numbers</a:t>
            </a:r>
          </a:p>
        </p:txBody>
      </p:sp>
      <p:sp>
        <p:nvSpPr>
          <p:cNvPr id="6" name="Title 1"/>
          <p:cNvSpPr txBox="1"/>
          <p:nvPr/>
        </p:nvSpPr>
        <p:spPr>
          <a:xfrm>
            <a:off x="614855" y="441400"/>
            <a:ext cx="8166549" cy="547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latin typeface="Consolas" panose="020B0609020204030204" pitchFamily="49" charset="0"/>
                <a:cs typeface="Consolas" panose="020B0609020204030204" pitchFamily="49" charset="0"/>
              </a:rPr>
              <a:t>var a = </a:t>
            </a:r>
            <a:r>
              <a:rPr lang="id-ID" sz="3200" b="1" dirty="0">
                <a:solidFill>
                  <a:srgbClr val="009696"/>
                </a:solidFill>
                <a:latin typeface="Consolas" panose="020B0609020204030204" pitchFamily="49" charset="0"/>
                <a:cs typeface="Consolas" panose="020B0609020204030204" pitchFamily="49" charset="0"/>
              </a:rPr>
              <a:t>3.14</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var b = </a:t>
            </a:r>
            <a:r>
              <a:rPr lang="id-ID" sz="3200" b="1" dirty="0">
                <a:solidFill>
                  <a:srgbClr val="009696"/>
                </a:solidFill>
                <a:latin typeface="Consolas" panose="020B0609020204030204" pitchFamily="49" charset="0"/>
                <a:cs typeface="Consolas" panose="020B0609020204030204" pitchFamily="49" charset="0"/>
              </a:rPr>
              <a:t>3</a:t>
            </a:r>
            <a:r>
              <a:rPr lang="id-ID" sz="3200" dirty="0">
                <a:latin typeface="Consolas" panose="020B0609020204030204" pitchFamily="49" charset="0"/>
                <a:cs typeface="Consolas" panose="020B0609020204030204" pitchFamily="49" charset="0"/>
              </a:rPr>
              <a:t>;</a:t>
            </a:r>
          </a:p>
          <a:p>
            <a:endParaRPr lang="id-ID" sz="3200" dirty="0">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var c = </a:t>
            </a:r>
            <a:r>
              <a:rPr lang="id-ID" sz="3200" b="1" dirty="0">
                <a:solidFill>
                  <a:srgbClr val="009696"/>
                </a:solidFill>
                <a:latin typeface="Consolas" panose="020B0609020204030204" pitchFamily="49" charset="0"/>
                <a:cs typeface="Consolas" panose="020B0609020204030204" pitchFamily="49" charset="0"/>
              </a:rPr>
              <a:t>123e5</a:t>
            </a:r>
            <a:r>
              <a:rPr lang="id-ID" sz="3200" dirty="0">
                <a:latin typeface="Consolas" panose="020B0609020204030204" pitchFamily="49" charset="0"/>
                <a:cs typeface="Consolas" panose="020B0609020204030204" pitchFamily="49" charset="0"/>
              </a:rPr>
              <a:t>;     </a:t>
            </a:r>
            <a:r>
              <a:rPr lang="id-ID" sz="3200" b="1" dirty="0">
                <a:solidFill>
                  <a:srgbClr val="FF0000"/>
                </a:solidFill>
                <a:latin typeface="Consolas" panose="020B0609020204030204" pitchFamily="49" charset="0"/>
                <a:cs typeface="Consolas" panose="020B0609020204030204" pitchFamily="49" charset="0"/>
              </a:rPr>
              <a:t>// 123 x 10</a:t>
            </a:r>
            <a:r>
              <a:rPr lang="id-ID" sz="3200" b="1" baseline="30000" dirty="0">
                <a:solidFill>
                  <a:srgbClr val="FF0000"/>
                </a:solidFill>
                <a:latin typeface="Consolas" panose="020B0609020204030204" pitchFamily="49" charset="0"/>
                <a:cs typeface="Consolas" panose="020B0609020204030204" pitchFamily="49" charset="0"/>
              </a:rPr>
              <a:t>5</a:t>
            </a:r>
            <a:endParaRPr lang="id-ID" sz="3200" b="1" dirty="0">
              <a:solidFill>
                <a:srgbClr val="FF0000"/>
              </a:solidFill>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var d = </a:t>
            </a:r>
            <a:r>
              <a:rPr lang="id-ID" sz="3200" b="1" dirty="0">
                <a:solidFill>
                  <a:srgbClr val="009696"/>
                </a:solidFill>
                <a:latin typeface="Consolas" panose="020B0609020204030204" pitchFamily="49" charset="0"/>
                <a:cs typeface="Consolas" panose="020B0609020204030204" pitchFamily="49" charset="0"/>
              </a:rPr>
              <a:t>123e-5</a:t>
            </a:r>
            <a:r>
              <a:rPr lang="id-ID" sz="3200" dirty="0">
                <a:latin typeface="Consolas" panose="020B0609020204030204" pitchFamily="49" charset="0"/>
                <a:cs typeface="Consolas" panose="020B0609020204030204" pitchFamily="49" charset="0"/>
              </a:rPr>
              <a:t>;    </a:t>
            </a:r>
            <a:r>
              <a:rPr lang="id-ID" sz="3200" b="1" dirty="0">
                <a:solidFill>
                  <a:srgbClr val="FF0000"/>
                </a:solidFill>
                <a:latin typeface="Consolas" panose="020B0609020204030204" pitchFamily="49" charset="0"/>
                <a:cs typeface="Consolas" panose="020B0609020204030204" pitchFamily="49" charset="0"/>
              </a:rPr>
              <a:t>// 123 x 10</a:t>
            </a:r>
            <a:r>
              <a:rPr lang="id-ID" sz="3200" b="1" baseline="30000" dirty="0">
                <a:solidFill>
                  <a:srgbClr val="FF0000"/>
                </a:solidFill>
                <a:latin typeface="Consolas" panose="020B0609020204030204" pitchFamily="49" charset="0"/>
                <a:cs typeface="Consolas" panose="020B0609020204030204" pitchFamily="49" charset="0"/>
              </a:rPr>
              <a:t>-5</a:t>
            </a:r>
            <a:endParaRPr lang="id-ID" sz="3200" b="1" dirty="0">
              <a:solidFill>
                <a:srgbClr val="FF0000"/>
              </a:solidFill>
              <a:latin typeface="Consolas" panose="020B0609020204030204" pitchFamily="49" charset="0"/>
              <a:cs typeface="Consolas" panose="020B0609020204030204" pitchFamily="49" charset="0"/>
            </a:endParaRPr>
          </a:p>
          <a:p>
            <a:endParaRPr lang="id-ID" sz="3200" dirty="0">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var e = </a:t>
            </a:r>
            <a:r>
              <a:rPr lang="id-ID" sz="3200" b="1" dirty="0">
                <a:solidFill>
                  <a:srgbClr val="009696"/>
                </a:solidFill>
                <a:latin typeface="Consolas" panose="020B0609020204030204" pitchFamily="49" charset="0"/>
                <a:cs typeface="Consolas" panose="020B0609020204030204" pitchFamily="49" charset="0"/>
              </a:rPr>
              <a:t>999999999999999</a:t>
            </a:r>
            <a:r>
              <a:rPr lang="id-ID" sz="3200" dirty="0">
                <a:latin typeface="Consolas" panose="020B0609020204030204" pitchFamily="49" charset="0"/>
                <a:cs typeface="Consolas" panose="020B0609020204030204" pitchFamily="49" charset="0"/>
              </a:rPr>
              <a:t>;   </a:t>
            </a:r>
            <a:r>
              <a:rPr lang="id-ID" sz="3200" b="1" dirty="0">
                <a:solidFill>
                  <a:srgbClr val="FF0000"/>
                </a:solidFill>
                <a:latin typeface="Consolas" panose="020B0609020204030204" pitchFamily="49" charset="0"/>
                <a:cs typeface="Consolas" panose="020B0609020204030204" pitchFamily="49" charset="0"/>
              </a:rPr>
              <a:t>// 15x</a:t>
            </a:r>
          </a:p>
          <a:p>
            <a:r>
              <a:rPr lang="id-ID" sz="3200" dirty="0">
                <a:latin typeface="Consolas" panose="020B0609020204030204" pitchFamily="49" charset="0"/>
                <a:cs typeface="Consolas" panose="020B0609020204030204" pitchFamily="49" charset="0"/>
              </a:rPr>
              <a:t>var f = </a:t>
            </a:r>
            <a:r>
              <a:rPr lang="id-ID" sz="3200" b="1" dirty="0">
                <a:solidFill>
                  <a:srgbClr val="009696"/>
                </a:solidFill>
                <a:latin typeface="Consolas" panose="020B0609020204030204" pitchFamily="49" charset="0"/>
                <a:cs typeface="Consolas" panose="020B0609020204030204" pitchFamily="49" charset="0"/>
              </a:rPr>
              <a:t>9999999999999999</a:t>
            </a:r>
            <a:r>
              <a:rPr lang="id-ID" sz="3200" dirty="0">
                <a:latin typeface="Consolas" panose="020B0609020204030204" pitchFamily="49" charset="0"/>
                <a:cs typeface="Consolas" panose="020B0609020204030204" pitchFamily="49" charset="0"/>
              </a:rPr>
              <a:t>;  </a:t>
            </a:r>
            <a:r>
              <a:rPr lang="id-ID" sz="3200" b="1" dirty="0">
                <a:solidFill>
                  <a:srgbClr val="FF0000"/>
                </a:solidFill>
                <a:latin typeface="Consolas" panose="020B0609020204030204" pitchFamily="49" charset="0"/>
                <a:cs typeface="Consolas" panose="020B0609020204030204" pitchFamily="49" charset="0"/>
              </a:rPr>
              <a:t>// 16x </a:t>
            </a:r>
          </a:p>
          <a:p>
            <a:endParaRPr lang="id-ID" sz="3200" dirty="0">
              <a:latin typeface="Consolas" panose="020B0609020204030204" pitchFamily="49" charset="0"/>
              <a:cs typeface="Consolas" panose="020B0609020204030204" pitchFamily="49" charset="0"/>
            </a:endParaRPr>
          </a:p>
          <a:p>
            <a:r>
              <a:rPr lang="id-ID" sz="3200" dirty="0">
                <a:latin typeface="Consolas" panose="020B0609020204030204" pitchFamily="49" charset="0"/>
                <a:cs typeface="Consolas" panose="020B0609020204030204" pitchFamily="49" charset="0"/>
              </a:rPr>
              <a:t>var g = </a:t>
            </a:r>
            <a:r>
              <a:rPr lang="id-ID" sz="3200" b="1" dirty="0">
                <a:solidFill>
                  <a:srgbClr val="009696"/>
                </a:solidFill>
                <a:latin typeface="Consolas" panose="020B0609020204030204" pitchFamily="49" charset="0"/>
                <a:cs typeface="Consolas" panose="020B0609020204030204" pitchFamily="49" charset="0"/>
              </a:rPr>
              <a:t>0.2 + 0.1</a:t>
            </a:r>
            <a:r>
              <a:rPr lang="id-ID" sz="3200" dirty="0">
                <a:latin typeface="Consolas" panose="020B0609020204030204" pitchFamily="49" charset="0"/>
                <a:cs typeface="Consolas" panose="020B0609020204030204" pitchFamily="49" charset="0"/>
              </a:rPr>
              <a:t>; </a:t>
            </a:r>
          </a:p>
          <a:p>
            <a:r>
              <a:rPr lang="id-ID" sz="3200" dirty="0">
                <a:latin typeface="Consolas" panose="020B0609020204030204" pitchFamily="49" charset="0"/>
                <a:cs typeface="Consolas" panose="020B0609020204030204" pitchFamily="49" charset="0"/>
              </a:rPr>
              <a:t>var h = </a:t>
            </a:r>
            <a:r>
              <a:rPr lang="id-ID" sz="3200" b="1" dirty="0">
                <a:solidFill>
                  <a:srgbClr val="009696"/>
                </a:solidFill>
                <a:latin typeface="Consolas" panose="020B0609020204030204" pitchFamily="49" charset="0"/>
                <a:cs typeface="Consolas" panose="020B0609020204030204" pitchFamily="49" charset="0"/>
              </a:rPr>
              <a:t>(0.2 * 10 + 0.1 * 10) / 10</a:t>
            </a:r>
            <a:r>
              <a:rPr lang="id-ID" sz="3200" dirty="0">
                <a:latin typeface="Consolas" panose="020B0609020204030204" pitchFamily="49" charset="0"/>
                <a:cs typeface="Consolas" panose="020B0609020204030204" pitchFamily="49" charset="0"/>
              </a:rPr>
              <a:t>;</a:t>
            </a: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92601" y="-31532"/>
            <a:ext cx="8346894" cy="15292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Arithmetic Operators</a:t>
            </a:r>
          </a:p>
        </p:txBody>
      </p:sp>
      <p:pic>
        <p:nvPicPr>
          <p:cNvPr id="1026" name="Picture 2" descr="C:\Users\Windows 7\Documents\a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0424" y="1320194"/>
            <a:ext cx="6899642" cy="44657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92601" y="-47298"/>
            <a:ext cx="8346894" cy="2112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Arithmetic</a:t>
            </a:r>
          </a:p>
          <a:p>
            <a:pPr algn="r"/>
            <a:r>
              <a:rPr lang="id-ID" sz="4800" b="1" dirty="0">
                <a:solidFill>
                  <a:srgbClr val="009696"/>
                </a:solidFill>
              </a:rPr>
              <a:t>Operators</a:t>
            </a:r>
          </a:p>
        </p:txBody>
      </p:sp>
      <p:sp>
        <p:nvSpPr>
          <p:cNvPr id="6" name="Title 1"/>
          <p:cNvSpPr txBox="1"/>
          <p:nvPr/>
        </p:nvSpPr>
        <p:spPr>
          <a:xfrm>
            <a:off x="583324" y="1008993"/>
            <a:ext cx="7977356" cy="5502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dirty="0">
                <a:latin typeface="Consolas" panose="020B0609020204030204" pitchFamily="49" charset="0"/>
                <a:cs typeface="Consolas" panose="020B0609020204030204" pitchFamily="49" charset="0"/>
              </a:rPr>
              <a:t>var </a:t>
            </a:r>
            <a:r>
              <a:rPr lang="id-ID" sz="3200" b="1" dirty="0">
                <a:solidFill>
                  <a:srgbClr val="009696"/>
                </a:solidFill>
                <a:latin typeface="Consolas" panose="020B0609020204030204" pitchFamily="49" charset="0"/>
                <a:cs typeface="Consolas" panose="020B0609020204030204" pitchFamily="49" charset="0"/>
              </a:rPr>
              <a:t>usiaAndi</a:t>
            </a:r>
            <a:r>
              <a:rPr lang="id-ID" sz="3200" b="1" dirty="0">
                <a:latin typeface="Consolas" panose="020B0609020204030204" pitchFamily="49" charset="0"/>
                <a:cs typeface="Consolas" panose="020B0609020204030204" pitchFamily="49" charset="0"/>
              </a:rPr>
              <a:t> = 40;</a:t>
            </a:r>
          </a:p>
          <a:p>
            <a:r>
              <a:rPr lang="id-ID" sz="3200" b="1" dirty="0">
                <a:latin typeface="Consolas" panose="020B0609020204030204" pitchFamily="49" charset="0"/>
                <a:cs typeface="Consolas" panose="020B0609020204030204" pitchFamily="49" charset="0"/>
              </a:rPr>
              <a:t>var </a:t>
            </a:r>
            <a:r>
              <a:rPr lang="id-ID" sz="3200" b="1" dirty="0">
                <a:solidFill>
                  <a:srgbClr val="009696"/>
                </a:solidFill>
                <a:latin typeface="Consolas" panose="020B0609020204030204" pitchFamily="49" charset="0"/>
                <a:cs typeface="Consolas" panose="020B0609020204030204" pitchFamily="49" charset="0"/>
              </a:rPr>
              <a:t>usiaBudi</a:t>
            </a:r>
            <a:r>
              <a:rPr lang="id-ID" sz="3200" b="1" dirty="0">
                <a:latin typeface="Consolas" panose="020B0609020204030204" pitchFamily="49" charset="0"/>
                <a:cs typeface="Consolas" panose="020B0609020204030204" pitchFamily="49" charset="0"/>
              </a:rPr>
              <a:t> = 20;</a:t>
            </a:r>
          </a:p>
          <a:p>
            <a:endParaRPr lang="id-ID" sz="3200" b="1" dirty="0">
              <a:latin typeface="Consolas" panose="020B0609020204030204" pitchFamily="49" charset="0"/>
              <a:cs typeface="Consolas" panose="020B0609020204030204" pitchFamily="49" charset="0"/>
            </a:endParaRPr>
          </a:p>
          <a:p>
            <a:r>
              <a:rPr lang="id-ID" sz="3200" b="1"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usiaAndi </a:t>
            </a:r>
            <a:r>
              <a:rPr lang="id-ID" sz="3200" b="1" dirty="0">
                <a:latin typeface="Consolas" panose="020B0609020204030204" pitchFamily="49" charset="0"/>
                <a:cs typeface="Consolas" panose="020B0609020204030204" pitchFamily="49" charset="0"/>
              </a:rPr>
              <a:t>*</a:t>
            </a:r>
            <a:r>
              <a:rPr lang="id-ID" sz="3200" b="1" dirty="0">
                <a:solidFill>
                  <a:srgbClr val="009696"/>
                </a:solidFill>
                <a:latin typeface="Consolas" panose="020B0609020204030204" pitchFamily="49" charset="0"/>
                <a:cs typeface="Consolas" panose="020B0609020204030204" pitchFamily="49" charset="0"/>
              </a:rPr>
              <a:t> usiaBudi</a:t>
            </a:r>
            <a:r>
              <a:rPr lang="id-ID" sz="3200" b="1" dirty="0">
                <a:latin typeface="Consolas" panose="020B0609020204030204" pitchFamily="49" charset="0"/>
                <a:cs typeface="Consolas" panose="020B0609020204030204" pitchFamily="49" charset="0"/>
              </a:rPr>
              <a:t>); </a:t>
            </a:r>
          </a:p>
          <a:p>
            <a:r>
              <a:rPr lang="id-ID" sz="3200" b="1"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usiaAndi </a:t>
            </a:r>
            <a:r>
              <a:rPr lang="id-ID" sz="3200" b="1" dirty="0">
                <a:latin typeface="Consolas" panose="020B0609020204030204" pitchFamily="49" charset="0"/>
                <a:cs typeface="Consolas" panose="020B0609020204030204" pitchFamily="49" charset="0"/>
              </a:rPr>
              <a:t>/</a:t>
            </a:r>
            <a:r>
              <a:rPr lang="id-ID" sz="3200" b="1" dirty="0">
                <a:solidFill>
                  <a:srgbClr val="009696"/>
                </a:solidFill>
                <a:latin typeface="Consolas" panose="020B0609020204030204" pitchFamily="49" charset="0"/>
                <a:cs typeface="Consolas" panose="020B0609020204030204" pitchFamily="49" charset="0"/>
              </a:rPr>
              <a:t> usiaBudi</a:t>
            </a:r>
            <a:r>
              <a:rPr lang="id-ID" sz="3200" b="1" dirty="0">
                <a:latin typeface="Consolas" panose="020B0609020204030204" pitchFamily="49" charset="0"/>
                <a:cs typeface="Consolas" panose="020B0609020204030204" pitchFamily="49" charset="0"/>
              </a:rPr>
              <a:t>);</a:t>
            </a:r>
          </a:p>
          <a:p>
            <a:r>
              <a:rPr lang="id-ID" sz="3200" b="1"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usiaAndi </a:t>
            </a:r>
            <a:r>
              <a:rPr lang="id-ID" sz="3200" b="1" dirty="0">
                <a:latin typeface="Consolas" panose="020B0609020204030204" pitchFamily="49" charset="0"/>
                <a:cs typeface="Consolas" panose="020B0609020204030204" pitchFamily="49" charset="0"/>
              </a:rPr>
              <a:t>+</a:t>
            </a:r>
            <a:r>
              <a:rPr lang="id-ID" sz="3200" b="1" dirty="0">
                <a:solidFill>
                  <a:srgbClr val="009696"/>
                </a:solidFill>
                <a:latin typeface="Consolas" panose="020B0609020204030204" pitchFamily="49" charset="0"/>
                <a:cs typeface="Consolas" panose="020B0609020204030204" pitchFamily="49" charset="0"/>
              </a:rPr>
              <a:t> usiaBudi</a:t>
            </a:r>
            <a:r>
              <a:rPr lang="id-ID" sz="3200" b="1" dirty="0">
                <a:latin typeface="Consolas" panose="020B0609020204030204" pitchFamily="49" charset="0"/>
                <a:cs typeface="Consolas" panose="020B0609020204030204" pitchFamily="49" charset="0"/>
              </a:rPr>
              <a:t>);</a:t>
            </a:r>
          </a:p>
          <a:p>
            <a:r>
              <a:rPr lang="id-ID" sz="3200" b="1"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usiaAndi </a:t>
            </a:r>
            <a:r>
              <a:rPr lang="id-ID" sz="3200" b="1" dirty="0">
                <a:latin typeface="Consolas" panose="020B0609020204030204" pitchFamily="49" charset="0"/>
                <a:cs typeface="Consolas" panose="020B0609020204030204" pitchFamily="49" charset="0"/>
              </a:rPr>
              <a:t>-</a:t>
            </a:r>
            <a:r>
              <a:rPr lang="id-ID" sz="3200" b="1" dirty="0">
                <a:solidFill>
                  <a:srgbClr val="009696"/>
                </a:solidFill>
                <a:latin typeface="Consolas" panose="020B0609020204030204" pitchFamily="49" charset="0"/>
                <a:cs typeface="Consolas" panose="020B0609020204030204" pitchFamily="49" charset="0"/>
              </a:rPr>
              <a:t> usiaBudi</a:t>
            </a:r>
            <a:r>
              <a:rPr lang="id-ID" sz="3200" b="1" dirty="0">
                <a:latin typeface="Consolas" panose="020B0609020204030204" pitchFamily="49" charset="0"/>
                <a:cs typeface="Consolas" panose="020B0609020204030204" pitchFamily="49" charset="0"/>
              </a:rPr>
              <a:t>);</a:t>
            </a:r>
          </a:p>
          <a:p>
            <a:r>
              <a:rPr lang="id-ID" sz="3200" b="1"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usiaAndi </a:t>
            </a:r>
            <a:r>
              <a:rPr lang="id-ID" sz="3200" b="1" dirty="0">
                <a:latin typeface="Consolas" panose="020B0609020204030204" pitchFamily="49" charset="0"/>
                <a:cs typeface="Consolas" panose="020B0609020204030204" pitchFamily="49" charset="0"/>
              </a:rPr>
              <a:t>%</a:t>
            </a:r>
            <a:r>
              <a:rPr lang="id-ID" sz="3200" b="1" dirty="0">
                <a:solidFill>
                  <a:srgbClr val="009696"/>
                </a:solidFill>
                <a:latin typeface="Consolas" panose="020B0609020204030204" pitchFamily="49" charset="0"/>
                <a:cs typeface="Consolas" panose="020B0609020204030204" pitchFamily="49" charset="0"/>
              </a:rPr>
              <a:t> usiaBudi</a:t>
            </a:r>
            <a:r>
              <a:rPr lang="id-ID" sz="3200" b="1" dirty="0">
                <a:latin typeface="Consolas" panose="020B0609020204030204" pitchFamily="49" charset="0"/>
                <a:cs typeface="Consolas" panose="020B0609020204030204" pitchFamily="49" charset="0"/>
              </a:rPr>
              <a:t>);</a:t>
            </a:r>
          </a:p>
          <a:p>
            <a:r>
              <a:rPr lang="id-ID" sz="3200" b="1"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usiaAndi </a:t>
            </a:r>
            <a:r>
              <a:rPr lang="en-ID" sz="3200" b="1" dirty="0">
                <a:latin typeface="Consolas" panose="020B0609020204030204" pitchFamily="49" charset="0"/>
                <a:cs typeface="Consolas" panose="020B0609020204030204" pitchFamily="49" charset="0"/>
              </a:rPr>
              <a:t>**</a:t>
            </a:r>
            <a:r>
              <a:rPr lang="id-ID" sz="3200" b="1" dirty="0">
                <a:solidFill>
                  <a:srgbClr val="009696"/>
                </a:solidFill>
                <a:latin typeface="Consolas" panose="020B0609020204030204" pitchFamily="49" charset="0"/>
                <a:cs typeface="Consolas" panose="020B0609020204030204" pitchFamily="49" charset="0"/>
              </a:rPr>
              <a:t> usiaBudi</a:t>
            </a:r>
            <a:r>
              <a:rPr lang="id-ID" sz="3200" b="1" dirty="0">
                <a:latin typeface="Consolas" panose="020B0609020204030204" pitchFamily="49" charset="0"/>
                <a:cs typeface="Consolas" panose="020B0609020204030204" pitchFamily="49" charset="0"/>
              </a:rPr>
              <a:t>);</a:t>
            </a:r>
          </a:p>
          <a:p>
            <a:endParaRPr lang="id-ID" sz="3200" b="1" dirty="0">
              <a:latin typeface="Consolas" panose="020B0609020204030204" pitchFamily="49" charset="0"/>
              <a:cs typeface="Consolas" panose="020B0609020204030204" pitchFamily="49" charset="0"/>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92601" y="-157660"/>
            <a:ext cx="8346894" cy="2112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400" b="1" dirty="0">
                <a:solidFill>
                  <a:srgbClr val="009696"/>
                </a:solidFill>
              </a:rPr>
              <a:t>Arithmetic</a:t>
            </a:r>
          </a:p>
          <a:p>
            <a:pPr algn="r"/>
            <a:r>
              <a:rPr lang="id-ID" sz="4400" b="1" dirty="0">
                <a:solidFill>
                  <a:srgbClr val="009696"/>
                </a:solidFill>
              </a:rPr>
              <a:t>Operators</a:t>
            </a:r>
          </a:p>
        </p:txBody>
      </p:sp>
      <p:sp>
        <p:nvSpPr>
          <p:cNvPr id="6" name="Title 1"/>
          <p:cNvSpPr txBox="1"/>
          <p:nvPr/>
        </p:nvSpPr>
        <p:spPr>
          <a:xfrm>
            <a:off x="457196" y="898619"/>
            <a:ext cx="7977356" cy="50449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b="1" dirty="0">
                <a:latin typeface="Consolas" panose="020B0609020204030204" pitchFamily="49" charset="0"/>
                <a:cs typeface="Consolas" panose="020B0609020204030204" pitchFamily="49" charset="0"/>
              </a:rPr>
              <a:t>var </a:t>
            </a:r>
            <a:r>
              <a:rPr lang="id-ID" b="1" dirty="0">
                <a:solidFill>
                  <a:srgbClr val="009696"/>
                </a:solidFill>
                <a:latin typeface="Consolas" panose="020B0609020204030204" pitchFamily="49" charset="0"/>
                <a:cs typeface="Consolas" panose="020B0609020204030204" pitchFamily="49" charset="0"/>
              </a:rPr>
              <a:t>usiaAndi</a:t>
            </a:r>
            <a:r>
              <a:rPr lang="id-ID" b="1" dirty="0">
                <a:latin typeface="Consolas" panose="020B0609020204030204" pitchFamily="49" charset="0"/>
                <a:cs typeface="Consolas" panose="020B0609020204030204" pitchFamily="49" charset="0"/>
              </a:rPr>
              <a:t> = 40;</a:t>
            </a:r>
          </a:p>
          <a:p>
            <a:r>
              <a:rPr lang="id-ID" b="1" dirty="0">
                <a:latin typeface="Consolas" panose="020B0609020204030204" pitchFamily="49" charset="0"/>
                <a:cs typeface="Consolas" panose="020B0609020204030204" pitchFamily="49" charset="0"/>
              </a:rPr>
              <a:t>var </a:t>
            </a:r>
            <a:r>
              <a:rPr lang="id-ID" b="1" dirty="0">
                <a:solidFill>
                  <a:srgbClr val="009696"/>
                </a:solidFill>
                <a:latin typeface="Consolas" panose="020B0609020204030204" pitchFamily="49" charset="0"/>
                <a:cs typeface="Consolas" panose="020B0609020204030204" pitchFamily="49" charset="0"/>
              </a:rPr>
              <a:t>usiaBudi</a:t>
            </a:r>
            <a:r>
              <a:rPr lang="id-ID" b="1" dirty="0">
                <a:latin typeface="Consolas" panose="020B0609020204030204" pitchFamily="49" charset="0"/>
                <a:cs typeface="Consolas" panose="020B0609020204030204" pitchFamily="49" charset="0"/>
              </a:rPr>
              <a:t> = 20;</a:t>
            </a:r>
          </a:p>
          <a:p>
            <a:endParaRPr lang="id-ID" b="1" dirty="0">
              <a:latin typeface="Consolas" panose="020B0609020204030204" pitchFamily="49" charset="0"/>
              <a:cs typeface="Consolas" panose="020B0609020204030204" pitchFamily="49" charset="0"/>
            </a:endParaRPr>
          </a:p>
          <a:p>
            <a:r>
              <a:rPr lang="id-ID" b="1" dirty="0">
                <a:solidFill>
                  <a:srgbClr val="FF0000"/>
                </a:solidFill>
                <a:latin typeface="Consolas" panose="020B0609020204030204" pitchFamily="49" charset="0"/>
                <a:cs typeface="Consolas" panose="020B0609020204030204" pitchFamily="49" charset="0"/>
              </a:rPr>
              <a:t>usiaAndi++   </a:t>
            </a:r>
            <a:r>
              <a:rPr lang="id-ID" dirty="0">
                <a:solidFill>
                  <a:srgbClr val="009696"/>
                </a:solidFill>
                <a:latin typeface="Consolas" panose="020B0609020204030204" pitchFamily="49" charset="0"/>
                <a:cs typeface="Consolas" panose="020B0609020204030204" pitchFamily="49" charset="0"/>
              </a:rPr>
              <a:t>// usia Andi +1</a:t>
            </a:r>
          </a:p>
          <a:p>
            <a:r>
              <a:rPr lang="id-ID" b="1" dirty="0">
                <a:solidFill>
                  <a:srgbClr val="FF0000"/>
                </a:solidFill>
                <a:latin typeface="Consolas" panose="020B0609020204030204" pitchFamily="49" charset="0"/>
                <a:cs typeface="Consolas" panose="020B0609020204030204" pitchFamily="49" charset="0"/>
              </a:rPr>
              <a:t>usiaAndi++</a:t>
            </a:r>
          </a:p>
          <a:p>
            <a:r>
              <a:rPr lang="id-ID" b="1"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usiaAndi</a:t>
            </a:r>
            <a:r>
              <a:rPr lang="id-ID" b="1" dirty="0">
                <a:latin typeface="Consolas" panose="020B0609020204030204" pitchFamily="49" charset="0"/>
                <a:cs typeface="Consolas" panose="020B0609020204030204" pitchFamily="49" charset="0"/>
              </a:rPr>
              <a:t>); </a:t>
            </a:r>
          </a:p>
          <a:p>
            <a:endParaRPr lang="id-ID" b="1" dirty="0">
              <a:latin typeface="Consolas" panose="020B0609020204030204" pitchFamily="49" charset="0"/>
              <a:cs typeface="Consolas" panose="020B0609020204030204" pitchFamily="49" charset="0"/>
            </a:endParaRPr>
          </a:p>
          <a:p>
            <a:r>
              <a:rPr lang="id-ID" b="1" dirty="0">
                <a:solidFill>
                  <a:srgbClr val="FF0000"/>
                </a:solidFill>
                <a:latin typeface="Consolas" panose="020B0609020204030204" pitchFamily="49" charset="0"/>
                <a:cs typeface="Consolas" panose="020B0609020204030204" pitchFamily="49" charset="0"/>
              </a:rPr>
              <a:t>usiaBudi--   </a:t>
            </a:r>
            <a:r>
              <a:rPr lang="id-ID" dirty="0">
                <a:solidFill>
                  <a:srgbClr val="009696"/>
                </a:solidFill>
                <a:latin typeface="Consolas" panose="020B0609020204030204" pitchFamily="49" charset="0"/>
                <a:cs typeface="Consolas" panose="020B0609020204030204" pitchFamily="49" charset="0"/>
              </a:rPr>
              <a:t>// usia Budi -1</a:t>
            </a:r>
          </a:p>
          <a:p>
            <a:r>
              <a:rPr lang="id-ID" b="1" dirty="0">
                <a:solidFill>
                  <a:srgbClr val="FF0000"/>
                </a:solidFill>
                <a:latin typeface="Consolas" panose="020B0609020204030204" pitchFamily="49" charset="0"/>
                <a:cs typeface="Consolas" panose="020B0609020204030204" pitchFamily="49" charset="0"/>
              </a:rPr>
              <a:t>usiaBudi--</a:t>
            </a:r>
          </a:p>
          <a:p>
            <a:r>
              <a:rPr lang="id-ID" b="1"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usiaBudi</a:t>
            </a:r>
            <a:r>
              <a:rPr lang="id-ID" b="1" dirty="0">
                <a:latin typeface="Consolas" panose="020B0609020204030204" pitchFamily="49" charset="0"/>
                <a:cs typeface="Consolas" panose="020B0609020204030204" pitchFamily="49" charset="0"/>
              </a:rPr>
              <a:t>);</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92601" y="-157660"/>
            <a:ext cx="8346894" cy="21125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400" b="1" dirty="0">
                <a:solidFill>
                  <a:srgbClr val="009696"/>
                </a:solidFill>
              </a:rPr>
              <a:t>Arithmetic</a:t>
            </a:r>
          </a:p>
          <a:p>
            <a:pPr algn="r"/>
            <a:r>
              <a:rPr lang="id-ID" sz="4400" b="1" dirty="0">
                <a:solidFill>
                  <a:srgbClr val="009696"/>
                </a:solidFill>
              </a:rPr>
              <a:t>Operators</a:t>
            </a:r>
          </a:p>
        </p:txBody>
      </p:sp>
      <p:sp>
        <p:nvSpPr>
          <p:cNvPr id="6" name="Title 1"/>
          <p:cNvSpPr txBox="1"/>
          <p:nvPr/>
        </p:nvSpPr>
        <p:spPr>
          <a:xfrm>
            <a:off x="570616" y="1354893"/>
            <a:ext cx="7977356" cy="50449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dirty="0">
                <a:latin typeface="Consolas" panose="020B0609020204030204" pitchFamily="49" charset="0"/>
                <a:cs typeface="Consolas" panose="020B0609020204030204" pitchFamily="49" charset="0"/>
              </a:rPr>
              <a:t>var </a:t>
            </a:r>
            <a:r>
              <a:rPr lang="id-ID" sz="3200" b="1" dirty="0">
                <a:solidFill>
                  <a:srgbClr val="009696"/>
                </a:solidFill>
                <a:latin typeface="Consolas" panose="020B0609020204030204" pitchFamily="49" charset="0"/>
                <a:cs typeface="Consolas" panose="020B0609020204030204" pitchFamily="49" charset="0"/>
              </a:rPr>
              <a:t>usiaAndi</a:t>
            </a:r>
            <a:r>
              <a:rPr lang="id-ID" sz="3200" b="1" dirty="0">
                <a:latin typeface="Consolas" panose="020B0609020204030204" pitchFamily="49" charset="0"/>
                <a:cs typeface="Consolas" panose="020B0609020204030204" pitchFamily="49" charset="0"/>
              </a:rPr>
              <a:t> = 40;</a:t>
            </a:r>
          </a:p>
          <a:p>
            <a:r>
              <a:rPr lang="id-ID" sz="3200" b="1" dirty="0">
                <a:latin typeface="Consolas" panose="020B0609020204030204" pitchFamily="49" charset="0"/>
                <a:cs typeface="Consolas" panose="020B0609020204030204" pitchFamily="49" charset="0"/>
              </a:rPr>
              <a:t>var </a:t>
            </a:r>
            <a:r>
              <a:rPr lang="id-ID" sz="3200" b="1" dirty="0">
                <a:solidFill>
                  <a:srgbClr val="009696"/>
                </a:solidFill>
                <a:latin typeface="Consolas" panose="020B0609020204030204" pitchFamily="49" charset="0"/>
                <a:cs typeface="Consolas" panose="020B0609020204030204" pitchFamily="49" charset="0"/>
              </a:rPr>
              <a:t>usiaBudi</a:t>
            </a:r>
            <a:r>
              <a:rPr lang="id-ID" sz="3200" b="1" dirty="0">
                <a:latin typeface="Consolas" panose="020B0609020204030204" pitchFamily="49" charset="0"/>
                <a:cs typeface="Consolas" panose="020B0609020204030204" pitchFamily="49" charset="0"/>
              </a:rPr>
              <a:t> = 20;</a:t>
            </a:r>
          </a:p>
          <a:p>
            <a:endParaRPr lang="id-ID" sz="3200" b="1" dirty="0">
              <a:latin typeface="Consolas" panose="020B0609020204030204" pitchFamily="49" charset="0"/>
              <a:cs typeface="Consolas" panose="020B0609020204030204" pitchFamily="49" charset="0"/>
            </a:endParaRPr>
          </a:p>
          <a:p>
            <a:r>
              <a:rPr lang="en-US" sz="3200" b="1" dirty="0" err="1">
                <a:solidFill>
                  <a:srgbClr val="009696"/>
                </a:solidFill>
                <a:latin typeface="Consolas" panose="020B0609020204030204" pitchFamily="49" charset="0"/>
                <a:cs typeface="Consolas" panose="020B0609020204030204" pitchFamily="49" charset="0"/>
              </a:rPr>
              <a:t>usiaAndi</a:t>
            </a:r>
            <a:r>
              <a:rPr lang="en-US" sz="3200" b="1" dirty="0">
                <a:solidFill>
                  <a:srgbClr val="009696"/>
                </a:solidFill>
                <a:latin typeface="Consolas" panose="020B0609020204030204" pitchFamily="49" charset="0"/>
                <a:cs typeface="Consolas" panose="020B0609020204030204" pitchFamily="49" charset="0"/>
              </a:rPr>
              <a:t>+=2;</a:t>
            </a:r>
            <a:r>
              <a:rPr lang="en-US" sz="3200" dirty="0">
                <a:latin typeface="Consolas" panose="020B0609020204030204" pitchFamily="49" charset="0"/>
                <a:cs typeface="Consolas" panose="020B0609020204030204" pitchFamily="49" charset="0"/>
              </a:rPr>
              <a:t> </a:t>
            </a:r>
          </a:p>
          <a:p>
            <a:r>
              <a:rPr lang="en-US" sz="3200" b="1" dirty="0">
                <a:solidFill>
                  <a:srgbClr val="FF0000"/>
                </a:solidFill>
                <a:latin typeface="Consolas" panose="020B0609020204030204" pitchFamily="49" charset="0"/>
                <a:cs typeface="Consolas" panose="020B0609020204030204" pitchFamily="49" charset="0"/>
              </a:rPr>
              <a:t>// </a:t>
            </a:r>
            <a:r>
              <a:rPr lang="en-US" sz="3200" b="1" dirty="0" err="1">
                <a:solidFill>
                  <a:srgbClr val="FF0000"/>
                </a:solidFill>
                <a:latin typeface="Consolas" panose="020B0609020204030204" pitchFamily="49" charset="0"/>
                <a:cs typeface="Consolas" panose="020B0609020204030204" pitchFamily="49" charset="0"/>
              </a:rPr>
              <a:t>usiaAndi</a:t>
            </a:r>
            <a:r>
              <a:rPr lang="en-US" sz="3200" b="1" dirty="0">
                <a:solidFill>
                  <a:srgbClr val="FF0000"/>
                </a:solidFill>
                <a:latin typeface="Consolas" panose="020B0609020204030204" pitchFamily="49" charset="0"/>
                <a:cs typeface="Consolas" panose="020B0609020204030204" pitchFamily="49" charset="0"/>
              </a:rPr>
              <a:t> = usiaAndi+2</a:t>
            </a:r>
          </a:p>
          <a:p>
            <a:endParaRPr lang="en-US" sz="3200" dirty="0">
              <a:latin typeface="Consolas" panose="020B0609020204030204" pitchFamily="49" charset="0"/>
              <a:cs typeface="Consolas" panose="020B0609020204030204" pitchFamily="49" charset="0"/>
            </a:endParaRPr>
          </a:p>
          <a:p>
            <a:r>
              <a:rPr lang="en-US" sz="3200" b="1" dirty="0" err="1">
                <a:solidFill>
                  <a:srgbClr val="009696"/>
                </a:solidFill>
                <a:latin typeface="Consolas" panose="020B0609020204030204" pitchFamily="49" charset="0"/>
                <a:cs typeface="Consolas" panose="020B0609020204030204" pitchFamily="49" charset="0"/>
              </a:rPr>
              <a:t>usiaBudi</a:t>
            </a:r>
            <a:r>
              <a:rPr lang="en-US" sz="3200" b="1" dirty="0">
                <a:solidFill>
                  <a:srgbClr val="009696"/>
                </a:solidFill>
                <a:latin typeface="Consolas" panose="020B0609020204030204" pitchFamily="49" charset="0"/>
                <a:cs typeface="Consolas" panose="020B0609020204030204" pitchFamily="49" charset="0"/>
              </a:rPr>
              <a:t>*=2; </a:t>
            </a:r>
          </a:p>
          <a:p>
            <a:r>
              <a:rPr lang="en-US" sz="3200" b="1" dirty="0">
                <a:solidFill>
                  <a:srgbClr val="FF0000"/>
                </a:solidFill>
                <a:latin typeface="Consolas" panose="020B0609020204030204" pitchFamily="49" charset="0"/>
                <a:cs typeface="Consolas" panose="020B0609020204030204" pitchFamily="49" charset="0"/>
              </a:rPr>
              <a:t>// </a:t>
            </a:r>
            <a:r>
              <a:rPr lang="en-US" sz="3200" b="1" dirty="0" err="1">
                <a:solidFill>
                  <a:srgbClr val="FF0000"/>
                </a:solidFill>
                <a:latin typeface="Consolas" panose="020B0609020204030204" pitchFamily="49" charset="0"/>
                <a:cs typeface="Consolas" panose="020B0609020204030204" pitchFamily="49" charset="0"/>
              </a:rPr>
              <a:t>usiaBudi</a:t>
            </a:r>
            <a:r>
              <a:rPr lang="en-US" sz="3200" b="1" dirty="0">
                <a:solidFill>
                  <a:srgbClr val="FF0000"/>
                </a:solidFill>
                <a:latin typeface="Consolas" panose="020B0609020204030204" pitchFamily="49" charset="0"/>
                <a:cs typeface="Consolas" panose="020B0609020204030204" pitchFamily="49" charset="0"/>
              </a:rPr>
              <a:t> = </a:t>
            </a:r>
            <a:r>
              <a:rPr lang="en-US" sz="3200" b="1" dirty="0" err="1">
                <a:solidFill>
                  <a:srgbClr val="FF0000"/>
                </a:solidFill>
                <a:latin typeface="Consolas" panose="020B0609020204030204" pitchFamily="49" charset="0"/>
                <a:cs typeface="Consolas" panose="020B0609020204030204" pitchFamily="49" charset="0"/>
              </a:rPr>
              <a:t>usiaBudi</a:t>
            </a:r>
            <a:r>
              <a:rPr lang="en-US" sz="3200" b="1" dirty="0">
                <a:solidFill>
                  <a:srgbClr val="FF0000"/>
                </a:solidFill>
                <a:latin typeface="Consolas" panose="020B0609020204030204" pitchFamily="49" charset="0"/>
                <a:cs typeface="Consolas" panose="020B0609020204030204" pitchFamily="49" charset="0"/>
              </a:rPr>
              <a:t>*2</a:t>
            </a:r>
          </a:p>
          <a:p>
            <a:endParaRPr lang="en-US" sz="3200" b="1" dirty="0">
              <a:latin typeface="Consolas" panose="020B0609020204030204" pitchFamily="49" charset="0"/>
              <a:cs typeface="Consolas" panose="020B0609020204030204" pitchFamily="49" charset="0"/>
            </a:endParaRPr>
          </a:p>
          <a:p>
            <a:r>
              <a:rPr lang="id-ID" sz="3200" b="1"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usia</a:t>
            </a:r>
            <a:r>
              <a:rPr lang="en-US" sz="3200" b="1" dirty="0">
                <a:solidFill>
                  <a:srgbClr val="009696"/>
                </a:solidFill>
                <a:latin typeface="Consolas" panose="020B0609020204030204" pitchFamily="49" charset="0"/>
                <a:cs typeface="Consolas" panose="020B0609020204030204" pitchFamily="49" charset="0"/>
              </a:rPr>
              <a:t>An</a:t>
            </a:r>
            <a:r>
              <a:rPr lang="id-ID" sz="3200" b="1" dirty="0">
                <a:solidFill>
                  <a:srgbClr val="009696"/>
                </a:solidFill>
                <a:latin typeface="Consolas" panose="020B0609020204030204" pitchFamily="49" charset="0"/>
                <a:cs typeface="Consolas" panose="020B0609020204030204" pitchFamily="49" charset="0"/>
              </a:rPr>
              <a:t>di</a:t>
            </a:r>
            <a:r>
              <a:rPr lang="id-ID" sz="3200" b="1" dirty="0">
                <a:latin typeface="Consolas" panose="020B0609020204030204" pitchFamily="49" charset="0"/>
                <a:cs typeface="Consolas" panose="020B0609020204030204" pitchFamily="49" charset="0"/>
              </a:rPr>
              <a:t>);</a:t>
            </a:r>
            <a:endParaRPr lang="en-US" sz="3200" b="1" dirty="0">
              <a:latin typeface="Consolas" panose="020B0609020204030204" pitchFamily="49" charset="0"/>
              <a:cs typeface="Consolas" panose="020B0609020204030204" pitchFamily="49" charset="0"/>
            </a:endParaRPr>
          </a:p>
          <a:p>
            <a:r>
              <a:rPr lang="id-ID" sz="3200" b="1"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usia</a:t>
            </a:r>
            <a:r>
              <a:rPr lang="en-US" sz="3200" b="1" dirty="0">
                <a:solidFill>
                  <a:srgbClr val="009696"/>
                </a:solidFill>
                <a:latin typeface="Consolas" panose="020B0609020204030204" pitchFamily="49" charset="0"/>
                <a:cs typeface="Consolas" panose="020B0609020204030204" pitchFamily="49" charset="0"/>
              </a:rPr>
              <a:t>Bu</a:t>
            </a:r>
            <a:r>
              <a:rPr lang="id-ID" sz="3200" b="1" dirty="0">
                <a:solidFill>
                  <a:srgbClr val="009696"/>
                </a:solidFill>
                <a:latin typeface="Consolas" panose="020B0609020204030204" pitchFamily="49" charset="0"/>
                <a:cs typeface="Consolas" panose="020B0609020204030204" pitchFamily="49" charset="0"/>
              </a:rPr>
              <a:t>di</a:t>
            </a:r>
            <a:r>
              <a:rPr lang="id-ID" sz="3200" b="1" dirty="0">
                <a:latin typeface="Consolas" panose="020B0609020204030204" pitchFamily="49" charset="0"/>
                <a:cs typeface="Consolas" panose="020B0609020204030204" pitchFamily="49" charset="0"/>
              </a:rPr>
              <a:t>);</a:t>
            </a:r>
          </a:p>
          <a:p>
            <a:endParaRPr lang="id-ID" sz="3200" b="1" dirty="0">
              <a:latin typeface="Consolas" panose="020B0609020204030204" pitchFamily="49" charset="0"/>
              <a:cs typeface="Consolas" panose="020B0609020204030204" pitchFamily="49" charset="0"/>
            </a:endParaRPr>
          </a:p>
          <a:p>
            <a:endParaRPr lang="id-ID" sz="3200" b="1" dirty="0">
              <a:latin typeface="Consolas" panose="020B0609020204030204" pitchFamily="49" charset="0"/>
              <a:cs typeface="Consolas" panose="020B0609020204030204" pitchFamily="49" charset="0"/>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141894" y="-1"/>
            <a:ext cx="8749862" cy="13716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400" b="1" dirty="0">
                <a:solidFill>
                  <a:srgbClr val="009696"/>
                </a:solidFill>
              </a:rPr>
              <a:t>Basic Math Object</a:t>
            </a:r>
          </a:p>
        </p:txBody>
      </p:sp>
      <p:sp>
        <p:nvSpPr>
          <p:cNvPr id="6" name="Title 1"/>
          <p:cNvSpPr txBox="1"/>
          <p:nvPr/>
        </p:nvSpPr>
        <p:spPr>
          <a:xfrm>
            <a:off x="772512" y="851316"/>
            <a:ext cx="7740870" cy="547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Math.PI</a:t>
            </a:r>
            <a:r>
              <a:rPr lang="id-ID"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Math.abs(-4.7)</a:t>
            </a:r>
            <a:r>
              <a:rPr lang="id-ID"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Math.pow(8, 2)</a:t>
            </a:r>
            <a:r>
              <a:rPr lang="id-ID"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Math.sqrt(64)</a:t>
            </a:r>
            <a:r>
              <a:rPr lang="id-ID"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sz="1800"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Math.cbrt(8)</a:t>
            </a:r>
            <a:r>
              <a:rPr lang="id-ID"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103409" y="97174"/>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Variab</a:t>
            </a:r>
            <a:r>
              <a:rPr lang="en-US" sz="4800" b="1" dirty="0">
                <a:solidFill>
                  <a:srgbClr val="009696"/>
                </a:solidFill>
              </a:rPr>
              <a:t>l</a:t>
            </a:r>
            <a:r>
              <a:rPr lang="id-ID" sz="4800" b="1" dirty="0">
                <a:solidFill>
                  <a:srgbClr val="009696"/>
                </a:solidFill>
              </a:rPr>
              <a:t>e</a:t>
            </a:r>
            <a:endParaRPr lang="en-US" sz="4400" b="1" dirty="0">
              <a:solidFill>
                <a:srgbClr val="009696"/>
              </a:solidFill>
            </a:endParaRPr>
          </a:p>
        </p:txBody>
      </p:sp>
      <p:sp>
        <p:nvSpPr>
          <p:cNvPr id="6" name="Title 1"/>
          <p:cNvSpPr txBox="1"/>
          <p:nvPr/>
        </p:nvSpPr>
        <p:spPr>
          <a:xfrm>
            <a:off x="1009002" y="861824"/>
            <a:ext cx="7740870" cy="51763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id-ID" dirty="0">
              <a:latin typeface="Consolas" panose="020B0609020204030204" pitchFamily="49" charset="0"/>
              <a:cs typeface="Consolas" panose="020B0609020204030204" pitchFamily="49" charset="0"/>
            </a:endParaRPr>
          </a:p>
          <a:p>
            <a:r>
              <a:rPr lang="es-ES" dirty="0" err="1">
                <a:solidFill>
                  <a:srgbClr val="009696"/>
                </a:solidFill>
                <a:latin typeface="Consolas" panose="020B0609020204030204" pitchFamily="49" charset="0"/>
                <a:cs typeface="Consolas" panose="020B0609020204030204" pitchFamily="49" charset="0"/>
              </a:rPr>
              <a:t>var</a:t>
            </a:r>
            <a:r>
              <a:rPr lang="es-ES" dirty="0">
                <a:latin typeface="Consolas" panose="020B0609020204030204" pitchFamily="49" charset="0"/>
                <a:cs typeface="Consolas" panose="020B0609020204030204" pitchFamily="49" charset="0"/>
              </a:rPr>
              <a:t> </a:t>
            </a:r>
            <a:r>
              <a:rPr lang="es-ES" dirty="0" err="1">
                <a:latin typeface="Consolas" panose="020B0609020204030204" pitchFamily="49" charset="0"/>
                <a:cs typeface="Consolas" panose="020B0609020204030204" pitchFamily="49" charset="0"/>
              </a:rPr>
              <a:t>nama</a:t>
            </a:r>
            <a:r>
              <a:rPr lang="es-ES" dirty="0">
                <a:latin typeface="Consolas" panose="020B0609020204030204" pitchFamily="49" charset="0"/>
                <a:cs typeface="Consolas" panose="020B0609020204030204" pitchFamily="49" charset="0"/>
              </a:rPr>
              <a:t> = </a:t>
            </a:r>
            <a:r>
              <a:rPr lang="es-ES" dirty="0">
                <a:solidFill>
                  <a:srgbClr val="009696"/>
                </a:solidFill>
                <a:latin typeface="Consolas" panose="020B0609020204030204" pitchFamily="49" charset="0"/>
                <a:cs typeface="Consolas" panose="020B0609020204030204" pitchFamily="49" charset="0"/>
              </a:rPr>
              <a:t>'</a:t>
            </a:r>
            <a:r>
              <a:rPr lang="es-ES" dirty="0" err="1">
                <a:solidFill>
                  <a:srgbClr val="009696"/>
                </a:solidFill>
                <a:latin typeface="Consolas" panose="020B0609020204030204" pitchFamily="49" charset="0"/>
                <a:cs typeface="Consolas" panose="020B0609020204030204" pitchFamily="49" charset="0"/>
              </a:rPr>
              <a:t>Andi</a:t>
            </a:r>
            <a:r>
              <a:rPr lang="es-ES" dirty="0">
                <a:solidFill>
                  <a:srgbClr val="009696"/>
                </a:solidFill>
                <a:latin typeface="Consolas" panose="020B0609020204030204" pitchFamily="49" charset="0"/>
                <a:cs typeface="Consolas" panose="020B0609020204030204" pitchFamily="49" charset="0"/>
              </a:rPr>
              <a:t>'</a:t>
            </a:r>
            <a:r>
              <a:rPr lang="es-ES" dirty="0">
                <a:latin typeface="Consolas" panose="020B0609020204030204" pitchFamily="49" charset="0"/>
                <a:cs typeface="Consolas" panose="020B0609020204030204" pitchFamily="49" charset="0"/>
              </a:rPr>
              <a:t>;</a:t>
            </a:r>
          </a:p>
          <a:p>
            <a:r>
              <a:rPr lang="es-ES" dirty="0">
                <a:latin typeface="Consolas" panose="020B0609020204030204" pitchFamily="49" charset="0"/>
                <a:cs typeface="Consolas" panose="020B0609020204030204" pitchFamily="49" charset="0"/>
              </a:rPr>
              <a:t>console.log(</a:t>
            </a:r>
            <a:r>
              <a:rPr lang="es-ES" dirty="0" err="1">
                <a:latin typeface="Consolas" panose="020B0609020204030204" pitchFamily="49" charset="0"/>
                <a:cs typeface="Consolas" panose="020B0609020204030204" pitchFamily="49" charset="0"/>
              </a:rPr>
              <a:t>nama</a:t>
            </a:r>
            <a:r>
              <a:rPr lang="es-ES" dirty="0">
                <a:latin typeface="Consolas" panose="020B0609020204030204" pitchFamily="49" charset="0"/>
                <a:cs typeface="Consolas" panose="020B0609020204030204" pitchFamily="49" charset="0"/>
              </a:rPr>
              <a:t>);</a:t>
            </a:r>
          </a:p>
          <a:p>
            <a:endParaRPr lang="es-ES" dirty="0">
              <a:latin typeface="Consolas" panose="020B0609020204030204" pitchFamily="49" charset="0"/>
              <a:cs typeface="Consolas" panose="020B0609020204030204" pitchFamily="49" charset="0"/>
            </a:endParaRPr>
          </a:p>
          <a:p>
            <a:r>
              <a:rPr lang="es-ES" dirty="0" err="1">
                <a:solidFill>
                  <a:srgbClr val="009696"/>
                </a:solidFill>
                <a:latin typeface="Consolas" panose="020B0609020204030204" pitchFamily="49" charset="0"/>
                <a:cs typeface="Consolas" panose="020B0609020204030204" pitchFamily="49" charset="0"/>
              </a:rPr>
              <a:t>var</a:t>
            </a:r>
            <a:r>
              <a:rPr lang="es-ES" dirty="0">
                <a:latin typeface="Consolas" panose="020B0609020204030204" pitchFamily="49" charset="0"/>
                <a:cs typeface="Consolas" panose="020B0609020204030204" pitchFamily="49" charset="0"/>
              </a:rPr>
              <a:t> </a:t>
            </a:r>
            <a:r>
              <a:rPr lang="es-ES" dirty="0" err="1">
                <a:latin typeface="Consolas" panose="020B0609020204030204" pitchFamily="49" charset="0"/>
                <a:cs typeface="Consolas" panose="020B0609020204030204" pitchFamily="49" charset="0"/>
              </a:rPr>
              <a:t>usia</a:t>
            </a:r>
            <a:r>
              <a:rPr lang="es-ES" dirty="0">
                <a:latin typeface="Consolas" panose="020B0609020204030204" pitchFamily="49" charset="0"/>
                <a:cs typeface="Consolas" panose="020B0609020204030204" pitchFamily="49" charset="0"/>
              </a:rPr>
              <a:t> = </a:t>
            </a:r>
            <a:r>
              <a:rPr lang="es-ES" dirty="0">
                <a:solidFill>
                  <a:srgbClr val="009696"/>
                </a:solidFill>
                <a:latin typeface="Consolas" panose="020B0609020204030204" pitchFamily="49" charset="0"/>
                <a:cs typeface="Consolas" panose="020B0609020204030204" pitchFamily="49" charset="0"/>
              </a:rPr>
              <a:t>22</a:t>
            </a:r>
            <a:r>
              <a:rPr lang="es-ES" dirty="0">
                <a:latin typeface="Consolas" panose="020B0609020204030204" pitchFamily="49" charset="0"/>
                <a:cs typeface="Consolas" panose="020B0609020204030204" pitchFamily="49" charset="0"/>
              </a:rPr>
              <a:t>;</a:t>
            </a:r>
          </a:p>
          <a:p>
            <a:r>
              <a:rPr lang="es-ES" dirty="0">
                <a:latin typeface="Consolas" panose="020B0609020204030204" pitchFamily="49" charset="0"/>
                <a:cs typeface="Consolas" panose="020B0609020204030204" pitchFamily="49" charset="0"/>
              </a:rPr>
              <a:t>console.log(</a:t>
            </a:r>
            <a:r>
              <a:rPr lang="es-ES" dirty="0" err="1">
                <a:latin typeface="Consolas" panose="020B0609020204030204" pitchFamily="49" charset="0"/>
                <a:cs typeface="Consolas" panose="020B0609020204030204" pitchFamily="49" charset="0"/>
              </a:rPr>
              <a:t>usia</a:t>
            </a:r>
            <a:r>
              <a:rPr lang="es-ES" dirty="0">
                <a:latin typeface="Consolas" panose="020B0609020204030204" pitchFamily="49" charset="0"/>
                <a:cs typeface="Consolas" panose="020B0609020204030204" pitchFamily="49" charset="0"/>
              </a:rPr>
              <a:t>);</a:t>
            </a:r>
          </a:p>
          <a:p>
            <a:endParaRPr lang="es-ES" dirty="0">
              <a:latin typeface="Consolas" panose="020B0609020204030204" pitchFamily="49" charset="0"/>
              <a:cs typeface="Consolas" panose="020B0609020204030204" pitchFamily="49" charset="0"/>
            </a:endParaRPr>
          </a:p>
          <a:p>
            <a:r>
              <a:rPr lang="id-ID" dirty="0">
                <a:solidFill>
                  <a:srgbClr val="009696"/>
                </a:solidFill>
                <a:latin typeface="Consolas" panose="020B0609020204030204" pitchFamily="49" charset="0"/>
                <a:cs typeface="Consolas" panose="020B0609020204030204" pitchFamily="49" charset="0"/>
              </a:rPr>
              <a:t>let</a:t>
            </a:r>
            <a:r>
              <a:rPr lang="es-ES" dirty="0">
                <a:latin typeface="Consolas" panose="020B0609020204030204" pitchFamily="49" charset="0"/>
                <a:cs typeface="Consolas" panose="020B0609020204030204" pitchFamily="49" charset="0"/>
              </a:rPr>
              <a:t> </a:t>
            </a:r>
            <a:r>
              <a:rPr lang="es-ES" dirty="0" err="1">
                <a:latin typeface="Consolas" panose="020B0609020204030204" pitchFamily="49" charset="0"/>
                <a:cs typeface="Consolas" panose="020B0609020204030204" pitchFamily="49" charset="0"/>
              </a:rPr>
              <a:t>jomblo</a:t>
            </a:r>
            <a:r>
              <a:rPr lang="es-ES" dirty="0">
                <a:latin typeface="Consolas" panose="020B0609020204030204" pitchFamily="49" charset="0"/>
                <a:cs typeface="Consolas" panose="020B0609020204030204" pitchFamily="49" charset="0"/>
              </a:rPr>
              <a:t> = </a:t>
            </a:r>
            <a:r>
              <a:rPr lang="es-ES" dirty="0">
                <a:solidFill>
                  <a:srgbClr val="009696"/>
                </a:solidFill>
                <a:latin typeface="Consolas" panose="020B0609020204030204" pitchFamily="49" charset="0"/>
                <a:cs typeface="Consolas" panose="020B0609020204030204" pitchFamily="49" charset="0"/>
              </a:rPr>
              <a:t>true</a:t>
            </a:r>
            <a:r>
              <a:rPr lang="es-ES" dirty="0">
                <a:latin typeface="Consolas" panose="020B0609020204030204" pitchFamily="49" charset="0"/>
                <a:cs typeface="Consolas" panose="020B0609020204030204" pitchFamily="49" charset="0"/>
              </a:rPr>
              <a:t>;</a:t>
            </a:r>
          </a:p>
          <a:p>
            <a:r>
              <a:rPr lang="es-ES" dirty="0">
                <a:latin typeface="Consolas" panose="020B0609020204030204" pitchFamily="49" charset="0"/>
                <a:cs typeface="Consolas" panose="020B0609020204030204" pitchFamily="49" charset="0"/>
              </a:rPr>
              <a:t>console.log(</a:t>
            </a:r>
            <a:r>
              <a:rPr lang="es-ES" dirty="0" err="1">
                <a:latin typeface="Consolas" panose="020B0609020204030204" pitchFamily="49" charset="0"/>
                <a:cs typeface="Consolas" panose="020B0609020204030204" pitchFamily="49" charset="0"/>
              </a:rPr>
              <a:t>jomblo</a:t>
            </a:r>
            <a:r>
              <a:rPr lang="es-E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0" y="-1"/>
            <a:ext cx="8749862" cy="13400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Round, Ceil &amp; Floor</a:t>
            </a:r>
          </a:p>
        </p:txBody>
      </p:sp>
      <p:sp>
        <p:nvSpPr>
          <p:cNvPr id="6" name="Title 1"/>
          <p:cNvSpPr txBox="1"/>
          <p:nvPr/>
        </p:nvSpPr>
        <p:spPr>
          <a:xfrm>
            <a:off x="614852" y="804018"/>
            <a:ext cx="7930052" cy="547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en-US" b="1" dirty="0" err="1">
                <a:solidFill>
                  <a:srgbClr val="009696"/>
                </a:solidFill>
                <a:latin typeface="Consolas" panose="020B0609020204030204" pitchFamily="49" charset="0"/>
                <a:cs typeface="Consolas" panose="020B0609020204030204" pitchFamily="49" charset="0"/>
              </a:rPr>
              <a:t>Math.round</a:t>
            </a:r>
            <a:r>
              <a:rPr lang="en-US" b="1" dirty="0">
                <a:solidFill>
                  <a:srgbClr val="009696"/>
                </a:solidFill>
                <a:latin typeface="Consolas" panose="020B0609020204030204" pitchFamily="49" charset="0"/>
                <a:cs typeface="Consolas" panose="020B0609020204030204" pitchFamily="49" charset="0"/>
              </a:rPr>
              <a:t>(4.7)</a:t>
            </a:r>
            <a:r>
              <a:rPr lang="id-ID"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en-US" b="1" dirty="0" err="1">
                <a:solidFill>
                  <a:srgbClr val="009696"/>
                </a:solidFill>
                <a:latin typeface="Consolas" panose="020B0609020204030204" pitchFamily="49" charset="0"/>
                <a:cs typeface="Consolas" panose="020B0609020204030204" pitchFamily="49" charset="0"/>
              </a:rPr>
              <a:t>Math.round</a:t>
            </a:r>
            <a:r>
              <a:rPr lang="en-US" b="1" dirty="0">
                <a:solidFill>
                  <a:srgbClr val="009696"/>
                </a:solidFill>
                <a:latin typeface="Consolas" panose="020B0609020204030204" pitchFamily="49" charset="0"/>
                <a:cs typeface="Consolas" panose="020B0609020204030204" pitchFamily="49" charset="0"/>
              </a:rPr>
              <a:t>(4.4)</a:t>
            </a:r>
            <a:r>
              <a:rPr lang="id-ID"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Math.floor(4.7)</a:t>
            </a:r>
            <a:r>
              <a:rPr lang="id-ID"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b="1" dirty="0">
                <a:solidFill>
                  <a:srgbClr val="009696"/>
                </a:solidFill>
                <a:latin typeface="Consolas" panose="020B0609020204030204" pitchFamily="49" charset="0"/>
                <a:cs typeface="Consolas" panose="020B0609020204030204" pitchFamily="49" charset="0"/>
              </a:rPr>
              <a:t>Math.ceil(4.4)</a:t>
            </a:r>
            <a:r>
              <a:rPr lang="id-ID"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endParaRPr lang="id-ID" dirty="0">
              <a:latin typeface="Consolas" panose="020B0609020204030204" pitchFamily="49" charset="0"/>
              <a:cs typeface="Consolas" panose="020B0609020204030204" pitchFamily="49" charset="0"/>
            </a:endParaRPr>
          </a:p>
          <a:p>
            <a:endParaRPr lang="id-ID" dirty="0">
              <a:latin typeface="Consolas" panose="020B0609020204030204" pitchFamily="49" charset="0"/>
              <a:cs typeface="Consolas" panose="020B0609020204030204" pitchFamily="49" charset="0"/>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189182" y="133983"/>
            <a:ext cx="8749862" cy="13400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Random, Max &amp; Min</a:t>
            </a:r>
          </a:p>
        </p:txBody>
      </p:sp>
      <p:sp>
        <p:nvSpPr>
          <p:cNvPr id="6" name="Title 1"/>
          <p:cNvSpPr txBox="1"/>
          <p:nvPr/>
        </p:nvSpPr>
        <p:spPr>
          <a:xfrm>
            <a:off x="614852" y="804018"/>
            <a:ext cx="7930052" cy="547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dirty="0">
                <a:latin typeface="Consolas" panose="020B0609020204030204" pitchFamily="49" charset="0"/>
                <a:cs typeface="Consolas" panose="020B0609020204030204" pitchFamily="49" charset="0"/>
              </a:rPr>
              <a:t>console.log(</a:t>
            </a:r>
            <a:r>
              <a:rPr lang="id-ID" b="1" dirty="0">
                <a:solidFill>
                  <a:srgbClr val="FF0000"/>
                </a:solidFill>
                <a:latin typeface="Consolas" panose="020B0609020204030204" pitchFamily="49" charset="0"/>
                <a:cs typeface="Consolas" panose="020B0609020204030204" pitchFamily="49" charset="0"/>
              </a:rPr>
              <a:t>Math.random()</a:t>
            </a:r>
            <a:r>
              <a:rPr lang="id-ID" dirty="0">
                <a:latin typeface="Consolas" panose="020B0609020204030204" pitchFamily="49" charset="0"/>
                <a:cs typeface="Consolas" panose="020B0609020204030204" pitchFamily="49" charset="0"/>
              </a:rPr>
              <a:t>);</a:t>
            </a: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b="1" dirty="0">
                <a:solidFill>
                  <a:srgbClr val="FF0000"/>
                </a:solidFill>
                <a:latin typeface="Consolas" panose="020B0609020204030204" pitchFamily="49" charset="0"/>
                <a:cs typeface="Consolas" panose="020B0609020204030204" pitchFamily="49" charset="0"/>
              </a:rPr>
              <a:t>Math.max(</a:t>
            </a:r>
            <a:r>
              <a:rPr lang="id-ID" b="1" dirty="0">
                <a:latin typeface="Consolas" panose="020B0609020204030204" pitchFamily="49" charset="0"/>
                <a:cs typeface="Consolas" panose="020B0609020204030204" pitchFamily="49" charset="0"/>
              </a:rPr>
              <a:t>1,3,5</a:t>
            </a:r>
            <a:r>
              <a:rPr lang="id-ID" b="1" dirty="0">
                <a:solidFill>
                  <a:srgbClr val="FF0000"/>
                </a:solidFill>
                <a:latin typeface="Consolas" panose="020B0609020204030204" pitchFamily="49" charset="0"/>
                <a:cs typeface="Consolas" panose="020B0609020204030204" pitchFamily="49" charset="0"/>
              </a:rPr>
              <a:t>)</a:t>
            </a:r>
            <a:r>
              <a:rPr lang="id-ID" dirty="0">
                <a:latin typeface="Consolas" panose="020B0609020204030204" pitchFamily="49" charset="0"/>
                <a:cs typeface="Consolas" panose="020B0609020204030204" pitchFamily="49" charset="0"/>
              </a:rPr>
              <a:t>);</a:t>
            </a: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b="1" dirty="0">
                <a:solidFill>
                  <a:srgbClr val="FF0000"/>
                </a:solidFill>
                <a:latin typeface="Consolas" panose="020B0609020204030204" pitchFamily="49" charset="0"/>
                <a:cs typeface="Consolas" panose="020B0609020204030204" pitchFamily="49" charset="0"/>
              </a:rPr>
              <a:t>Math.min(</a:t>
            </a:r>
            <a:r>
              <a:rPr lang="id-ID" b="1" dirty="0">
                <a:latin typeface="Consolas" panose="020B0609020204030204" pitchFamily="49" charset="0"/>
                <a:cs typeface="Consolas" panose="020B0609020204030204" pitchFamily="49" charset="0"/>
              </a:rPr>
              <a:t>1,3,5</a:t>
            </a:r>
            <a:r>
              <a:rPr lang="id-ID" b="1" dirty="0">
                <a:solidFill>
                  <a:srgbClr val="FF0000"/>
                </a:solidFill>
                <a:latin typeface="Consolas" panose="020B0609020204030204" pitchFamily="49" charset="0"/>
                <a:cs typeface="Consolas" panose="020B0609020204030204" pitchFamily="49" charset="0"/>
              </a:rPr>
              <a:t>)</a:t>
            </a:r>
            <a:r>
              <a:rPr lang="id-ID" dirty="0">
                <a:latin typeface="Consolas" panose="020B0609020204030204" pitchFamily="49" charset="0"/>
                <a:cs typeface="Consolas" panose="020B0609020204030204" pitchFamily="49" charset="0"/>
              </a:rPr>
              <a:t>);</a:t>
            </a: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0" y="-1"/>
            <a:ext cx="8749862" cy="13716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400" b="1" dirty="0">
                <a:solidFill>
                  <a:srgbClr val="009696"/>
                </a:solidFill>
              </a:rPr>
              <a:t>Basic Date Object</a:t>
            </a:r>
          </a:p>
        </p:txBody>
      </p:sp>
      <p:sp>
        <p:nvSpPr>
          <p:cNvPr id="6" name="Title 1"/>
          <p:cNvSpPr txBox="1"/>
          <p:nvPr/>
        </p:nvSpPr>
        <p:spPr>
          <a:xfrm>
            <a:off x="772512" y="725188"/>
            <a:ext cx="7740870" cy="547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latin typeface="Consolas" panose="020B0609020204030204" pitchFamily="49" charset="0"/>
                <a:cs typeface="Consolas" panose="020B0609020204030204" pitchFamily="49" charset="0"/>
              </a:rPr>
              <a:t>let </a:t>
            </a:r>
            <a:r>
              <a:rPr lang="id-ID" sz="3200" b="1" dirty="0">
                <a:solidFill>
                  <a:srgbClr val="009696"/>
                </a:solidFill>
                <a:latin typeface="Consolas" panose="020B0609020204030204" pitchFamily="49" charset="0"/>
                <a:cs typeface="Consolas" panose="020B0609020204030204" pitchFamily="49" charset="0"/>
              </a:rPr>
              <a:t>a</a:t>
            </a:r>
            <a:r>
              <a:rPr lang="id-ID" sz="3200" dirty="0">
                <a:latin typeface="Consolas" panose="020B0609020204030204" pitchFamily="49" charset="0"/>
                <a:cs typeface="Consolas" panose="020B0609020204030204" pitchFamily="49" charset="0"/>
              </a:rPr>
              <a:t> = </a:t>
            </a:r>
            <a:r>
              <a:rPr lang="id-ID" sz="3200" dirty="0">
                <a:solidFill>
                  <a:srgbClr val="009696"/>
                </a:solidFill>
                <a:latin typeface="Consolas" panose="020B0609020204030204" pitchFamily="49" charset="0"/>
                <a:cs typeface="Consolas" panose="020B0609020204030204" pitchFamily="49" charset="0"/>
              </a:rPr>
              <a:t>new</a:t>
            </a:r>
            <a:r>
              <a:rPr lang="id-ID" sz="3200" dirty="0">
                <a:latin typeface="Consolas" panose="020B0609020204030204" pitchFamily="49" charset="0"/>
                <a:cs typeface="Consolas" panose="020B0609020204030204" pitchFamily="49" charset="0"/>
              </a:rPr>
              <a:t> </a:t>
            </a:r>
            <a:r>
              <a:rPr lang="id-ID" sz="3200" b="1" dirty="0">
                <a:solidFill>
                  <a:srgbClr val="FF0000"/>
                </a:solidFill>
                <a:latin typeface="Consolas" panose="020B0609020204030204" pitchFamily="49" charset="0"/>
                <a:cs typeface="Consolas" panose="020B0609020204030204" pitchFamily="49" charset="0"/>
              </a:rPr>
              <a:t>Date()</a:t>
            </a:r>
          </a:p>
          <a:p>
            <a:br>
              <a:rPr lang="id-ID" sz="3200" dirty="0">
                <a:latin typeface="Consolas" panose="020B0609020204030204" pitchFamily="49" charset="0"/>
                <a:cs typeface="Consolas" panose="020B0609020204030204" pitchFamily="49" charset="0"/>
              </a:rPr>
            </a:br>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a</a:t>
            </a:r>
            <a:r>
              <a:rPr lang="id-ID" sz="3200" dirty="0">
                <a:latin typeface="Consolas" panose="020B0609020204030204" pitchFamily="49" charset="0"/>
                <a:cs typeface="Consolas" panose="020B0609020204030204" pitchFamily="49" charset="0"/>
              </a:rPr>
              <a:t>.</a:t>
            </a:r>
            <a:r>
              <a:rPr lang="id-ID" sz="3200" b="1" dirty="0">
                <a:solidFill>
                  <a:srgbClr val="FF0000"/>
                </a:solidFill>
                <a:latin typeface="Consolas" panose="020B0609020204030204" pitchFamily="49" charset="0"/>
                <a:cs typeface="Consolas" panose="020B0609020204030204" pitchFamily="49" charset="0"/>
              </a:rPr>
              <a:t>getFullYear()</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a</a:t>
            </a:r>
            <a:r>
              <a:rPr lang="id-ID" sz="3200" dirty="0">
                <a:latin typeface="Consolas" panose="020B0609020204030204" pitchFamily="49" charset="0"/>
                <a:cs typeface="Consolas" panose="020B0609020204030204" pitchFamily="49" charset="0"/>
              </a:rPr>
              <a:t>.</a:t>
            </a:r>
            <a:r>
              <a:rPr lang="id-ID" sz="3200" b="1" dirty="0">
                <a:solidFill>
                  <a:srgbClr val="FF0000"/>
                </a:solidFill>
                <a:latin typeface="Consolas" panose="020B0609020204030204" pitchFamily="49" charset="0"/>
                <a:cs typeface="Consolas" panose="020B0609020204030204" pitchFamily="49" charset="0"/>
              </a:rPr>
              <a:t>getMonth()</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a</a:t>
            </a:r>
            <a:r>
              <a:rPr lang="id-ID" sz="3200" dirty="0">
                <a:latin typeface="Consolas" panose="020B0609020204030204" pitchFamily="49" charset="0"/>
                <a:cs typeface="Consolas" panose="020B0609020204030204" pitchFamily="49" charset="0"/>
              </a:rPr>
              <a:t>.</a:t>
            </a:r>
            <a:r>
              <a:rPr lang="id-ID" sz="3200" b="1" dirty="0">
                <a:solidFill>
                  <a:srgbClr val="FF0000"/>
                </a:solidFill>
                <a:latin typeface="Consolas" panose="020B0609020204030204" pitchFamily="49" charset="0"/>
                <a:cs typeface="Consolas" panose="020B0609020204030204" pitchFamily="49" charset="0"/>
              </a:rPr>
              <a:t>getDate()</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a</a:t>
            </a:r>
            <a:r>
              <a:rPr lang="id-ID" sz="3200" dirty="0">
                <a:latin typeface="Consolas" panose="020B0609020204030204" pitchFamily="49" charset="0"/>
                <a:cs typeface="Consolas" panose="020B0609020204030204" pitchFamily="49" charset="0"/>
              </a:rPr>
              <a:t>.</a:t>
            </a:r>
            <a:r>
              <a:rPr lang="id-ID" sz="3200" b="1" dirty="0">
                <a:solidFill>
                  <a:srgbClr val="FF0000"/>
                </a:solidFill>
                <a:latin typeface="Consolas" panose="020B0609020204030204" pitchFamily="49" charset="0"/>
                <a:cs typeface="Consolas" panose="020B0609020204030204" pitchFamily="49" charset="0"/>
              </a:rPr>
              <a:t>getDay()</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a</a:t>
            </a:r>
            <a:r>
              <a:rPr lang="id-ID" sz="3200" dirty="0">
                <a:latin typeface="Consolas" panose="020B0609020204030204" pitchFamily="49" charset="0"/>
                <a:cs typeface="Consolas" panose="020B0609020204030204" pitchFamily="49" charset="0"/>
              </a:rPr>
              <a:t>.</a:t>
            </a:r>
            <a:r>
              <a:rPr lang="id-ID" sz="3200" b="1" dirty="0">
                <a:solidFill>
                  <a:srgbClr val="FF0000"/>
                </a:solidFill>
                <a:latin typeface="Consolas" panose="020B0609020204030204" pitchFamily="49" charset="0"/>
                <a:cs typeface="Consolas" panose="020B0609020204030204" pitchFamily="49" charset="0"/>
              </a:rPr>
              <a:t>getHours()</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a</a:t>
            </a:r>
            <a:r>
              <a:rPr lang="id-ID" sz="3200" dirty="0">
                <a:latin typeface="Consolas" panose="020B0609020204030204" pitchFamily="49" charset="0"/>
                <a:cs typeface="Consolas" panose="020B0609020204030204" pitchFamily="49" charset="0"/>
              </a:rPr>
              <a:t>.</a:t>
            </a:r>
            <a:r>
              <a:rPr lang="id-ID" sz="3200" b="1" dirty="0">
                <a:solidFill>
                  <a:srgbClr val="FF0000"/>
                </a:solidFill>
                <a:latin typeface="Consolas" panose="020B0609020204030204" pitchFamily="49" charset="0"/>
                <a:cs typeface="Consolas" panose="020B0609020204030204" pitchFamily="49" charset="0"/>
              </a:rPr>
              <a:t>getMinutes()</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a</a:t>
            </a:r>
            <a:r>
              <a:rPr lang="id-ID" sz="3200" dirty="0">
                <a:latin typeface="Consolas" panose="020B0609020204030204" pitchFamily="49" charset="0"/>
                <a:cs typeface="Consolas" panose="020B0609020204030204" pitchFamily="49" charset="0"/>
              </a:rPr>
              <a:t>.</a:t>
            </a:r>
            <a:r>
              <a:rPr lang="id-ID" sz="3200" b="1" dirty="0">
                <a:solidFill>
                  <a:srgbClr val="FF0000"/>
                </a:solidFill>
                <a:latin typeface="Consolas" panose="020B0609020204030204" pitchFamily="49" charset="0"/>
                <a:cs typeface="Consolas" panose="020B0609020204030204" pitchFamily="49" charset="0"/>
              </a:rPr>
              <a:t>getSeconds()</a:t>
            </a:r>
            <a:r>
              <a:rPr lang="id-ID" sz="3200" dirty="0">
                <a:latin typeface="Consolas" panose="020B0609020204030204" pitchFamily="49" charset="0"/>
                <a:cs typeface="Consolas" panose="020B0609020204030204" pitchFamily="49" charset="0"/>
              </a:rPr>
              <a:t>)</a:t>
            </a:r>
          </a:p>
          <a:p>
            <a:r>
              <a:rPr lang="id-ID" sz="3200" dirty="0">
                <a:latin typeface="Consolas" panose="020B0609020204030204" pitchFamily="49" charset="0"/>
                <a:cs typeface="Consolas" panose="020B0609020204030204" pitchFamily="49" charset="0"/>
              </a:rPr>
              <a:t>console.log(</a:t>
            </a:r>
            <a:r>
              <a:rPr lang="id-ID" sz="3200" b="1" dirty="0">
                <a:solidFill>
                  <a:srgbClr val="009696"/>
                </a:solidFill>
                <a:latin typeface="Consolas" panose="020B0609020204030204" pitchFamily="49" charset="0"/>
                <a:cs typeface="Consolas" panose="020B0609020204030204" pitchFamily="49" charset="0"/>
              </a:rPr>
              <a:t>a</a:t>
            </a:r>
            <a:r>
              <a:rPr lang="id-ID" sz="3200" dirty="0">
                <a:latin typeface="Consolas" panose="020B0609020204030204" pitchFamily="49" charset="0"/>
                <a:cs typeface="Consolas" panose="020B0609020204030204" pitchFamily="49" charset="0"/>
              </a:rPr>
              <a:t>.</a:t>
            </a:r>
            <a:r>
              <a:rPr lang="id-ID" sz="3200" b="1" dirty="0">
                <a:solidFill>
                  <a:srgbClr val="FF0000"/>
                </a:solidFill>
                <a:latin typeface="Consolas" panose="020B0609020204030204" pitchFamily="49" charset="0"/>
                <a:cs typeface="Consolas" panose="020B0609020204030204" pitchFamily="49" charset="0"/>
              </a:rPr>
              <a:t>getMilliseconds()</a:t>
            </a:r>
            <a:r>
              <a:rPr lang="id-ID" sz="3200" dirty="0">
                <a:latin typeface="Consolas" panose="020B0609020204030204" pitchFamily="49" charset="0"/>
                <a:cs typeface="Consolas" panose="020B0609020204030204" pitchFamily="49" charset="0"/>
              </a:rPr>
              <a:t>)</a:t>
            </a: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83788" y="-1"/>
            <a:ext cx="8749862" cy="17499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400" b="1" dirty="0">
                <a:solidFill>
                  <a:srgbClr val="009696"/>
                </a:solidFill>
              </a:rPr>
              <a:t>Basic Date Object</a:t>
            </a:r>
          </a:p>
        </p:txBody>
      </p:sp>
      <p:sp>
        <p:nvSpPr>
          <p:cNvPr id="6" name="Title 1"/>
          <p:cNvSpPr txBox="1"/>
          <p:nvPr/>
        </p:nvSpPr>
        <p:spPr>
          <a:xfrm>
            <a:off x="835581" y="725188"/>
            <a:ext cx="8387255" cy="56598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400" b="1" dirty="0" err="1">
                <a:solidFill>
                  <a:srgbClr val="009696"/>
                </a:solidFill>
              </a:rPr>
              <a:t>getFullYear</a:t>
            </a:r>
            <a:r>
              <a:rPr lang="en-US" sz="2400" b="1" dirty="0">
                <a:solidFill>
                  <a:srgbClr val="009696"/>
                </a:solidFill>
              </a:rPr>
              <a:t>()</a:t>
            </a:r>
            <a:r>
              <a:rPr lang="en-US" sz="2400" dirty="0"/>
              <a:t>	</a:t>
            </a:r>
            <a:r>
              <a:rPr lang="id-ID" sz="2400" dirty="0"/>
              <a:t>   </a:t>
            </a:r>
            <a:r>
              <a:rPr lang="en-US" sz="2400" dirty="0"/>
              <a:t>Get year (</a:t>
            </a:r>
            <a:r>
              <a:rPr lang="en-US" sz="2400" dirty="0" err="1"/>
              <a:t>yyyy</a:t>
            </a:r>
            <a:r>
              <a:rPr lang="en-US" sz="2400" dirty="0"/>
              <a:t>)</a:t>
            </a:r>
          </a:p>
          <a:p>
            <a:r>
              <a:rPr lang="en-US" sz="2400" b="1" dirty="0" err="1">
                <a:solidFill>
                  <a:srgbClr val="009696"/>
                </a:solidFill>
              </a:rPr>
              <a:t>getMonth</a:t>
            </a:r>
            <a:r>
              <a:rPr lang="en-US" sz="2400" b="1" dirty="0">
                <a:solidFill>
                  <a:srgbClr val="009696"/>
                </a:solidFill>
              </a:rPr>
              <a:t>()</a:t>
            </a:r>
            <a:r>
              <a:rPr lang="en-US" sz="2400" dirty="0"/>
              <a:t>	</a:t>
            </a:r>
            <a:r>
              <a:rPr lang="id-ID" sz="2400" dirty="0"/>
              <a:t>	   </a:t>
            </a:r>
            <a:r>
              <a:rPr lang="en-US" sz="2400" dirty="0"/>
              <a:t>Get month (0-11)</a:t>
            </a:r>
          </a:p>
          <a:p>
            <a:r>
              <a:rPr lang="en-US" sz="2400" b="1" dirty="0" err="1">
                <a:solidFill>
                  <a:srgbClr val="009696"/>
                </a:solidFill>
              </a:rPr>
              <a:t>getDate</a:t>
            </a:r>
            <a:r>
              <a:rPr lang="en-US" sz="2400" b="1" dirty="0">
                <a:solidFill>
                  <a:srgbClr val="009696"/>
                </a:solidFill>
              </a:rPr>
              <a:t>()</a:t>
            </a:r>
            <a:r>
              <a:rPr lang="en-US" sz="2400" dirty="0"/>
              <a:t>	</a:t>
            </a:r>
            <a:r>
              <a:rPr lang="id-ID" sz="2400" dirty="0"/>
              <a:t>	   </a:t>
            </a:r>
            <a:r>
              <a:rPr lang="en-US" sz="2400" dirty="0"/>
              <a:t>Get day as a number (1-31)</a:t>
            </a:r>
          </a:p>
          <a:p>
            <a:r>
              <a:rPr lang="en-US" sz="2400" b="1" dirty="0" err="1">
                <a:solidFill>
                  <a:srgbClr val="009696"/>
                </a:solidFill>
              </a:rPr>
              <a:t>getDay</a:t>
            </a:r>
            <a:r>
              <a:rPr lang="en-US" sz="2400" b="1" dirty="0">
                <a:solidFill>
                  <a:srgbClr val="009696"/>
                </a:solidFill>
              </a:rPr>
              <a:t>()</a:t>
            </a:r>
            <a:r>
              <a:rPr lang="en-US" sz="2400" dirty="0"/>
              <a:t>	</a:t>
            </a:r>
            <a:r>
              <a:rPr lang="id-ID" sz="2400" dirty="0"/>
              <a:t>	   </a:t>
            </a:r>
            <a:r>
              <a:rPr lang="en-US" sz="2400" dirty="0"/>
              <a:t>Get weekday number (0-6)</a:t>
            </a:r>
            <a:endParaRPr lang="id-ID" sz="2400" dirty="0"/>
          </a:p>
          <a:p>
            <a:endParaRPr lang="en-US" sz="2400" dirty="0"/>
          </a:p>
          <a:p>
            <a:r>
              <a:rPr lang="en-US" sz="2400" b="1" dirty="0" err="1">
                <a:solidFill>
                  <a:srgbClr val="009696"/>
                </a:solidFill>
              </a:rPr>
              <a:t>getHours</a:t>
            </a:r>
            <a:r>
              <a:rPr lang="en-US" sz="2400" b="1" dirty="0">
                <a:solidFill>
                  <a:srgbClr val="009696"/>
                </a:solidFill>
              </a:rPr>
              <a:t>()</a:t>
            </a:r>
            <a:r>
              <a:rPr lang="en-US" sz="2400" dirty="0"/>
              <a:t>	</a:t>
            </a:r>
            <a:r>
              <a:rPr lang="id-ID" sz="2400" dirty="0"/>
              <a:t>	   </a:t>
            </a:r>
            <a:r>
              <a:rPr lang="en-US" sz="2400" dirty="0"/>
              <a:t>Get hour (0-23)</a:t>
            </a:r>
          </a:p>
          <a:p>
            <a:r>
              <a:rPr lang="en-US" sz="2400" b="1" dirty="0" err="1">
                <a:solidFill>
                  <a:srgbClr val="009696"/>
                </a:solidFill>
              </a:rPr>
              <a:t>getMinutes</a:t>
            </a:r>
            <a:r>
              <a:rPr lang="en-US" sz="2400" b="1" dirty="0">
                <a:solidFill>
                  <a:srgbClr val="009696"/>
                </a:solidFill>
              </a:rPr>
              <a:t>()</a:t>
            </a:r>
            <a:r>
              <a:rPr lang="en-US" sz="2400" dirty="0"/>
              <a:t>	</a:t>
            </a:r>
            <a:r>
              <a:rPr lang="id-ID" sz="2400" dirty="0"/>
              <a:t>   </a:t>
            </a:r>
            <a:r>
              <a:rPr lang="en-US" sz="2400" dirty="0"/>
              <a:t>Get minutes (0-59)</a:t>
            </a:r>
          </a:p>
          <a:p>
            <a:r>
              <a:rPr lang="en-US" sz="2400" b="1" dirty="0" err="1">
                <a:solidFill>
                  <a:srgbClr val="009696"/>
                </a:solidFill>
              </a:rPr>
              <a:t>getSeconds</a:t>
            </a:r>
            <a:r>
              <a:rPr lang="en-US" sz="2400" b="1" dirty="0">
                <a:solidFill>
                  <a:srgbClr val="009696"/>
                </a:solidFill>
              </a:rPr>
              <a:t>()</a:t>
            </a:r>
            <a:r>
              <a:rPr lang="en-US" sz="2400" dirty="0"/>
              <a:t>	</a:t>
            </a:r>
            <a:r>
              <a:rPr lang="id-ID" sz="2400" dirty="0"/>
              <a:t>   </a:t>
            </a:r>
            <a:r>
              <a:rPr lang="en-US" sz="2400" dirty="0"/>
              <a:t>Get seconds (0-59)</a:t>
            </a:r>
          </a:p>
          <a:p>
            <a:r>
              <a:rPr lang="en-US" sz="2400" b="1" dirty="0" err="1">
                <a:solidFill>
                  <a:srgbClr val="009696"/>
                </a:solidFill>
              </a:rPr>
              <a:t>getMilliseconds</a:t>
            </a:r>
            <a:r>
              <a:rPr lang="en-US" sz="2400" b="1" dirty="0">
                <a:solidFill>
                  <a:srgbClr val="009696"/>
                </a:solidFill>
              </a:rPr>
              <a:t>()</a:t>
            </a:r>
            <a:r>
              <a:rPr lang="en-US" sz="2400" dirty="0"/>
              <a:t>	</a:t>
            </a:r>
            <a:r>
              <a:rPr lang="id-ID" sz="2400" dirty="0"/>
              <a:t>   </a:t>
            </a:r>
            <a:r>
              <a:rPr lang="en-US" sz="2400" dirty="0"/>
              <a:t>Get milliseconds (0-999</a:t>
            </a:r>
            <a:r>
              <a:rPr lang="id-ID" sz="2400" dirty="0"/>
              <a:t>)</a:t>
            </a:r>
          </a:p>
          <a:p>
            <a:endParaRPr lang="id-ID" sz="2400" dirty="0"/>
          </a:p>
          <a:p>
            <a:r>
              <a:rPr lang="en-US" sz="2400" b="1" dirty="0" err="1">
                <a:solidFill>
                  <a:srgbClr val="009696"/>
                </a:solidFill>
              </a:rPr>
              <a:t>getTime</a:t>
            </a:r>
            <a:r>
              <a:rPr lang="en-US" sz="2400" b="1" dirty="0">
                <a:solidFill>
                  <a:srgbClr val="009696"/>
                </a:solidFill>
              </a:rPr>
              <a:t>()</a:t>
            </a:r>
            <a:r>
              <a:rPr lang="en-US" sz="2400" dirty="0"/>
              <a:t>	</a:t>
            </a:r>
            <a:r>
              <a:rPr lang="id-ID" sz="2400" dirty="0"/>
              <a:t>	   </a:t>
            </a:r>
            <a:r>
              <a:rPr lang="en-US" sz="2400" dirty="0"/>
              <a:t>Get time (</a:t>
            </a:r>
            <a:r>
              <a:rPr lang="en-US" sz="2400" dirty="0" err="1"/>
              <a:t>ms</a:t>
            </a:r>
            <a:r>
              <a:rPr lang="en-US" sz="2400" dirty="0"/>
              <a:t> since Jan 1, 1970)</a:t>
            </a:r>
            <a:endParaRPr lang="id-ID" sz="2400" dirty="0"/>
          </a:p>
        </p:txBody>
      </p:sp>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0" y="-1"/>
            <a:ext cx="8749862" cy="13716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400" b="1" dirty="0">
                <a:solidFill>
                  <a:srgbClr val="009696"/>
                </a:solidFill>
              </a:rPr>
              <a:t>Basic Date Object</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593" t="56659" r="70398" b="28525"/>
          <a:stretch>
            <a:fillRect/>
          </a:stretch>
        </p:blipFill>
        <p:spPr bwMode="auto">
          <a:xfrm>
            <a:off x="819810" y="1931852"/>
            <a:ext cx="7250755" cy="3018519"/>
          </a:xfrm>
          <a:prstGeom prst="rect">
            <a:avLst/>
          </a:prstGeom>
          <a:noFill/>
          <a:ln>
            <a:noFill/>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DB94-E9E6-4008-A1FA-B0C8378646F6}"/>
              </a:ext>
            </a:extLst>
          </p:cNvPr>
          <p:cNvSpPr>
            <a:spLocks noGrp="1"/>
          </p:cNvSpPr>
          <p:nvPr>
            <p:ph type="title"/>
          </p:nvPr>
        </p:nvSpPr>
        <p:spPr/>
        <p:txBody>
          <a:bodyPr/>
          <a:lstStyle/>
          <a:p>
            <a:r>
              <a:rPr lang="en-US" dirty="0"/>
              <a:t>Learning Resources</a:t>
            </a:r>
            <a:endParaRPr lang="en-ID" dirty="0"/>
          </a:p>
        </p:txBody>
      </p:sp>
      <p:sp>
        <p:nvSpPr>
          <p:cNvPr id="3" name="Content Placeholder 2">
            <a:extLst>
              <a:ext uri="{FF2B5EF4-FFF2-40B4-BE49-F238E27FC236}">
                <a16:creationId xmlns:a16="http://schemas.microsoft.com/office/drawing/2014/main" id="{03C0F8D9-27F6-4B20-9EEB-7A66EB0BCF18}"/>
              </a:ext>
            </a:extLst>
          </p:cNvPr>
          <p:cNvSpPr>
            <a:spLocks noGrp="1"/>
          </p:cNvSpPr>
          <p:nvPr>
            <p:ph idx="1"/>
          </p:nvPr>
        </p:nvSpPr>
        <p:spPr>
          <a:xfrm>
            <a:off x="628650" y="1601690"/>
            <a:ext cx="7886700" cy="4463208"/>
          </a:xfrm>
        </p:spPr>
        <p:txBody>
          <a:bodyPr>
            <a:normAutofit fontScale="85000" lnSpcReduction="20000"/>
          </a:bodyPr>
          <a:lstStyle/>
          <a:p>
            <a:r>
              <a:rPr lang="en-ID" sz="2000" dirty="0">
                <a:hlinkClick r:id="rId2"/>
              </a:rPr>
              <a:t>https://www.w3schools.com/js/js_variables.asp</a:t>
            </a:r>
            <a:endParaRPr lang="en-ID" sz="2000" dirty="0"/>
          </a:p>
          <a:p>
            <a:r>
              <a:rPr lang="en-ID" sz="2000" dirty="0">
                <a:hlinkClick r:id="rId3"/>
              </a:rPr>
              <a:t>https://www.w3schools.com/js/js_operators.asp</a:t>
            </a:r>
            <a:endParaRPr lang="en-ID" sz="2000" dirty="0"/>
          </a:p>
          <a:p>
            <a:r>
              <a:rPr lang="en-ID" sz="2000" dirty="0">
                <a:hlinkClick r:id="rId4"/>
              </a:rPr>
              <a:t>https://www.w3schools.com/js/js_arithmetic.asp</a:t>
            </a:r>
            <a:endParaRPr lang="en-ID" sz="2000" dirty="0"/>
          </a:p>
          <a:p>
            <a:r>
              <a:rPr lang="en-ID" sz="2000" dirty="0">
                <a:hlinkClick r:id="rId5"/>
              </a:rPr>
              <a:t>https://www.w3schools.com/js/js_assignment.asp</a:t>
            </a:r>
            <a:endParaRPr lang="en-ID" sz="2000" dirty="0"/>
          </a:p>
          <a:p>
            <a:r>
              <a:rPr lang="en-ID" sz="2000" dirty="0">
                <a:hlinkClick r:id="rId6"/>
              </a:rPr>
              <a:t>https://www.w3schools.com/js/js_datatypes.asp</a:t>
            </a:r>
            <a:endParaRPr lang="en-ID" sz="2000" dirty="0"/>
          </a:p>
          <a:p>
            <a:r>
              <a:rPr lang="en-ID" sz="2000" dirty="0">
                <a:hlinkClick r:id="rId7"/>
              </a:rPr>
              <a:t>https://www.w3schools.com/js/js_strings.asp</a:t>
            </a:r>
            <a:endParaRPr lang="en-ID" sz="2000" dirty="0"/>
          </a:p>
          <a:p>
            <a:r>
              <a:rPr lang="en-ID" sz="2000" dirty="0">
                <a:hlinkClick r:id="rId8"/>
              </a:rPr>
              <a:t>https://www.w3schools.com/js/js_string_methods.asp</a:t>
            </a:r>
            <a:endParaRPr lang="en-ID" sz="2000" dirty="0"/>
          </a:p>
          <a:p>
            <a:r>
              <a:rPr lang="en-ID" sz="2000" dirty="0">
                <a:hlinkClick r:id="rId9"/>
              </a:rPr>
              <a:t>https://www.w3schools.com/js/js_numbers.asp</a:t>
            </a:r>
            <a:endParaRPr lang="en-ID" sz="2000" dirty="0"/>
          </a:p>
          <a:p>
            <a:r>
              <a:rPr lang="en-ID" sz="2000" dirty="0">
                <a:hlinkClick r:id="rId10"/>
              </a:rPr>
              <a:t>https://www.w3schools.com/js/js_number_methods.asp</a:t>
            </a:r>
            <a:endParaRPr lang="en-ID" sz="2000" dirty="0"/>
          </a:p>
          <a:p>
            <a:r>
              <a:rPr lang="en-ID" sz="2000" dirty="0">
                <a:hlinkClick r:id="rId11"/>
              </a:rPr>
              <a:t>https://www.w3schools.com/js/js_dates.asp</a:t>
            </a:r>
            <a:endParaRPr lang="en-ID" sz="2000" dirty="0"/>
          </a:p>
          <a:p>
            <a:r>
              <a:rPr lang="en-ID" sz="2000" dirty="0">
                <a:hlinkClick r:id="rId12"/>
              </a:rPr>
              <a:t>https://www.w3schools.com/js/js_date_methods.asp</a:t>
            </a:r>
            <a:endParaRPr lang="en-ID" sz="2000" dirty="0"/>
          </a:p>
          <a:p>
            <a:r>
              <a:rPr lang="en-ID" sz="2000" dirty="0">
                <a:hlinkClick r:id="rId13"/>
              </a:rPr>
              <a:t>https://www.w3schools.com/js/js_date_methods_set.asp</a:t>
            </a:r>
            <a:endParaRPr lang="en-ID" sz="2000" dirty="0"/>
          </a:p>
          <a:p>
            <a:r>
              <a:rPr lang="en-ID" sz="2000" dirty="0">
                <a:hlinkClick r:id="rId14"/>
              </a:rPr>
              <a:t>https://www.w3schools.com/js/js_math.asp</a:t>
            </a:r>
            <a:endParaRPr lang="en-ID" sz="2000" dirty="0"/>
          </a:p>
          <a:p>
            <a:r>
              <a:rPr lang="en-ID" sz="2000" dirty="0">
                <a:hlinkClick r:id="rId15"/>
              </a:rPr>
              <a:t>https://www.w3schools.com/js/js_random.asp</a:t>
            </a:r>
            <a:endParaRPr lang="en-ID" sz="2000" dirty="0"/>
          </a:p>
        </p:txBody>
      </p:sp>
    </p:spTree>
    <p:extLst>
      <p:ext uri="{BB962C8B-B14F-4D97-AF65-F5344CB8AC3E}">
        <p14:creationId xmlns:p14="http://schemas.microsoft.com/office/powerpoint/2010/main" val="4141365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119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#1</a:t>
            </a:r>
            <a:endParaRPr lang="id-ID" sz="4800" b="1" dirty="0"/>
          </a:p>
        </p:txBody>
      </p:sp>
      <mc:AlternateContent xmlns:mc="http://schemas.openxmlformats.org/markup-compatibility/2006" xmlns:a14="http://schemas.microsoft.com/office/drawing/2010/main">
        <mc:Choice Requires="a14">
          <p:sp>
            <p:nvSpPr>
              <p:cNvPr id="5" name="Title 1"/>
              <p:cNvSpPr txBox="1">
                <a:spLocks/>
              </p:cNvSpPr>
              <p:nvPr/>
            </p:nvSpPr>
            <p:spPr>
              <a:xfrm>
                <a:off x="1" y="2033752"/>
                <a:ext cx="9143998" cy="3626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14:m>
                  <m:oMathPara xmlns:m="http://schemas.openxmlformats.org/officeDocument/2006/math">
                    <m:oMathParaPr>
                      <m:jc m:val="centerGroup"/>
                    </m:oMathParaPr>
                    <m:oMath xmlns:m="http://schemas.openxmlformats.org/officeDocument/2006/math">
                      <m:r>
                        <a:rPr lang="id-ID" sz="6600" b="1" i="1" smtClean="0">
                          <a:solidFill>
                            <a:schemeClr val="bg1"/>
                          </a:solidFill>
                          <a:latin typeface="Cambria Math"/>
                        </a:rPr>
                        <m:t>𝒘</m:t>
                      </m:r>
                      <m:r>
                        <a:rPr lang="id-ID" sz="6600" b="1" i="1" smtClean="0">
                          <a:solidFill>
                            <a:schemeClr val="bg1"/>
                          </a:solidFill>
                          <a:latin typeface="Cambria Math"/>
                        </a:rPr>
                        <m:t>=</m:t>
                      </m:r>
                      <m:sSup>
                        <m:sSupPr>
                          <m:ctrlPr>
                            <a:rPr lang="id-ID" sz="6600" b="1" i="1" smtClean="0">
                              <a:solidFill>
                                <a:schemeClr val="bg1"/>
                              </a:solidFill>
                              <a:latin typeface="Cambria Math" panose="02040503050406030204" pitchFamily="18" charset="0"/>
                            </a:rPr>
                          </m:ctrlPr>
                        </m:sSupPr>
                        <m:e>
                          <m:d>
                            <m:dPr>
                              <m:ctrlPr>
                                <a:rPr lang="id-ID" sz="6600" b="1" i="1" smtClean="0">
                                  <a:solidFill>
                                    <a:schemeClr val="bg1"/>
                                  </a:solidFill>
                                  <a:latin typeface="Cambria Math" panose="02040503050406030204" pitchFamily="18" charset="0"/>
                                </a:rPr>
                              </m:ctrlPr>
                            </m:dPr>
                            <m:e>
                              <m:f>
                                <m:fPr>
                                  <m:ctrlPr>
                                    <a:rPr lang="id-ID" sz="6600" b="1" i="1">
                                      <a:solidFill>
                                        <a:schemeClr val="bg1"/>
                                      </a:solidFill>
                                      <a:latin typeface="Cambria Math" panose="02040503050406030204" pitchFamily="18" charset="0"/>
                                    </a:rPr>
                                  </m:ctrlPr>
                                </m:fPr>
                                <m:num>
                                  <m:r>
                                    <a:rPr lang="id-ID" sz="6600" b="1" i="1">
                                      <a:solidFill>
                                        <a:schemeClr val="bg1"/>
                                      </a:solidFill>
                                      <a:latin typeface="Cambria Math"/>
                                    </a:rPr>
                                    <m:t>𝒙</m:t>
                                  </m:r>
                                  <m:r>
                                    <a:rPr lang="id-ID" sz="6600" b="1" i="1">
                                      <a:solidFill>
                                        <a:schemeClr val="bg1"/>
                                      </a:solidFill>
                                      <a:latin typeface="Cambria Math"/>
                                      <a:ea typeface="Cambria Math"/>
                                    </a:rPr>
                                    <m:t>+</m:t>
                                  </m:r>
                                  <m:r>
                                    <a:rPr lang="id-ID" sz="6600" b="1" i="1">
                                      <a:solidFill>
                                        <a:schemeClr val="bg1"/>
                                      </a:solidFill>
                                      <a:latin typeface="Cambria Math"/>
                                      <a:ea typeface="Cambria Math"/>
                                    </a:rPr>
                                    <m:t>𝒚</m:t>
                                  </m:r>
                                  <m:r>
                                    <a:rPr lang="id-ID" sz="6600" b="1" i="1">
                                      <a:solidFill>
                                        <a:schemeClr val="bg1"/>
                                      </a:solidFill>
                                      <a:latin typeface="Cambria Math"/>
                                      <a:ea typeface="Cambria Math"/>
                                    </a:rPr>
                                    <m:t>×</m:t>
                                  </m:r>
                                  <m:r>
                                    <a:rPr lang="id-ID" sz="6600" b="1" i="1">
                                      <a:solidFill>
                                        <a:schemeClr val="bg1"/>
                                      </a:solidFill>
                                      <a:latin typeface="Cambria Math"/>
                                      <a:ea typeface="Cambria Math"/>
                                    </a:rPr>
                                    <m:t>𝒛</m:t>
                                  </m:r>
                                </m:num>
                                <m:den>
                                  <m:r>
                                    <a:rPr lang="id-ID" sz="6600" b="1" i="1">
                                      <a:solidFill>
                                        <a:schemeClr val="bg1"/>
                                      </a:solidFill>
                                      <a:latin typeface="Cambria Math"/>
                                    </a:rPr>
                                    <m:t>𝒙</m:t>
                                  </m:r>
                                  <m:r>
                                    <a:rPr lang="id-ID" sz="6600" b="1" i="1">
                                      <a:solidFill>
                                        <a:schemeClr val="bg1"/>
                                      </a:solidFill>
                                      <a:latin typeface="Cambria Math"/>
                                      <a:ea typeface="Cambria Math"/>
                                    </a:rPr>
                                    <m:t>×</m:t>
                                  </m:r>
                                  <m:r>
                                    <a:rPr lang="id-ID" sz="6600" b="1" i="1">
                                      <a:solidFill>
                                        <a:schemeClr val="bg1"/>
                                      </a:solidFill>
                                      <a:latin typeface="Cambria Math"/>
                                      <a:ea typeface="Cambria Math"/>
                                    </a:rPr>
                                    <m:t>𝒚</m:t>
                                  </m:r>
                                </m:den>
                              </m:f>
                            </m:e>
                          </m:d>
                        </m:e>
                        <m:sup>
                          <m:r>
                            <a:rPr lang="id-ID" sz="6600" b="1" i="1" smtClean="0">
                              <a:solidFill>
                                <a:schemeClr val="bg1"/>
                              </a:solidFill>
                              <a:latin typeface="Cambria Math"/>
                            </a:rPr>
                            <m:t>𝒛</m:t>
                          </m:r>
                        </m:sup>
                      </m:sSup>
                      <m:r>
                        <a:rPr lang="id-ID" sz="6600" b="1" i="1" smtClean="0">
                          <a:solidFill>
                            <a:schemeClr val="bg1"/>
                          </a:solidFill>
                          <a:latin typeface="Cambria Math"/>
                        </a:rPr>
                        <m:t>= ?</m:t>
                      </m:r>
                    </m:oMath>
                  </m:oMathPara>
                </a14:m>
                <a:endParaRPr lang="id-ID" sz="6600" b="1" dirty="0">
                  <a:solidFill>
                    <a:schemeClr val="bg1"/>
                  </a:solidFill>
                </a:endParaRPr>
              </a:p>
            </p:txBody>
          </p:sp>
        </mc:Choice>
        <mc:Fallback xmlns="">
          <p:sp>
            <p:nvSpPr>
              <p:cNvPr id="5" name="Title 1"/>
              <p:cNvSpPr txBox="1">
                <a:spLocks noRot="1" noChangeAspect="1" noMove="1" noResize="1" noEditPoints="1" noAdjustHandles="1" noChangeArrowheads="1" noChangeShapeType="1" noTextEdit="1"/>
              </p:cNvSpPr>
              <p:nvPr/>
            </p:nvSpPr>
            <p:spPr>
              <a:xfrm>
                <a:off x="1" y="2033752"/>
                <a:ext cx="9143998" cy="3626069"/>
              </a:xfrm>
              <a:prstGeom prst="rect">
                <a:avLst/>
              </a:prstGeom>
              <a:blipFill rotWithShape="1">
                <a:blip r:embed="rId3"/>
                <a:stretch>
                  <a:fillRect r="-1200"/>
                </a:stretch>
              </a:blipFill>
            </p:spPr>
            <p:txBody>
              <a:bodyPr/>
              <a:lstStyle/>
              <a:p>
                <a:r>
                  <a:rPr lang="id-ID">
                    <a:noFill/>
                  </a:rPr>
                  <a:t> </a:t>
                </a:r>
                <a:endParaRPr lang="id-ID">
                  <a:noFill/>
                </a:endParaRPr>
              </a:p>
            </p:txBody>
          </p:sp>
        </mc:Fallback>
      </mc:AlternateContent>
      <mc:AlternateContent xmlns:mc="http://schemas.openxmlformats.org/markup-compatibility/2006" xmlns:a14="http://schemas.microsoft.com/office/drawing/2010/main">
        <mc:Choice Requires="a14">
          <p:sp>
            <p:nvSpPr>
              <p:cNvPr id="7" name="Title 1"/>
              <p:cNvSpPr txBox="1">
                <a:spLocks/>
              </p:cNvSpPr>
              <p:nvPr/>
            </p:nvSpPr>
            <p:spPr>
              <a:xfrm>
                <a:off x="0" y="1303282"/>
                <a:ext cx="9143999" cy="9038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14:m>
                  <m:oMathPara xmlns:m="http://schemas.openxmlformats.org/officeDocument/2006/math">
                    <m:oMathParaPr>
                      <m:jc m:val="centerGroup"/>
                    </m:oMathParaPr>
                    <m:oMath xmlns:m="http://schemas.openxmlformats.org/officeDocument/2006/math">
                      <m:r>
                        <a:rPr lang="id-ID" sz="5400" b="1" i="1" smtClean="0">
                          <a:solidFill>
                            <a:schemeClr val="bg1"/>
                          </a:solidFill>
                          <a:latin typeface="Cambria Math"/>
                        </a:rPr>
                        <m:t>𝒊𝒇</m:t>
                      </m:r>
                      <m:r>
                        <a:rPr lang="id-ID" sz="5400" b="1" i="1" smtClean="0">
                          <a:solidFill>
                            <a:schemeClr val="bg1"/>
                          </a:solidFill>
                          <a:latin typeface="Cambria Math"/>
                        </a:rPr>
                        <m:t> </m:t>
                      </m:r>
                      <m:r>
                        <a:rPr lang="id-ID" sz="5400" b="1" i="1" smtClean="0">
                          <a:solidFill>
                            <a:schemeClr val="bg1"/>
                          </a:solidFill>
                          <a:latin typeface="Cambria Math"/>
                        </a:rPr>
                        <m:t>𝒙</m:t>
                      </m:r>
                      <m:r>
                        <a:rPr lang="id-ID" sz="5400" b="1" i="1" smtClean="0">
                          <a:solidFill>
                            <a:schemeClr val="bg1"/>
                          </a:solidFill>
                          <a:latin typeface="Cambria Math"/>
                        </a:rPr>
                        <m:t>=</m:t>
                      </m:r>
                      <m:r>
                        <a:rPr lang="id-ID" sz="5400" b="1" i="1" smtClean="0">
                          <a:solidFill>
                            <a:schemeClr val="bg1"/>
                          </a:solidFill>
                          <a:latin typeface="Cambria Math"/>
                        </a:rPr>
                        <m:t>𝟒</m:t>
                      </m:r>
                      <m:r>
                        <a:rPr lang="id-ID" sz="5400" b="1" i="1" smtClean="0">
                          <a:solidFill>
                            <a:schemeClr val="bg1"/>
                          </a:solidFill>
                          <a:latin typeface="Cambria Math"/>
                        </a:rPr>
                        <m:t>, </m:t>
                      </m:r>
                      <m:r>
                        <a:rPr lang="id-ID" sz="5400" b="1" i="1" smtClean="0">
                          <a:solidFill>
                            <a:schemeClr val="bg1"/>
                          </a:solidFill>
                          <a:latin typeface="Cambria Math"/>
                        </a:rPr>
                        <m:t>𝒚</m:t>
                      </m:r>
                      <m:r>
                        <a:rPr lang="id-ID" sz="5400" b="1" i="1" smtClean="0">
                          <a:solidFill>
                            <a:schemeClr val="bg1"/>
                          </a:solidFill>
                          <a:latin typeface="Cambria Math"/>
                        </a:rPr>
                        <m:t>=</m:t>
                      </m:r>
                      <m:r>
                        <a:rPr lang="id-ID" sz="5400" b="1" i="1" smtClean="0">
                          <a:solidFill>
                            <a:schemeClr val="bg1"/>
                          </a:solidFill>
                          <a:latin typeface="Cambria Math"/>
                        </a:rPr>
                        <m:t>𝟑</m:t>
                      </m:r>
                      <m:r>
                        <a:rPr lang="id-ID" sz="5400" b="1" i="1" smtClean="0">
                          <a:solidFill>
                            <a:schemeClr val="bg1"/>
                          </a:solidFill>
                          <a:latin typeface="Cambria Math"/>
                        </a:rPr>
                        <m:t> &amp; </m:t>
                      </m:r>
                      <m:r>
                        <a:rPr lang="id-ID" sz="5400" b="1" i="1" smtClean="0">
                          <a:solidFill>
                            <a:schemeClr val="bg1"/>
                          </a:solidFill>
                          <a:latin typeface="Cambria Math"/>
                        </a:rPr>
                        <m:t>𝒛</m:t>
                      </m:r>
                      <m:r>
                        <a:rPr lang="id-ID" sz="5400" b="1" i="1" smtClean="0">
                          <a:solidFill>
                            <a:schemeClr val="bg1"/>
                          </a:solidFill>
                          <a:latin typeface="Cambria Math"/>
                        </a:rPr>
                        <m:t>=</m:t>
                      </m:r>
                      <m:r>
                        <a:rPr lang="id-ID" sz="5400" b="1" i="1" smtClean="0">
                          <a:solidFill>
                            <a:schemeClr val="bg1"/>
                          </a:solidFill>
                          <a:latin typeface="Cambria Math"/>
                        </a:rPr>
                        <m:t>𝟐</m:t>
                      </m:r>
                    </m:oMath>
                  </m:oMathPara>
                </a14:m>
                <a:endParaRPr lang="id-ID" sz="5400" b="1" dirty="0">
                  <a:solidFill>
                    <a:schemeClr val="bg1"/>
                  </a:solidFill>
                </a:endParaRPr>
              </a:p>
            </p:txBody>
          </p:sp>
        </mc:Choice>
        <mc:Fallback xmlns="">
          <p:sp>
            <p:nvSpPr>
              <p:cNvPr id="7" name="Title 1"/>
              <p:cNvSpPr txBox="1">
                <a:spLocks noRot="1" noChangeAspect="1" noMove="1" noResize="1" noEditPoints="1" noAdjustHandles="1" noChangeArrowheads="1" noChangeShapeType="1" noTextEdit="1"/>
              </p:cNvSpPr>
              <p:nvPr/>
            </p:nvSpPr>
            <p:spPr>
              <a:xfrm>
                <a:off x="0" y="1303282"/>
                <a:ext cx="9143999" cy="903889"/>
              </a:xfrm>
              <a:prstGeom prst="rect">
                <a:avLst/>
              </a:prstGeom>
              <a:blipFill rotWithShape="1">
                <a:blip r:embed="rId4"/>
                <a:stretch>
                  <a:fillRect t="-26351" b="-35135"/>
                </a:stretch>
              </a:blipFill>
            </p:spPr>
            <p:txBody>
              <a:bodyPr/>
              <a:lstStyle/>
              <a:p>
                <a:r>
                  <a:rPr lang="id-ID">
                    <a:noFill/>
                  </a:rPr>
                  <a:t> </a:t>
                </a:r>
                <a:endParaRPr lang="id-ID">
                  <a:noFill/>
                </a:endParaRPr>
              </a:p>
            </p:txBody>
          </p:sp>
        </mc:Fallback>
      </mc:AlternateContent>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58658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0349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#2</a:t>
            </a:r>
            <a:endParaRPr lang="id-ID" sz="4800" b="1"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049" t="8190" r="33841" b="71121"/>
          <a:stretch>
            <a:fillRect/>
          </a:stretch>
        </p:blipFill>
        <p:spPr bwMode="auto">
          <a:xfrm>
            <a:off x="1508397" y="1119349"/>
            <a:ext cx="6127203" cy="2219665"/>
          </a:xfrm>
          <a:prstGeom prst="rect">
            <a:avLst/>
          </a:prstGeom>
          <a:noFill/>
          <a:ln>
            <a:noFill/>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3884" t="7651" r="34006" b="75755"/>
          <a:stretch>
            <a:fillRect/>
          </a:stretch>
        </p:blipFill>
        <p:spPr bwMode="auto">
          <a:xfrm>
            <a:off x="1496175" y="3798432"/>
            <a:ext cx="6151645" cy="1787459"/>
          </a:xfrm>
          <a:prstGeom prst="rect">
            <a:avLst/>
          </a:prstGeom>
          <a:noFill/>
          <a:ln>
            <a:noFill/>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119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mc:AlternateContent xmlns:mc="http://schemas.openxmlformats.org/markup-compatibility/2006" xmlns:a14="http://schemas.microsoft.com/office/drawing/2010/main">
        <mc:Choice Requires="a14">
          <p:sp>
            <p:nvSpPr>
              <p:cNvPr id="6" name="Title 1"/>
              <p:cNvSpPr txBox="1">
                <a:spLocks/>
              </p:cNvSpPr>
              <p:nvPr/>
            </p:nvSpPr>
            <p:spPr>
              <a:xfrm>
                <a:off x="268014" y="1106656"/>
                <a:ext cx="8639504" cy="48369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just"/>
                <a14:m>
                  <m:oMathPara xmlns:m="http://schemas.openxmlformats.org/officeDocument/2006/math">
                    <m:oMathParaPr>
                      <m:jc m:val="centerGroup"/>
                    </m:oMathParaPr>
                    <m:oMath xmlns:m="http://schemas.openxmlformats.org/officeDocument/2006/math">
                      <m:rad>
                        <m:radPr>
                          <m:ctrlPr>
                            <a:rPr lang="id-ID" sz="18000" b="1" i="1" dirty="0" smtClean="0">
                              <a:solidFill>
                                <a:schemeClr val="bg1"/>
                              </a:solidFill>
                              <a:latin typeface="Cambria Math" panose="02040503050406030204" pitchFamily="18" charset="0"/>
                              <a:cs typeface="Courier New" pitchFamily="49" charset="0"/>
                            </a:rPr>
                          </m:ctrlPr>
                        </m:radPr>
                        <m:deg>
                          <m:r>
                            <m:rPr>
                              <m:brk m:alnAt="7"/>
                            </m:rPr>
                            <a:rPr lang="id-ID" sz="18000" b="1" i="1" dirty="0" smtClean="0">
                              <a:solidFill>
                                <a:schemeClr val="bg1"/>
                              </a:solidFill>
                              <a:latin typeface="Cambria Math"/>
                              <a:cs typeface="Courier New" pitchFamily="49" charset="0"/>
                            </a:rPr>
                            <m:t>𝟑</m:t>
                          </m:r>
                        </m:deg>
                        <m:e>
                          <m:r>
                            <a:rPr lang="id-ID" sz="18000" b="1" i="1" dirty="0" smtClean="0">
                              <a:solidFill>
                                <a:schemeClr val="bg1"/>
                              </a:solidFill>
                              <a:latin typeface="Cambria Math"/>
                              <a:cs typeface="Courier New" pitchFamily="49" charset="0"/>
                            </a:rPr>
                            <m:t>𝟖</m:t>
                          </m:r>
                        </m:e>
                      </m:rad>
                      <m:r>
                        <a:rPr lang="id-ID" sz="18000" b="1" i="1" dirty="0" smtClean="0">
                          <a:solidFill>
                            <a:schemeClr val="bg1"/>
                          </a:solidFill>
                          <a:latin typeface="Cambria Math"/>
                          <a:cs typeface="Courier New" pitchFamily="49" charset="0"/>
                        </a:rPr>
                        <m:t>= ?</m:t>
                      </m:r>
                    </m:oMath>
                  </m:oMathPara>
                </a14:m>
                <a:endParaRPr lang="en-US" sz="18000" b="1" dirty="0">
                  <a:solidFill>
                    <a:schemeClr val="bg1"/>
                  </a:solidFill>
                  <a:cs typeface="Courier New" pitchFamily="49" charset="0"/>
                </a:endParaRPr>
              </a:p>
            </p:txBody>
          </p:sp>
        </mc:Choice>
        <mc:Fallback xmlns="">
          <p:sp>
            <p:nvSpPr>
              <p:cNvPr id="6" name="Title 1"/>
              <p:cNvSpPr txBox="1">
                <a:spLocks noRot="1" noChangeAspect="1" noMove="1" noResize="1" noEditPoints="1" noAdjustHandles="1" noChangeArrowheads="1" noChangeShapeType="1" noTextEdit="1"/>
              </p:cNvSpPr>
              <p:nvPr/>
            </p:nvSpPr>
            <p:spPr>
              <a:xfrm>
                <a:off x="268014" y="1106656"/>
                <a:ext cx="8639504" cy="4836919"/>
              </a:xfrm>
              <a:prstGeom prst="rect">
                <a:avLst/>
              </a:prstGeom>
              <a:blipFill rotWithShape="1">
                <a:blip r:embed="rId3"/>
                <a:stretch>
                  <a:fillRect r="-14114" b="-5170"/>
                </a:stretch>
              </a:blipFill>
            </p:spPr>
            <p:txBody>
              <a:bodyPr/>
              <a:lstStyle/>
              <a:p>
                <a:r>
                  <a:rPr lang="id-ID">
                    <a:noFill/>
                  </a:rPr>
                  <a:t> </a:t>
                </a:r>
                <a:endParaRPr lang="id-ID">
                  <a:noFill/>
                </a:endParaRPr>
              </a:p>
            </p:txBody>
          </p:sp>
        </mc:Fallback>
      </mc:AlternateContent>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#3</a:t>
            </a:r>
            <a:endParaRPr lang="id-ID" sz="4800" b="1" dirty="0"/>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119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1"/>
          <p:cNvSpPr txBox="1"/>
          <p:nvPr/>
        </p:nvSpPr>
        <p:spPr>
          <a:xfrm>
            <a:off x="268014" y="1106656"/>
            <a:ext cx="8639504" cy="46004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6000" b="1" dirty="0">
                <a:solidFill>
                  <a:schemeClr val="bg1"/>
                </a:solidFill>
                <a:cs typeface="Courier New" panose="02070309020205020404" pitchFamily="49" charset="0"/>
              </a:rPr>
              <a:t>485 hari.</a:t>
            </a:r>
          </a:p>
          <a:p>
            <a:pPr algn="ctr"/>
            <a:endParaRPr lang="id-ID" sz="4400" b="1" dirty="0">
              <a:solidFill>
                <a:schemeClr val="bg1"/>
              </a:solidFill>
              <a:cs typeface="Courier New" panose="02070309020205020404" pitchFamily="49" charset="0"/>
            </a:endParaRPr>
          </a:p>
          <a:p>
            <a:pPr algn="ctr"/>
            <a:r>
              <a:rPr lang="id-ID" sz="5400" b="1" dirty="0">
                <a:solidFill>
                  <a:schemeClr val="bg1"/>
                </a:solidFill>
                <a:cs typeface="Courier New" panose="02070309020205020404" pitchFamily="49" charset="0"/>
              </a:rPr>
              <a:t>Nyatakan dalam tahun, bulan, minggu dan hari.</a:t>
            </a:r>
          </a:p>
          <a:p>
            <a:pPr algn="ctr"/>
            <a:endParaRPr lang="id-ID" sz="2800" b="1" dirty="0">
              <a:solidFill>
                <a:schemeClr val="bg1"/>
              </a:solidFill>
              <a:cs typeface="Courier New" panose="02070309020205020404" pitchFamily="49" charset="0"/>
            </a:endParaRPr>
          </a:p>
          <a:p>
            <a:pPr algn="ctr"/>
            <a:r>
              <a:rPr lang="id-ID" sz="2800" b="1" dirty="0">
                <a:solidFill>
                  <a:schemeClr val="bg1"/>
                </a:solidFill>
                <a:cs typeface="Courier New" panose="02070309020205020404" pitchFamily="49" charset="0"/>
              </a:rPr>
              <a:t>*1 bulan = 30 hari, 1 tahun = 360 hari.</a:t>
            </a:r>
            <a:endParaRPr lang="en-US" sz="2800" b="1" dirty="0">
              <a:solidFill>
                <a:schemeClr val="bg1"/>
              </a:solidFill>
              <a:cs typeface="Courier New" panose="02070309020205020404" pitchFamily="49" charset="0"/>
            </a:endParaRPr>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#4</a:t>
            </a:r>
            <a:endParaRPr lang="id-ID" sz="4800" b="1"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103409" y="97174"/>
            <a:ext cx="8346894" cy="1400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Naming </a:t>
            </a:r>
            <a:r>
              <a:rPr lang="en-US" sz="4800" b="1" dirty="0">
                <a:solidFill>
                  <a:srgbClr val="009696"/>
                </a:solidFill>
              </a:rPr>
              <a:t>V</a:t>
            </a:r>
            <a:r>
              <a:rPr lang="id-ID" sz="4800" b="1" dirty="0">
                <a:solidFill>
                  <a:srgbClr val="009696"/>
                </a:solidFill>
              </a:rPr>
              <a:t>ariables</a:t>
            </a:r>
            <a:endParaRPr lang="en-US" sz="4400" b="1" dirty="0">
              <a:solidFill>
                <a:srgbClr val="009696"/>
              </a:solidFill>
            </a:endParaRPr>
          </a:p>
        </p:txBody>
      </p:sp>
      <p:sp>
        <p:nvSpPr>
          <p:cNvPr id="6" name="Title 1"/>
          <p:cNvSpPr txBox="1"/>
          <p:nvPr/>
        </p:nvSpPr>
        <p:spPr>
          <a:xfrm>
            <a:off x="804044" y="861824"/>
            <a:ext cx="7740870" cy="51763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2800" dirty="0">
                <a:cs typeface="Consolas" panose="020B0609020204030204" pitchFamily="49" charset="0"/>
              </a:rPr>
              <a:t>Variable names rules:</a:t>
            </a:r>
          </a:p>
          <a:p>
            <a:endParaRPr lang="en-US" sz="2800" dirty="0">
              <a:cs typeface="Consolas" panose="020B0609020204030204" pitchFamily="49" charset="0"/>
            </a:endParaRPr>
          </a:p>
          <a:p>
            <a:pPr marL="342900" indent="-342900">
              <a:buBlip>
                <a:blip r:embed="rId2"/>
              </a:buBlip>
            </a:pPr>
            <a:r>
              <a:rPr lang="en-US" sz="2800" dirty="0">
                <a:cs typeface="Consolas" panose="020B0609020204030204" pitchFamily="49" charset="0"/>
              </a:rPr>
              <a:t>Start them with a letter, underscore (_), or dollar sign ($).</a:t>
            </a:r>
          </a:p>
          <a:p>
            <a:pPr marL="342900" indent="-342900">
              <a:buBlip>
                <a:blip r:embed="rId2"/>
              </a:buBlip>
            </a:pPr>
            <a:r>
              <a:rPr lang="en-US" sz="2800" dirty="0">
                <a:cs typeface="Consolas" panose="020B0609020204030204" pitchFamily="49" charset="0"/>
              </a:rPr>
              <a:t>After the first letter you can use numbers, letters, underscores (_), or dollar sign ($).</a:t>
            </a:r>
          </a:p>
          <a:p>
            <a:pPr marL="342900" indent="-342900">
              <a:buBlip>
                <a:blip r:embed="rId2"/>
              </a:buBlip>
            </a:pPr>
            <a:r>
              <a:rPr lang="en-US" sz="2800" dirty="0">
                <a:cs typeface="Consolas" panose="020B0609020204030204" pitchFamily="49" charset="0"/>
              </a:rPr>
              <a:t>Don’t use any JavaScript’s reserved keywords, such as </a:t>
            </a:r>
            <a:r>
              <a:rPr lang="en-US" sz="2800" dirty="0" err="1">
                <a:cs typeface="Consolas" panose="020B0609020204030204" pitchFamily="49" charset="0"/>
              </a:rPr>
              <a:t>var</a:t>
            </a:r>
            <a:r>
              <a:rPr lang="en-US" sz="2800" dirty="0">
                <a:cs typeface="Consolas" panose="020B0609020204030204" pitchFamily="49" charset="0"/>
              </a:rPr>
              <a:t>, let, this, etc.</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119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1"/>
          <p:cNvSpPr txBox="1"/>
          <p:nvPr/>
        </p:nvSpPr>
        <p:spPr>
          <a:xfrm>
            <a:off x="268014" y="1106657"/>
            <a:ext cx="8639504" cy="46477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400" b="1" dirty="0">
                <a:solidFill>
                  <a:schemeClr val="bg1"/>
                </a:solidFill>
                <a:cs typeface="Courier New" panose="02070309020205020404" pitchFamily="49" charset="0"/>
              </a:rPr>
              <a:t>Saat ini, jumlah usia Andi &amp; Budi = 49 th, dengan rasio Usia Andi &amp; Budi = 0.4.</a:t>
            </a:r>
          </a:p>
          <a:p>
            <a:pPr algn="ctr"/>
            <a:endParaRPr lang="id-ID" sz="4400" b="1" dirty="0">
              <a:solidFill>
                <a:schemeClr val="bg1"/>
              </a:solidFill>
              <a:cs typeface="Courier New" panose="02070309020205020404" pitchFamily="49" charset="0"/>
            </a:endParaRPr>
          </a:p>
          <a:p>
            <a:pPr algn="ctr"/>
            <a:r>
              <a:rPr lang="id-ID" sz="4400" b="1" dirty="0">
                <a:solidFill>
                  <a:schemeClr val="bg1"/>
                </a:solidFill>
                <a:cs typeface="Courier New" panose="02070309020205020404" pitchFamily="49" charset="0"/>
              </a:rPr>
              <a:t>Berapa usia Andi &amp; Budi </a:t>
            </a:r>
          </a:p>
          <a:p>
            <a:pPr algn="ctr"/>
            <a:r>
              <a:rPr lang="id-ID" sz="4400" b="1" dirty="0">
                <a:solidFill>
                  <a:schemeClr val="bg1"/>
                </a:solidFill>
                <a:cs typeface="Courier New" panose="02070309020205020404" pitchFamily="49" charset="0"/>
              </a:rPr>
              <a:t>2 tahun lagi?</a:t>
            </a:r>
            <a:endParaRPr lang="en-US" sz="4400" b="1" dirty="0">
              <a:solidFill>
                <a:schemeClr val="bg1"/>
              </a:solidFill>
              <a:cs typeface="Courier New" panose="02070309020205020404" pitchFamily="49" charset="0"/>
            </a:endParaRPr>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#5</a:t>
            </a:r>
            <a:endParaRPr lang="id-ID" sz="4800" b="1" dirty="0"/>
          </a:p>
        </p:txBody>
      </p:sp>
    </p:spTree>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11456"/>
            <a:ext cx="9144000" cy="58658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4275117" y="-57496"/>
            <a:ext cx="4868882" cy="13502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FF0000"/>
                </a:solidFill>
              </a:rPr>
              <a:t>Solve It! #6</a:t>
            </a:r>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359" t="29742" r="26487" b="21336"/>
          <a:stretch>
            <a:fillRect/>
          </a:stretch>
        </p:blipFill>
        <p:spPr bwMode="auto">
          <a:xfrm>
            <a:off x="400829" y="1466192"/>
            <a:ext cx="8342340" cy="3752193"/>
          </a:xfrm>
          <a:prstGeom prst="rect">
            <a:avLst/>
          </a:prstGeom>
          <a:noFill/>
          <a:ln>
            <a:noFill/>
          </a:ln>
          <a:effectLst>
            <a:glow rad="2286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119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4298868" y="-57495"/>
            <a:ext cx="4845131"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FF0000"/>
                </a:solidFill>
              </a:rPr>
              <a:t>Solve It! #7</a:t>
            </a:r>
          </a:p>
        </p:txBody>
      </p:sp>
      <p:sp>
        <p:nvSpPr>
          <p:cNvPr id="5" name="Title 1"/>
          <p:cNvSpPr txBox="1"/>
          <p:nvPr/>
        </p:nvSpPr>
        <p:spPr>
          <a:xfrm>
            <a:off x="1" y="1090892"/>
            <a:ext cx="9143998" cy="45689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chemeClr val="bg1"/>
                </a:solidFill>
              </a:rPr>
              <a:t>Buatlah algoritma untuk menghitung karakter tertentu dalam String!</a:t>
            </a:r>
          </a:p>
          <a:p>
            <a:pPr algn="ctr"/>
            <a:endParaRPr lang="id-ID" sz="4000" b="1" dirty="0">
              <a:solidFill>
                <a:schemeClr val="bg1"/>
              </a:solidFill>
            </a:endParaRPr>
          </a:p>
          <a:p>
            <a:pPr algn="ctr"/>
            <a:r>
              <a:rPr lang="id-ID" sz="4000" b="1" dirty="0">
                <a:solidFill>
                  <a:schemeClr val="bg1"/>
                </a:solidFill>
              </a:rPr>
              <a:t>Misal: “Halo Dunia” memiliki </a:t>
            </a:r>
          </a:p>
          <a:p>
            <a:pPr algn="ctr"/>
            <a:r>
              <a:rPr lang="id-ID" sz="4000" b="1" dirty="0">
                <a:solidFill>
                  <a:schemeClr val="bg1"/>
                </a:solidFill>
              </a:rPr>
              <a:t>huruf ‘a’ sebanyak 2 buah.</a:t>
            </a:r>
          </a:p>
        </p:txBody>
      </p:sp>
    </p:spTree>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119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1"/>
          <p:cNvSpPr txBox="1"/>
          <p:nvPr/>
        </p:nvSpPr>
        <p:spPr>
          <a:xfrm>
            <a:off x="268014" y="1106656"/>
            <a:ext cx="8639504" cy="46162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000" b="1" dirty="0">
                <a:solidFill>
                  <a:schemeClr val="bg1"/>
                </a:solidFill>
                <a:cs typeface="Courier New" panose="02070309020205020404" pitchFamily="49" charset="0"/>
              </a:rPr>
              <a:t>Jarak mobil A &amp; B = 120 km.</a:t>
            </a:r>
          </a:p>
          <a:p>
            <a:pPr algn="ctr"/>
            <a:r>
              <a:rPr lang="id-ID" sz="4000" b="1" dirty="0">
                <a:solidFill>
                  <a:schemeClr val="bg1"/>
                </a:solidFill>
                <a:cs typeface="Courier New" panose="02070309020205020404" pitchFamily="49" charset="0"/>
              </a:rPr>
              <a:t>A berjalan 60km/h dari timur.</a:t>
            </a:r>
          </a:p>
          <a:p>
            <a:pPr algn="ctr"/>
            <a:r>
              <a:rPr lang="id-ID" sz="4000" b="1" dirty="0">
                <a:solidFill>
                  <a:schemeClr val="bg1"/>
                </a:solidFill>
                <a:cs typeface="Courier New" panose="02070309020205020404" pitchFamily="49" charset="0"/>
              </a:rPr>
              <a:t>B berjalan 40km/h dari barat.</a:t>
            </a:r>
          </a:p>
          <a:p>
            <a:pPr algn="ctr"/>
            <a:r>
              <a:rPr lang="id-ID" sz="4000" b="1" dirty="0">
                <a:solidFill>
                  <a:schemeClr val="bg1"/>
                </a:solidFill>
                <a:cs typeface="Courier New" panose="02070309020205020404" pitchFamily="49" charset="0"/>
              </a:rPr>
              <a:t>A &amp; B start pukul 9 WIB.</a:t>
            </a:r>
          </a:p>
          <a:p>
            <a:pPr algn="ctr"/>
            <a:endParaRPr lang="id-ID" sz="4000" b="1" dirty="0">
              <a:solidFill>
                <a:schemeClr val="bg1"/>
              </a:solidFill>
              <a:cs typeface="Courier New" panose="02070309020205020404" pitchFamily="49" charset="0"/>
            </a:endParaRPr>
          </a:p>
          <a:p>
            <a:pPr algn="ctr"/>
            <a:r>
              <a:rPr lang="id-ID" sz="4000" b="1" dirty="0">
                <a:solidFill>
                  <a:schemeClr val="bg1"/>
                </a:solidFill>
                <a:cs typeface="Courier New" panose="02070309020205020404" pitchFamily="49" charset="0"/>
              </a:rPr>
              <a:t>Jam brp A &amp; B bertabrakan? </a:t>
            </a:r>
          </a:p>
        </p:txBody>
      </p:sp>
      <p:sp>
        <p:nvSpPr>
          <p:cNvPr id="11" name="Title 1"/>
          <p:cNvSpPr txBox="1"/>
          <p:nvPr/>
        </p:nvSpPr>
        <p:spPr>
          <a:xfrm>
            <a:off x="4298868" y="-57495"/>
            <a:ext cx="4845131"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FF0000"/>
                </a:solidFill>
              </a:rPr>
              <a:t>Solve It! #8</a:t>
            </a:r>
          </a:p>
        </p:txBody>
      </p:sp>
    </p:spTree>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119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1"/>
          <p:cNvSpPr txBox="1"/>
          <p:nvPr/>
        </p:nvSpPr>
        <p:spPr>
          <a:xfrm>
            <a:off x="268014" y="1043593"/>
            <a:ext cx="8639504" cy="17311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400" b="1" dirty="0">
                <a:solidFill>
                  <a:schemeClr val="bg1"/>
                </a:solidFill>
                <a:cs typeface="Courier New" panose="02070309020205020404" pitchFamily="49" charset="0"/>
              </a:rPr>
              <a:t>Tampilkan bilangan acak </a:t>
            </a:r>
          </a:p>
          <a:p>
            <a:pPr algn="ctr"/>
            <a:r>
              <a:rPr lang="id-ID" sz="4400" b="1" dirty="0">
                <a:solidFill>
                  <a:schemeClr val="bg1"/>
                </a:solidFill>
                <a:cs typeface="Courier New" panose="02070309020205020404" pitchFamily="49" charset="0"/>
              </a:rPr>
              <a:t>(antara 1-100) di Browser</a:t>
            </a:r>
            <a:endParaRPr lang="en-US" sz="4400" b="1" dirty="0">
              <a:solidFill>
                <a:schemeClr val="bg1"/>
              </a:solidFill>
              <a:cs typeface="Courier New" panose="02070309020205020404" pitchFamily="49" charset="0"/>
            </a:endParaRPr>
          </a:p>
        </p:txBody>
      </p:sp>
      <p:sp>
        <p:nvSpPr>
          <p:cNvPr id="11" name="Title 1"/>
          <p:cNvSpPr txBox="1"/>
          <p:nvPr/>
        </p:nvSpPr>
        <p:spPr>
          <a:xfrm>
            <a:off x="4571999" y="-57495"/>
            <a:ext cx="4572000"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FF0000"/>
                </a:solidFill>
              </a:rPr>
              <a:t>Solve It! #9</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4612" b="64871"/>
          <a:stretch>
            <a:fillRect/>
          </a:stretch>
        </p:blipFill>
        <p:spPr bwMode="auto">
          <a:xfrm>
            <a:off x="890243" y="2837792"/>
            <a:ext cx="2002221" cy="2569779"/>
          </a:xfrm>
          <a:prstGeom prst="rect">
            <a:avLst/>
          </a:prstGeom>
          <a:noFill/>
          <a:ln>
            <a:noFill/>
          </a:ln>
          <a:effectLst>
            <a:glow rad="228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84305" b="64649"/>
          <a:stretch>
            <a:fillRect/>
          </a:stretch>
        </p:blipFill>
        <p:spPr bwMode="auto">
          <a:xfrm>
            <a:off x="6152239" y="2837792"/>
            <a:ext cx="2042142" cy="2569779"/>
          </a:xfrm>
          <a:prstGeom prst="rect">
            <a:avLst/>
          </a:prstGeom>
          <a:noFill/>
          <a:ln>
            <a:noFill/>
          </a:ln>
          <a:effectLst>
            <a:glow rad="228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84305" b="64870"/>
          <a:stretch>
            <a:fillRect/>
          </a:stretch>
        </p:blipFill>
        <p:spPr bwMode="auto">
          <a:xfrm>
            <a:off x="3550928" y="2837792"/>
            <a:ext cx="2042142" cy="2569779"/>
          </a:xfrm>
          <a:prstGeom prst="rect">
            <a:avLst/>
          </a:prstGeom>
          <a:noFill/>
          <a:ln>
            <a:noFill/>
          </a:ln>
          <a:effectLst>
            <a:glow rad="2286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7395" y="1940771"/>
            <a:ext cx="7444095" cy="2456982"/>
            <a:chOff x="927395" y="1767351"/>
            <a:chExt cx="7444095" cy="2456982"/>
          </a:xfrm>
        </p:grpSpPr>
        <p:sp>
          <p:nvSpPr>
            <p:cNvPr id="4" name="Title 1"/>
            <p:cNvSpPr txBox="1"/>
            <p:nvPr/>
          </p:nvSpPr>
          <p:spPr>
            <a:xfrm>
              <a:off x="2191408" y="1767351"/>
              <a:ext cx="6180082" cy="2456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ctr"/>
              <a:r>
                <a:rPr lang="id-ID" sz="9600" dirty="0"/>
                <a:t>Exploring</a:t>
              </a:r>
            </a:p>
            <a:p>
              <a:pPr algn="ctr"/>
              <a:r>
                <a:rPr lang="id-ID" sz="3200" i="1" dirty="0">
                  <a:latin typeface="Gotham" panose="02000604030000020004" pitchFamily="50" charset="0"/>
                </a:rPr>
                <a:t>#2</a:t>
              </a:r>
              <a:r>
                <a:rPr lang="id-ID" sz="3200" b="0" dirty="0">
                  <a:latin typeface="Gotham" panose="02000604030000020004" pitchFamily="50" charset="0"/>
                </a:rPr>
                <a:t>  Strings &amp; Numbers</a:t>
              </a:r>
              <a:endParaRPr lang="en-US" sz="3200" b="0" dirty="0">
                <a:latin typeface="Gotham" panose="02000604030000020004" pitchFamily="50" charset="0"/>
              </a:endParaRPr>
            </a:p>
          </p:txBody>
        </p:sp>
        <p:pic>
          <p:nvPicPr>
            <p:cNvPr id="7" name="Picture 6" descr="D:\Purwadhika\Lintang Course PPT\0 pikt\php\icon.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395" y="2363835"/>
              <a:ext cx="1264013" cy="126401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BEA6-44C2-4105-B71F-28D437B31D18}"/>
              </a:ext>
            </a:extLst>
          </p:cNvPr>
          <p:cNvSpPr>
            <a:spLocks noGrp="1"/>
          </p:cNvSpPr>
          <p:nvPr>
            <p:ph type="title"/>
          </p:nvPr>
        </p:nvSpPr>
        <p:spPr/>
        <p:txBody>
          <a:bodyPr>
            <a:normAutofit/>
          </a:bodyPr>
          <a:lstStyle/>
          <a:p>
            <a:pPr algn="r"/>
            <a:r>
              <a:rPr lang="en-US" sz="4400" b="1" dirty="0">
                <a:solidFill>
                  <a:srgbClr val="009696"/>
                </a:solidFill>
              </a:rPr>
              <a:t>When to use it?</a:t>
            </a:r>
          </a:p>
        </p:txBody>
      </p:sp>
      <p:sp>
        <p:nvSpPr>
          <p:cNvPr id="3" name="Content Placeholder 2">
            <a:extLst>
              <a:ext uri="{FF2B5EF4-FFF2-40B4-BE49-F238E27FC236}">
                <a16:creationId xmlns:a16="http://schemas.microsoft.com/office/drawing/2014/main" id="{763FAB66-7844-49E5-B6A9-7DE84C4C6506}"/>
              </a:ext>
            </a:extLst>
          </p:cNvPr>
          <p:cNvSpPr>
            <a:spLocks noGrp="1"/>
          </p:cNvSpPr>
          <p:nvPr>
            <p:ph idx="1"/>
          </p:nvPr>
        </p:nvSpPr>
        <p:spPr/>
        <p:txBody>
          <a:bodyPr/>
          <a:lstStyle/>
          <a:p>
            <a:r>
              <a:rPr lang="en-US" dirty="0"/>
              <a:t>We should use variable only if the data or value is used more than once. </a:t>
            </a:r>
            <a:r>
              <a:rPr lang="en-ID" dirty="0"/>
              <a:t>Its for the purpose of saving space, because </a:t>
            </a:r>
            <a:r>
              <a:rPr lang="en-ID" dirty="0" err="1"/>
              <a:t>everytime</a:t>
            </a:r>
            <a:r>
              <a:rPr lang="en-ID" dirty="0"/>
              <a:t> we make a variable, it used RAM space.</a:t>
            </a:r>
            <a:endParaRPr lang="en-US" dirty="0"/>
          </a:p>
          <a:p>
            <a:r>
              <a:rPr lang="en-US" dirty="0"/>
              <a:t>Like the examples above when we create 3 variables (</a:t>
            </a:r>
            <a:r>
              <a:rPr lang="en-US" dirty="0" err="1"/>
              <a:t>nama,usia,jomblo</a:t>
            </a:r>
            <a:r>
              <a:rPr lang="en-US" dirty="0"/>
              <a:t>) its actually such a waste of space and time, because the values (‘Andi’,22,true) is only used once.</a:t>
            </a:r>
            <a:endParaRPr lang="en-ID" dirty="0"/>
          </a:p>
        </p:txBody>
      </p:sp>
    </p:spTree>
    <p:extLst>
      <p:ext uri="{BB962C8B-B14F-4D97-AF65-F5344CB8AC3E}">
        <p14:creationId xmlns:p14="http://schemas.microsoft.com/office/powerpoint/2010/main" val="455001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3168869" y="119529"/>
            <a:ext cx="5533690" cy="14005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Prompt &amp; Alert</a:t>
            </a:r>
          </a:p>
          <a:p>
            <a:pPr algn="r"/>
            <a:r>
              <a:rPr lang="id-ID" sz="2800" b="1" dirty="0">
                <a:solidFill>
                  <a:srgbClr val="009696"/>
                </a:solidFill>
              </a:rPr>
              <a:t>&lt;write on HTML!&gt;</a:t>
            </a:r>
            <a:endParaRPr lang="en-US" sz="2400" b="1" dirty="0">
              <a:solidFill>
                <a:srgbClr val="009696"/>
              </a:solidFill>
            </a:endParaRPr>
          </a:p>
        </p:txBody>
      </p:sp>
      <p:sp>
        <p:nvSpPr>
          <p:cNvPr id="6" name="Title 1"/>
          <p:cNvSpPr txBox="1"/>
          <p:nvPr/>
        </p:nvSpPr>
        <p:spPr>
          <a:xfrm>
            <a:off x="539503" y="961670"/>
            <a:ext cx="8115773" cy="547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dirty="0">
                <a:latin typeface="Consolas" panose="020B0609020204030204" pitchFamily="49" charset="0"/>
                <a:cs typeface="Consolas" panose="020B0609020204030204" pitchFamily="49" charset="0"/>
              </a:rPr>
              <a:t>var kabar = prompt('Apa kabar?');  </a:t>
            </a:r>
            <a:r>
              <a:rPr lang="id-ID" sz="3200" i="1" dirty="0">
                <a:solidFill>
                  <a:srgbClr val="009696"/>
                </a:solidFill>
                <a:latin typeface="Consolas" panose="020B0609020204030204" pitchFamily="49" charset="0"/>
                <a:cs typeface="Consolas" panose="020B0609020204030204" pitchFamily="49" charset="0"/>
              </a:rPr>
              <a:t>//muncul kotak dialog input</a:t>
            </a:r>
          </a:p>
          <a:p>
            <a:endParaRPr lang="id-ID" sz="3200" dirty="0">
              <a:latin typeface="Consolas" panose="020B0609020204030204" pitchFamily="49" charset="0"/>
              <a:cs typeface="Consolas" panose="020B0609020204030204" pitchFamily="49" charset="0"/>
            </a:endParaRPr>
          </a:p>
          <a:p>
            <a:r>
              <a:rPr lang="id-ID" sz="3200" b="1" dirty="0">
                <a:latin typeface="Consolas" panose="020B0609020204030204" pitchFamily="49" charset="0"/>
                <a:cs typeface="Consolas" panose="020B0609020204030204" pitchFamily="49" charset="0"/>
              </a:rPr>
              <a:t>console.log(kabar);              </a:t>
            </a:r>
            <a:r>
              <a:rPr lang="id-ID" sz="3200" i="1" dirty="0">
                <a:solidFill>
                  <a:srgbClr val="009696"/>
                </a:solidFill>
                <a:latin typeface="Consolas" panose="020B0609020204030204" pitchFamily="49" charset="0"/>
                <a:cs typeface="Consolas" panose="020B0609020204030204" pitchFamily="49" charset="0"/>
              </a:rPr>
              <a:t>//tampilkan input di console</a:t>
            </a:r>
          </a:p>
          <a:p>
            <a:endParaRPr lang="id-ID" sz="3200" dirty="0">
              <a:latin typeface="Consolas" panose="020B0609020204030204" pitchFamily="49" charset="0"/>
              <a:cs typeface="Consolas" panose="020B0609020204030204" pitchFamily="49" charset="0"/>
            </a:endParaRPr>
          </a:p>
          <a:p>
            <a:r>
              <a:rPr lang="id-ID" sz="3200" b="1" dirty="0">
                <a:latin typeface="Consolas" panose="020B0609020204030204" pitchFamily="49" charset="0"/>
                <a:cs typeface="Consolas" panose="020B0609020204030204" pitchFamily="49" charset="0"/>
              </a:rPr>
              <a:t>alert(kabar);</a:t>
            </a:r>
          </a:p>
          <a:p>
            <a:r>
              <a:rPr lang="id-ID" sz="3200" i="1" dirty="0">
                <a:solidFill>
                  <a:srgbClr val="009696"/>
                </a:solidFill>
                <a:latin typeface="Consolas" panose="020B0609020204030204" pitchFamily="49" charset="0"/>
                <a:cs typeface="Consolas" panose="020B0609020204030204" pitchFamily="49" charset="0"/>
              </a:rPr>
              <a:t>//tampilkan input di alert window</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261069" y="63020"/>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000" b="1" dirty="0">
                <a:solidFill>
                  <a:srgbClr val="009696"/>
                </a:solidFill>
              </a:rPr>
              <a:t>Comment</a:t>
            </a:r>
            <a:endParaRPr lang="en-US" b="1" dirty="0">
              <a:solidFill>
                <a:srgbClr val="009696"/>
              </a:solidFill>
            </a:endParaRPr>
          </a:p>
        </p:txBody>
      </p:sp>
      <p:sp>
        <p:nvSpPr>
          <p:cNvPr id="6" name="Title 1"/>
          <p:cNvSpPr txBox="1"/>
          <p:nvPr/>
        </p:nvSpPr>
        <p:spPr>
          <a:xfrm>
            <a:off x="819810" y="2945988"/>
            <a:ext cx="7740870" cy="26235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id-ID" dirty="0">
              <a:latin typeface="Consolas" panose="020B0609020204030204" pitchFamily="49" charset="0"/>
              <a:cs typeface="Consolas" panose="020B0609020204030204" pitchFamily="49" charset="0"/>
            </a:endParaRPr>
          </a:p>
          <a:p>
            <a:br>
              <a:rPr lang="id-ID" dirty="0">
                <a:latin typeface="Consolas" panose="020B0609020204030204" pitchFamily="49" charset="0"/>
                <a:cs typeface="Consolas" panose="020B0609020204030204" pitchFamily="49" charset="0"/>
              </a:rPr>
            </a:br>
            <a:r>
              <a:rPr lang="id-ID" sz="2400" b="1" dirty="0">
                <a:solidFill>
                  <a:srgbClr val="FF0000"/>
                </a:solidFill>
                <a:latin typeface="Consolas" panose="020B0609020204030204" pitchFamily="49" charset="0"/>
                <a:cs typeface="Consolas" panose="020B0609020204030204" pitchFamily="49" charset="0"/>
              </a:rPr>
              <a:t>//</a:t>
            </a:r>
            <a:r>
              <a:rPr lang="id-ID" sz="2400" dirty="0">
                <a:latin typeface="Consolas" panose="020B0609020204030204" pitchFamily="49" charset="0"/>
                <a:cs typeface="Consolas" panose="020B0609020204030204" pitchFamily="49" charset="0"/>
              </a:rPr>
              <a:t> komentar 1 line</a:t>
            </a:r>
          </a:p>
          <a:p>
            <a:endParaRPr lang="id-ID" sz="2400" dirty="0">
              <a:latin typeface="Consolas" panose="020B0609020204030204" pitchFamily="49" charset="0"/>
              <a:cs typeface="Consolas" panose="020B0609020204030204" pitchFamily="49" charset="0"/>
            </a:endParaRPr>
          </a:p>
          <a:p>
            <a:endParaRPr lang="id-ID" sz="2400" dirty="0">
              <a:latin typeface="Consolas" panose="020B0609020204030204" pitchFamily="49" charset="0"/>
              <a:cs typeface="Consolas" panose="020B0609020204030204" pitchFamily="49" charset="0"/>
            </a:endParaRPr>
          </a:p>
          <a:p>
            <a:r>
              <a:rPr lang="id-ID" sz="2400" b="1" dirty="0">
                <a:solidFill>
                  <a:srgbClr val="FF0000"/>
                </a:solidFill>
                <a:latin typeface="Consolas" panose="020B0609020204030204" pitchFamily="49" charset="0"/>
                <a:cs typeface="Consolas" panose="020B0609020204030204" pitchFamily="49" charset="0"/>
              </a:rPr>
              <a:t>/*</a:t>
            </a:r>
          </a:p>
          <a:p>
            <a:r>
              <a:rPr lang="id-ID" sz="2400" dirty="0">
                <a:latin typeface="Consolas" panose="020B0609020204030204" pitchFamily="49" charset="0"/>
                <a:cs typeface="Consolas" panose="020B0609020204030204" pitchFamily="49" charset="0"/>
              </a:rPr>
              <a:t> komentar multiline </a:t>
            </a:r>
          </a:p>
          <a:p>
            <a:r>
              <a:rPr lang="id-ID" sz="2400" dirty="0">
                <a:latin typeface="Consolas" panose="020B0609020204030204" pitchFamily="49" charset="0"/>
                <a:cs typeface="Consolas" panose="020B0609020204030204" pitchFamily="49" charset="0"/>
              </a:rPr>
              <a:t> komentar multiline </a:t>
            </a:r>
          </a:p>
          <a:p>
            <a:r>
              <a:rPr lang="id-ID" sz="2400" dirty="0">
                <a:latin typeface="Consolas" panose="020B0609020204030204" pitchFamily="49" charset="0"/>
                <a:cs typeface="Consolas" panose="020B0609020204030204" pitchFamily="49" charset="0"/>
              </a:rPr>
              <a:t> komentar multiline </a:t>
            </a:r>
          </a:p>
          <a:p>
            <a:r>
              <a:rPr lang="id-ID" sz="2400" b="1" dirty="0">
                <a:solidFill>
                  <a:srgbClr val="FF0000"/>
                </a:solidFill>
                <a:latin typeface="Consolas" panose="020B0609020204030204" pitchFamily="49" charset="0"/>
                <a:cs typeface="Consolas" panose="020B0609020204030204" pitchFamily="49" charset="0"/>
              </a:rPr>
              <a:t>*/</a:t>
            </a:r>
            <a:br>
              <a:rPr lang="id-ID" dirty="0">
                <a:latin typeface="Consolas" panose="020B0609020204030204" pitchFamily="49" charset="0"/>
                <a:cs typeface="Consolas" panose="020B0609020204030204" pitchFamily="49" charset="0"/>
              </a:rPr>
            </a:br>
            <a:endParaRPr lang="id-ID" dirty="0">
              <a:latin typeface="Consolas" panose="020B0609020204030204" pitchFamily="49" charset="0"/>
              <a:cs typeface="Consolas" panose="020B0609020204030204" pitchFamily="49" charset="0"/>
            </a:endParaRPr>
          </a:p>
        </p:txBody>
      </p:sp>
      <p:sp>
        <p:nvSpPr>
          <p:cNvPr id="2" name="Rectangle 1">
            <a:extLst>
              <a:ext uri="{FF2B5EF4-FFF2-40B4-BE49-F238E27FC236}">
                <a16:creationId xmlns:a16="http://schemas.microsoft.com/office/drawing/2014/main" id="{ED32C715-39A4-4CAB-93E0-A100E87C3BED}"/>
              </a:ext>
            </a:extLst>
          </p:cNvPr>
          <p:cNvSpPr/>
          <p:nvPr/>
        </p:nvSpPr>
        <p:spPr>
          <a:xfrm>
            <a:off x="819810" y="1288501"/>
            <a:ext cx="7740869" cy="923330"/>
          </a:xfrm>
          <a:prstGeom prst="rect">
            <a:avLst/>
          </a:prstGeom>
        </p:spPr>
        <p:txBody>
          <a:bodyPr wrap="square">
            <a:spAutoFit/>
          </a:bodyPr>
          <a:lstStyle/>
          <a:p>
            <a:r>
              <a:rPr lang="en-US" dirty="0"/>
              <a:t>To comment and uncomment a code/block of codes in Visual Studio Code easily, you just need to block the codes you want to comment or uncomment, and then press ctrl + /.</a:t>
            </a:r>
            <a:endParaRPr lang="en-ID"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4114799" y="-123550"/>
            <a:ext cx="4666589" cy="12428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Data Type</a:t>
            </a:r>
            <a:endParaRPr lang="en-US" sz="4400" b="1" dirty="0">
              <a:solidFill>
                <a:srgbClr val="009696"/>
              </a:solidFill>
            </a:endParaRPr>
          </a:p>
        </p:txBody>
      </p:sp>
      <p:sp>
        <p:nvSpPr>
          <p:cNvPr id="6" name="Title 1"/>
          <p:cNvSpPr txBox="1"/>
          <p:nvPr/>
        </p:nvSpPr>
        <p:spPr>
          <a:xfrm>
            <a:off x="469485" y="819807"/>
            <a:ext cx="7740870" cy="54706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dirty="0">
                <a:latin typeface="Consolas" panose="020B0609020204030204" pitchFamily="49" charset="0"/>
                <a:cs typeface="Consolas" panose="020B0609020204030204" pitchFamily="49" charset="0"/>
              </a:rPr>
              <a:t>let nama = 'Andi';</a:t>
            </a:r>
          </a:p>
          <a:p>
            <a:r>
              <a:rPr lang="id-ID" dirty="0">
                <a:latin typeface="Consolas" panose="020B0609020204030204" pitchFamily="49" charset="0"/>
                <a:cs typeface="Consolas" panose="020B0609020204030204" pitchFamily="49" charset="0"/>
              </a:rPr>
              <a:t>let usia = 22;</a:t>
            </a:r>
          </a:p>
          <a:p>
            <a:r>
              <a:rPr lang="id-ID" dirty="0">
                <a:latin typeface="Consolas" panose="020B0609020204030204" pitchFamily="49" charset="0"/>
                <a:cs typeface="Consolas" panose="020B0609020204030204" pitchFamily="49" charset="0"/>
              </a:rPr>
              <a:t>let jomblo = true;</a:t>
            </a:r>
          </a:p>
          <a:p>
            <a:r>
              <a:rPr lang="id-ID" dirty="0">
                <a:latin typeface="Consolas" panose="020B0609020204030204" pitchFamily="49" charset="0"/>
                <a:cs typeface="Consolas" panose="020B0609020204030204" pitchFamily="49" charset="0"/>
              </a:rPr>
              <a:t>let kerja;</a:t>
            </a: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dirty="0">
                <a:solidFill>
                  <a:srgbClr val="009696"/>
                </a:solidFill>
                <a:latin typeface="Consolas" panose="020B0609020204030204" pitchFamily="49" charset="0"/>
                <a:cs typeface="Consolas" panose="020B0609020204030204" pitchFamily="49" charset="0"/>
              </a:rPr>
              <a:t>typeof(</a:t>
            </a:r>
            <a:r>
              <a:rPr lang="id-ID" dirty="0">
                <a:latin typeface="Consolas" panose="020B0609020204030204" pitchFamily="49" charset="0"/>
                <a:cs typeface="Consolas" panose="020B0609020204030204" pitchFamily="49" charset="0"/>
              </a:rPr>
              <a:t>nama</a:t>
            </a:r>
            <a:r>
              <a:rPr lang="id-ID" dirty="0">
                <a:solidFill>
                  <a:srgbClr val="009696"/>
                </a:solidFill>
                <a:latin typeface="Consolas" panose="020B0609020204030204" pitchFamily="49" charset="0"/>
                <a:cs typeface="Consolas" panose="020B0609020204030204" pitchFamily="49" charset="0"/>
              </a:rPr>
              <a:t>)</a:t>
            </a:r>
            <a:r>
              <a:rPr lang="id-ID"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console.log(</a:t>
            </a:r>
            <a:r>
              <a:rPr lang="id-ID" dirty="0">
                <a:solidFill>
                  <a:srgbClr val="009696"/>
                </a:solidFill>
                <a:latin typeface="Consolas" panose="020B0609020204030204" pitchFamily="49" charset="0"/>
                <a:cs typeface="Consolas" panose="020B0609020204030204" pitchFamily="49" charset="0"/>
              </a:rPr>
              <a:t>typeof(</a:t>
            </a:r>
            <a:r>
              <a:rPr lang="id-ID" dirty="0">
                <a:latin typeface="Consolas" panose="020B0609020204030204" pitchFamily="49" charset="0"/>
                <a:cs typeface="Consolas" panose="020B0609020204030204" pitchFamily="49" charset="0"/>
              </a:rPr>
              <a:t>usia</a:t>
            </a:r>
            <a:r>
              <a:rPr lang="id-ID" dirty="0">
                <a:solidFill>
                  <a:srgbClr val="009696"/>
                </a:solidFill>
                <a:latin typeface="Consolas" panose="020B0609020204030204" pitchFamily="49" charset="0"/>
                <a:cs typeface="Consolas" panose="020B0609020204030204" pitchFamily="49" charset="0"/>
              </a:rPr>
              <a:t>)</a:t>
            </a:r>
            <a:r>
              <a:rPr lang="id-ID"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console.log(</a:t>
            </a:r>
            <a:r>
              <a:rPr lang="id-ID" dirty="0">
                <a:solidFill>
                  <a:srgbClr val="009696"/>
                </a:solidFill>
                <a:latin typeface="Consolas" panose="020B0609020204030204" pitchFamily="49" charset="0"/>
                <a:cs typeface="Consolas" panose="020B0609020204030204" pitchFamily="49" charset="0"/>
              </a:rPr>
              <a:t>typeof(</a:t>
            </a:r>
            <a:r>
              <a:rPr lang="id-ID" dirty="0">
                <a:latin typeface="Consolas" panose="020B0609020204030204" pitchFamily="49" charset="0"/>
                <a:cs typeface="Consolas" panose="020B0609020204030204" pitchFamily="49" charset="0"/>
              </a:rPr>
              <a:t>jomblo</a:t>
            </a:r>
            <a:r>
              <a:rPr lang="id-ID" dirty="0">
                <a:solidFill>
                  <a:srgbClr val="009696"/>
                </a:solidFill>
                <a:latin typeface="Consolas" panose="020B0609020204030204" pitchFamily="49" charset="0"/>
                <a:cs typeface="Consolas" panose="020B0609020204030204" pitchFamily="49" charset="0"/>
              </a:rPr>
              <a:t>)</a:t>
            </a:r>
            <a:r>
              <a:rPr lang="id-ID" dirty="0">
                <a:latin typeface="Consolas" panose="020B0609020204030204" pitchFamily="49" charset="0"/>
                <a:cs typeface="Consolas" panose="020B0609020204030204" pitchFamily="49" charset="0"/>
              </a:rPr>
              <a:t>);</a:t>
            </a:r>
          </a:p>
          <a:p>
            <a:endParaRPr lang="id-ID" dirty="0">
              <a:latin typeface="Consolas" panose="020B0609020204030204" pitchFamily="49" charset="0"/>
              <a:cs typeface="Consolas" panose="020B0609020204030204" pitchFamily="49" charset="0"/>
            </a:endParaRPr>
          </a:p>
          <a:p>
            <a:r>
              <a:rPr lang="id-ID" dirty="0">
                <a:latin typeface="Consolas" panose="020B0609020204030204" pitchFamily="49" charset="0"/>
                <a:cs typeface="Consolas" panose="020B0609020204030204" pitchFamily="49" charset="0"/>
              </a:rPr>
              <a:t>console.log(</a:t>
            </a:r>
            <a:r>
              <a:rPr lang="id-ID" dirty="0">
                <a:solidFill>
                  <a:srgbClr val="009696"/>
                </a:solidFill>
                <a:latin typeface="Consolas" panose="020B0609020204030204" pitchFamily="49" charset="0"/>
                <a:cs typeface="Consolas" panose="020B0609020204030204" pitchFamily="49" charset="0"/>
              </a:rPr>
              <a:t>typeof(</a:t>
            </a:r>
            <a:r>
              <a:rPr lang="id-ID" dirty="0">
                <a:latin typeface="Consolas" panose="020B0609020204030204" pitchFamily="49" charset="0"/>
                <a:cs typeface="Consolas" panose="020B0609020204030204" pitchFamily="49" charset="0"/>
              </a:rPr>
              <a:t>kerja</a:t>
            </a:r>
            <a:r>
              <a:rPr lang="id-ID" dirty="0">
                <a:solidFill>
                  <a:srgbClr val="009696"/>
                </a:solidFill>
                <a:latin typeface="Consolas" panose="020B0609020204030204" pitchFamily="49" charset="0"/>
                <a:cs typeface="Consolas" panose="020B0609020204030204" pitchFamily="49" charset="0"/>
              </a:rPr>
              <a:t>)</a:t>
            </a:r>
            <a:r>
              <a:rPr lang="id-ID" dirty="0">
                <a:latin typeface="Consolas" panose="020B0609020204030204" pitchFamily="49" charset="0"/>
                <a:cs typeface="Consolas" panose="020B0609020204030204" pitchFamily="49" charset="0"/>
              </a:rPr>
              <a:t>);</a:t>
            </a:r>
          </a:p>
          <a:p>
            <a:r>
              <a:rPr lang="id-ID" dirty="0">
                <a:latin typeface="Consolas" panose="020B0609020204030204" pitchFamily="49" charset="0"/>
                <a:cs typeface="Consolas" panose="020B0609020204030204" pitchFamily="49" charset="0"/>
              </a:rPr>
              <a:t>console.log(kerja);</a:t>
            </a:r>
          </a:p>
          <a:p>
            <a:endParaRPr lang="id-ID" dirty="0">
              <a:latin typeface="Consolas" panose="020B0609020204030204" pitchFamily="49" charset="0"/>
              <a:cs typeface="Consolas" panose="020B0609020204030204" pitchFamily="49"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19810" y="1182402"/>
            <a:ext cx="7740870" cy="5328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endParaRPr lang="en-US" sz="3200" b="1" dirty="0">
              <a:latin typeface="Consolas" panose="020B0609020204030204" pitchFamily="49" charset="0"/>
              <a:cs typeface="Consolas" panose="020B0609020204030204" pitchFamily="49" charset="0"/>
            </a:endParaRPr>
          </a:p>
        </p:txBody>
      </p:sp>
      <p:sp>
        <p:nvSpPr>
          <p:cNvPr id="5" name="Title 1"/>
          <p:cNvSpPr txBox="1"/>
          <p:nvPr/>
        </p:nvSpPr>
        <p:spPr>
          <a:xfrm>
            <a:off x="355665" y="-60487"/>
            <a:ext cx="8346894" cy="17473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en-US" sz="4800" b="1" dirty="0">
                <a:solidFill>
                  <a:srgbClr val="009696"/>
                </a:solidFill>
              </a:rPr>
              <a:t>Primitive </a:t>
            </a:r>
            <a:r>
              <a:rPr lang="id-ID" sz="4800" b="1" dirty="0">
                <a:solidFill>
                  <a:srgbClr val="009696"/>
                </a:solidFill>
              </a:rPr>
              <a:t>Data Type</a:t>
            </a:r>
            <a:endParaRPr lang="en-US" sz="4400" b="1" dirty="0">
              <a:solidFill>
                <a:srgbClr val="009696"/>
              </a:solidFill>
            </a:endParaRPr>
          </a:p>
        </p:txBody>
      </p:sp>
      <p:sp>
        <p:nvSpPr>
          <p:cNvPr id="6" name="Title 1"/>
          <p:cNvSpPr txBox="1"/>
          <p:nvPr/>
        </p:nvSpPr>
        <p:spPr>
          <a:xfrm>
            <a:off x="800571" y="819807"/>
            <a:ext cx="7740870" cy="44760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i="1" dirty="0">
                <a:solidFill>
                  <a:srgbClr val="FF0000"/>
                </a:solidFill>
              </a:rPr>
              <a:t>String :</a:t>
            </a:r>
            <a:r>
              <a:rPr lang="id-ID" sz="3200" dirty="0"/>
              <a:t> kumpulan char, text</a:t>
            </a:r>
          </a:p>
          <a:p>
            <a:endParaRPr lang="id-ID" sz="1200" b="1" i="1" dirty="0">
              <a:solidFill>
                <a:srgbClr val="FF0000"/>
              </a:solidFill>
            </a:endParaRPr>
          </a:p>
          <a:p>
            <a:r>
              <a:rPr lang="id-ID" sz="3200" b="1" i="1" dirty="0">
                <a:solidFill>
                  <a:srgbClr val="FF0000"/>
                </a:solidFill>
              </a:rPr>
              <a:t>Number :</a:t>
            </a:r>
            <a:r>
              <a:rPr lang="id-ID" sz="3200" dirty="0">
                <a:solidFill>
                  <a:srgbClr val="009696"/>
                </a:solidFill>
              </a:rPr>
              <a:t> </a:t>
            </a:r>
            <a:r>
              <a:rPr lang="id-ID" sz="3200" dirty="0"/>
              <a:t>integer / float</a:t>
            </a:r>
          </a:p>
          <a:p>
            <a:endParaRPr lang="id-ID" sz="1200" dirty="0"/>
          </a:p>
          <a:p>
            <a:r>
              <a:rPr lang="id-ID" sz="3200" b="1" i="1" dirty="0">
                <a:solidFill>
                  <a:srgbClr val="FF0000"/>
                </a:solidFill>
              </a:rPr>
              <a:t>Boolean :</a:t>
            </a:r>
            <a:r>
              <a:rPr lang="id-ID" sz="3200" dirty="0"/>
              <a:t> logic data type, true/false</a:t>
            </a:r>
          </a:p>
          <a:p>
            <a:endParaRPr lang="id-ID" sz="1200" dirty="0"/>
          </a:p>
          <a:p>
            <a:r>
              <a:rPr lang="id-ID" sz="3200" b="1" i="1" dirty="0">
                <a:solidFill>
                  <a:srgbClr val="FF0000"/>
                </a:solidFill>
              </a:rPr>
              <a:t>Undefined :</a:t>
            </a:r>
            <a:r>
              <a:rPr lang="id-ID" sz="3200" dirty="0"/>
              <a:t> variabel tanpa value</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1008</TotalTime>
  <Words>2379</Words>
  <Application>Microsoft Office PowerPoint</Application>
  <PresentationFormat>On-screen Show (4:3)</PresentationFormat>
  <Paragraphs>353</Paragraphs>
  <Slides>45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Cambria Math</vt:lpstr>
      <vt:lpstr>Consolas</vt:lpstr>
      <vt:lpstr>Gotham</vt:lpstr>
      <vt:lpstr>Gotham Bold</vt:lpstr>
      <vt:lpstr>Gotham ExtraLight</vt:lpstr>
      <vt:lpstr>Gotham Medium</vt:lpstr>
      <vt:lpstr>Roboto</vt:lpstr>
      <vt:lpstr>Office Theme</vt:lpstr>
      <vt:lpstr>PowerPoint Presentation</vt:lpstr>
      <vt:lpstr>PowerPoint Presentation</vt:lpstr>
      <vt:lpstr>PowerPoint Presentation</vt:lpstr>
      <vt:lpstr>PowerPoint Presentation</vt:lpstr>
      <vt:lpstr>When to use it?</vt:lpstr>
      <vt:lpstr>PowerPoint Presentation</vt:lpstr>
      <vt:lpstr>PowerPoint Presentation</vt:lpstr>
      <vt:lpstr>PowerPoint Presentation</vt:lpstr>
      <vt:lpstr>PowerPoint Presentation</vt:lpstr>
      <vt:lpstr>PowerPoint Presentation</vt:lpstr>
      <vt:lpstr>var vs let vs const</vt:lpstr>
      <vt:lpstr>var vs let vs const (point 2)</vt:lpstr>
      <vt:lpstr>var vs let vs const (point 2)</vt:lpstr>
      <vt:lpstr>var vs let vs const (point 2)</vt:lpstr>
      <vt:lpstr>var vs let vs const (point 3)</vt:lpstr>
      <vt:lpstr>var vs let vs const (point 3)</vt:lpstr>
      <vt:lpstr>var vs let vs const (point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Lintang</dc:creator>
  <cp:lastModifiedBy>Baron</cp:lastModifiedBy>
  <cp:revision>709</cp:revision>
  <dcterms:created xsi:type="dcterms:W3CDTF">2015-11-07T11:59:00Z</dcterms:created>
  <dcterms:modified xsi:type="dcterms:W3CDTF">2020-05-12T06:29:14Z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