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9" r:id="rId2"/>
    <p:sldId id="400" r:id="rId3"/>
    <p:sldId id="365" r:id="rId4"/>
    <p:sldId id="403" r:id="rId5"/>
    <p:sldId id="404" r:id="rId6"/>
    <p:sldId id="405" r:id="rId7"/>
    <p:sldId id="420" r:id="rId8"/>
    <p:sldId id="421" r:id="rId9"/>
    <p:sldId id="364" r:id="rId10"/>
    <p:sldId id="369" r:id="rId11"/>
    <p:sldId id="406" r:id="rId12"/>
    <p:sldId id="409" r:id="rId13"/>
    <p:sldId id="410" r:id="rId14"/>
    <p:sldId id="412" r:id="rId15"/>
    <p:sldId id="422" r:id="rId16"/>
    <p:sldId id="411" r:id="rId17"/>
    <p:sldId id="407" r:id="rId18"/>
    <p:sldId id="408" r:id="rId19"/>
    <p:sldId id="415" r:id="rId20"/>
    <p:sldId id="416" r:id="rId21"/>
    <p:sldId id="413" r:id="rId22"/>
    <p:sldId id="414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0231" autoAdjust="0"/>
  </p:normalViewPr>
  <p:slideViewPr>
    <p:cSldViewPr snapToGrid="0">
      <p:cViewPr varScale="1">
        <p:scale>
          <a:sx n="103" d="100"/>
          <a:sy n="103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if_else.asp" TargetMode="External"/><Relationship Id="rId2" Type="http://schemas.openxmlformats.org/officeDocument/2006/relationships/hyperlink" Target="https://www.w3schools.com/js/js_compariso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switch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/>
                <a:t>Exploring</a:t>
              </a:r>
            </a:p>
            <a:p>
              <a:pPr algn="ctr"/>
              <a:r>
                <a:rPr lang="id-ID" sz="3200" i="1" dirty="0">
                  <a:latin typeface="Gotham" panose="02000604030000020004" pitchFamily="50" charset="0"/>
                </a:rPr>
                <a:t>#4</a:t>
              </a:r>
              <a:r>
                <a:rPr lang="id-ID" sz="3200" dirty="0">
                  <a:latin typeface="Gotham" panose="02000604030000020004" pitchFamily="50" charset="0"/>
                </a:rPr>
                <a:t>   </a:t>
              </a:r>
              <a:r>
                <a:rPr lang="id-ID" sz="3200" b="0" dirty="0">
                  <a:latin typeface="Gotham" panose="02000604030000020004" pitchFamily="50" charset="0"/>
                </a:rPr>
                <a:t>Logic, If &amp; Switch</a:t>
              </a:r>
              <a:endParaRPr lang="en-US" sz="320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if, </a:t>
            </a:r>
            <a:r>
              <a:rPr lang="en-US" sz="4000" b="1" dirty="0">
                <a:solidFill>
                  <a:srgbClr val="009696"/>
                </a:solidFill>
              </a:rPr>
              <a:t>else</a:t>
            </a:r>
            <a:r>
              <a:rPr lang="id-ID" sz="4000" b="1" dirty="0">
                <a:solidFill>
                  <a:srgbClr val="009696"/>
                </a:solidFill>
              </a:rPr>
              <a:t> </a:t>
            </a:r>
            <a:r>
              <a:rPr lang="en-US" sz="4000" b="1" dirty="0">
                <a:solidFill>
                  <a:srgbClr val="009696"/>
                </a:solidFill>
              </a:rPr>
              <a:t>if</a:t>
            </a:r>
            <a:r>
              <a:rPr lang="id-ID" sz="4000" b="1" dirty="0">
                <a:solidFill>
                  <a:srgbClr val="009696"/>
                </a:solidFill>
              </a:rPr>
              <a:t> &amp; </a:t>
            </a:r>
            <a:r>
              <a:rPr lang="en-US" sz="4000" b="1" dirty="0">
                <a:solidFill>
                  <a:srgbClr val="009696"/>
                </a:solidFill>
              </a:rPr>
              <a:t>else</a:t>
            </a:r>
            <a:r>
              <a:rPr lang="id-ID" sz="4000" b="1" dirty="0">
                <a:solidFill>
                  <a:srgbClr val="009696"/>
                </a:solidFill>
              </a:rPr>
              <a:t> 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749815" y="532262"/>
            <a:ext cx="8646447" cy="5977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</a:t>
            </a:r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 = 92; </a:t>
            </a:r>
          </a:p>
          <a:p>
            <a:b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 &gt; 80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i="1" dirty="0">
                <a:latin typeface="Consolas" panose="020B0609020204030204" pitchFamily="49" charset="0"/>
                <a:cs typeface="Consolas" panose="020B0609020204030204" pitchFamily="49" charset="0"/>
              </a:rPr>
              <a:t>'Excellent!'</a:t>
            </a:r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b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 &gt;= 60 &amp;&amp; nilai &lt;= 80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i="1" dirty="0">
                <a:latin typeface="Consolas" panose="020B0609020204030204" pitchFamily="49" charset="0"/>
                <a:cs typeface="Consolas" panose="020B0609020204030204" pitchFamily="49" charset="0"/>
              </a:rPr>
              <a:t>'Good job!'</a:t>
            </a:r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i="1" dirty="0">
                <a:latin typeface="Consolas" panose="020B0609020204030204" pitchFamily="49" charset="0"/>
                <a:cs typeface="Consolas" panose="020B0609020204030204" pitchFamily="49" charset="0"/>
              </a:rPr>
              <a:t>'Don\’t give up!'</a:t>
            </a:r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78823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if, </a:t>
            </a:r>
            <a:r>
              <a:rPr lang="en-US" sz="4000" b="1" dirty="0">
                <a:solidFill>
                  <a:srgbClr val="009696"/>
                </a:solidFill>
              </a:rPr>
              <a:t>else</a:t>
            </a:r>
            <a:r>
              <a:rPr lang="id-ID" sz="4000" b="1" dirty="0">
                <a:solidFill>
                  <a:srgbClr val="009696"/>
                </a:solidFill>
              </a:rPr>
              <a:t> </a:t>
            </a:r>
            <a:r>
              <a:rPr lang="en-US" sz="4000" b="1" dirty="0">
                <a:solidFill>
                  <a:srgbClr val="009696"/>
                </a:solidFill>
              </a:rPr>
              <a:t>if</a:t>
            </a:r>
            <a:r>
              <a:rPr lang="id-ID" sz="4000" b="1" dirty="0">
                <a:solidFill>
                  <a:srgbClr val="009696"/>
                </a:solidFill>
              </a:rPr>
              <a:t> &amp; </a:t>
            </a:r>
            <a:r>
              <a:rPr lang="en-US" sz="4000" b="1" dirty="0">
                <a:solidFill>
                  <a:srgbClr val="009696"/>
                </a:solidFill>
              </a:rPr>
              <a:t>else</a:t>
            </a:r>
            <a:r>
              <a:rPr lang="id-ID" sz="4000" b="1" dirty="0">
                <a:solidFill>
                  <a:srgbClr val="009696"/>
                </a:solidFill>
              </a:rPr>
              <a:t> 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749815" y="961697"/>
            <a:ext cx="8646447" cy="5297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jomblo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jomblo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  console.log(</a:t>
            </a:r>
            <a:r>
              <a:rPr lang="id-ID" i="1" dirty="0">
                <a:latin typeface="Consolas" panose="020B0609020204030204" pitchFamily="49" charset="0"/>
                <a:cs typeface="Consolas" panose="020B0609020204030204" pitchFamily="49" charset="0"/>
              </a:rPr>
              <a:t>'Masih jomblo!'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  console.log(</a:t>
            </a:r>
            <a:r>
              <a:rPr lang="id-ID" i="1" dirty="0">
                <a:latin typeface="Consolas" panose="020B0609020204030204" pitchFamily="49" charset="0"/>
                <a:cs typeface="Consolas" panose="020B0609020204030204" pitchFamily="49" charset="0"/>
              </a:rPr>
              <a:t>'Udah taken!'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Switch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436729" y="382604"/>
            <a:ext cx="8707271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d-ID" sz="27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job 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27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'guru'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id-ID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d-ID" sz="27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7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'guru'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console.log('Kerjaannya ngajar.');</a:t>
            </a: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7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'sopir'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console.log('Kerjaannya nyetir.');</a:t>
            </a: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case </a:t>
            </a:r>
            <a:r>
              <a:rPr lang="id-ID" sz="27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'polisi'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console.log('Kerjaannya nilang.');</a:t>
            </a: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console.log('Ada aja kerjaannya.');</a:t>
            </a: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81793" y="-110362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Switch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513326" y="236474"/>
            <a:ext cx="8110414" cy="62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24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id-ID" sz="24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= prompt('Apa profesi Anda?');</a:t>
            </a:r>
          </a:p>
          <a:p>
            <a:endParaRPr lang="id-ID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d-ID" sz="24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4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'guru'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console.log('Kerjaannya ngajar.');</a:t>
            </a: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4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'sopir'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console.log('Kerjaannya nyetir.');</a:t>
            </a: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case </a:t>
            </a:r>
            <a:r>
              <a:rPr lang="id-ID" sz="24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'polisi'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console.log('Kerjaannya nilang.');</a:t>
            </a: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console.log('Ada aja kerjaannya.');</a:t>
            </a: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5945" y="5801710"/>
            <a:ext cx="3358055" cy="1166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423082" y="189184"/>
            <a:ext cx="8957414" cy="6921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b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alaskaki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= 'sepatu';</a:t>
            </a: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warna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= 'merah';</a:t>
            </a:r>
          </a:p>
          <a:p>
            <a:b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 (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(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alaskaki == 'sepatu' 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warna == 'merah'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	console.log('Saya suka sepatu merah.');</a:t>
            </a: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(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alaskaki == 'sepatu' 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warna == 'biru'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	console.log('Saya suka sepatu biru.');</a:t>
            </a: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case (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alaskaki == 'sandal' 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warna == 'merah'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	console.log('Saya suka sandal merah.');</a:t>
            </a: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case (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alaskaki == 'sandal' 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warna == 'biru'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	console.log('Saya suka sandal biru.');</a:t>
            </a: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default:</a:t>
            </a: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	console.log('Tak suka alas kaki merah/biru.');</a:t>
            </a: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Switch</a:t>
            </a:r>
          </a:p>
          <a:p>
            <a:pPr algn="r"/>
            <a:r>
              <a:rPr lang="id-ID" sz="3500" b="1" dirty="0">
                <a:solidFill>
                  <a:srgbClr val="009696"/>
                </a:solidFill>
              </a:rPr>
              <a:t>2 Variabel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1DDD-7BDE-4F85-B235-02EE8986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9341-54D0-40F2-A3F0-B8865A83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https://www.w3schools.com/js/js_comparisons.asp</a:t>
            </a:r>
            <a:endParaRPr lang="en-ID" dirty="0"/>
          </a:p>
          <a:p>
            <a:r>
              <a:rPr lang="en-ID" dirty="0">
                <a:hlinkClick r:id="rId3"/>
              </a:rPr>
              <a:t>https://www.w3schools.com/js/js_if_else.asp</a:t>
            </a:r>
            <a:endParaRPr lang="en-ID" dirty="0"/>
          </a:p>
          <a:p>
            <a:r>
              <a:rPr lang="en-ID" dirty="0">
                <a:hlinkClick r:id="rId4"/>
              </a:rPr>
              <a:t>https://www.w3schools.com/js/js_switch.asp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621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268014" y="1106657"/>
                <a:ext cx="8639504" cy="45216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8800" b="1" dirty="0" smtClean="0">
                          <a:solidFill>
                            <a:schemeClr val="bg1"/>
                          </a:solidFill>
                        </a:rPr>
                        <m:t>Switch</m:t>
                      </m:r>
                      <m:r>
                        <m:rPr>
                          <m:nor/>
                        </m:rPr>
                        <a:rPr lang="id-ID" sz="8800" b="1" dirty="0" smtClean="0">
                          <a:solidFill>
                            <a:schemeClr val="bg1"/>
                          </a:solidFill>
                        </a:rPr>
                        <m:t> 3 </m:t>
                      </m:r>
                      <m:r>
                        <m:rPr>
                          <m:nor/>
                        </m:rPr>
                        <a:rPr lang="id-ID" sz="8800" b="1" dirty="0" smtClean="0">
                          <a:solidFill>
                            <a:schemeClr val="bg1"/>
                          </a:solidFill>
                        </a:rPr>
                        <m:t>Var</m:t>
                      </m:r>
                    </m:oMath>
                  </m:oMathPara>
                </a14:m>
                <a:endParaRPr lang="id-ID" sz="5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id-ID" sz="5400" b="1" dirty="0">
                    <a:solidFill>
                      <a:schemeClr val="bg1"/>
                    </a:solidFill>
                  </a:rPr>
                  <a:t>alas: sandal / sepatu</a:t>
                </a:r>
              </a:p>
              <a:p>
                <a:pPr algn="ctr"/>
                <a:r>
                  <a:rPr lang="id-ID" sz="5400" b="1" dirty="0">
                    <a:solidFill>
                      <a:schemeClr val="bg1"/>
                    </a:solidFill>
                  </a:rPr>
                  <a:t>warna: merah / biru</a:t>
                </a:r>
              </a:p>
              <a:p>
                <a:pPr algn="ctr"/>
                <a:r>
                  <a:rPr lang="id-ID" sz="5400" b="1" dirty="0">
                    <a:solidFill>
                      <a:schemeClr val="bg1"/>
                    </a:solidFill>
                  </a:rPr>
                  <a:t>harga: murah / mahal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14" y="1106657"/>
                <a:ext cx="8639504" cy="45216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11456"/>
            <a:ext cx="9144000" cy="6969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6"/>
            <a:ext cx="9143999" cy="1145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b="1" dirty="0">
                <a:solidFill>
                  <a:srgbClr val="009696"/>
                </a:solidFill>
              </a:rPr>
              <a:t>Solve It</a:t>
            </a:r>
            <a:r>
              <a:rPr lang="en-US" b="1" dirty="0">
                <a:solidFill>
                  <a:srgbClr val="009696"/>
                </a:solidFill>
              </a:rPr>
              <a:t> with IF then SWITCH</a:t>
            </a:r>
            <a:r>
              <a:rPr lang="id-ID" b="1" dirty="0">
                <a:solidFill>
                  <a:srgbClr val="009696"/>
                </a:solidFill>
              </a:rPr>
              <a:t>! #10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7" t="8443" r="33963" b="70905"/>
          <a:stretch>
            <a:fillRect/>
          </a:stretch>
        </p:blipFill>
        <p:spPr bwMode="auto">
          <a:xfrm>
            <a:off x="1175086" y="1087821"/>
            <a:ext cx="6793828" cy="245663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5" t="8297" r="21041" b="66684"/>
          <a:stretch>
            <a:fillRect/>
          </a:stretch>
        </p:blipFill>
        <p:spPr bwMode="auto">
          <a:xfrm>
            <a:off x="238962" y="3702114"/>
            <a:ext cx="8666075" cy="271166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42988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120559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bit.ly/jc04fundamental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504495" y="854404"/>
            <a:ext cx="8607971" cy="2645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id-ID" dirty="0">
                <a:solidFill>
                  <a:schemeClr val="bg1"/>
                </a:solidFill>
              </a:rPr>
              <a:t>Dengan object Date() dan If,</a:t>
            </a:r>
          </a:p>
          <a:p>
            <a:pPr algn="ctr">
              <a:lnSpc>
                <a:spcPct val="100000"/>
              </a:lnSpc>
            </a:pPr>
            <a:r>
              <a:rPr lang="id-ID" dirty="0">
                <a:solidFill>
                  <a:schemeClr val="bg1"/>
                </a:solidFill>
              </a:rPr>
              <a:t>tentukan nama Bulan saat ini!</a:t>
            </a:r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64440" r="59962" b="22198"/>
          <a:stretch>
            <a:fillRect/>
          </a:stretch>
        </p:blipFill>
        <p:spPr bwMode="auto">
          <a:xfrm>
            <a:off x="690612" y="3011214"/>
            <a:ext cx="7788169" cy="203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42988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120559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Solve It! #1</a:t>
            </a:r>
            <a:r>
              <a:rPr lang="en-US" sz="4800" b="1" dirty="0">
                <a:solidFill>
                  <a:srgbClr val="009696"/>
                </a:solidFill>
              </a:rPr>
              <a:t>2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" y="854404"/>
            <a:ext cx="9112466" cy="2645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id-ID" dirty="0">
                <a:solidFill>
                  <a:schemeClr val="bg1"/>
                </a:solidFill>
              </a:rPr>
              <a:t>Dengan object Date() dan If,</a:t>
            </a:r>
          </a:p>
          <a:p>
            <a:pPr algn="ctr">
              <a:lnSpc>
                <a:spcPct val="100000"/>
              </a:lnSpc>
            </a:pPr>
            <a:r>
              <a:rPr lang="id-ID" dirty="0">
                <a:solidFill>
                  <a:schemeClr val="bg1"/>
                </a:solidFill>
              </a:rPr>
              <a:t>tentukan </a:t>
            </a:r>
            <a:r>
              <a:rPr lang="en-US" dirty="0" err="1">
                <a:solidFill>
                  <a:schemeClr val="bg1"/>
                </a:solidFill>
              </a:rPr>
              <a:t>hari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dirty="0" err="1">
                <a:solidFill>
                  <a:schemeClr val="bg1"/>
                </a:solidFill>
              </a:rPr>
              <a:t>tanggal</a:t>
            </a:r>
            <a:r>
              <a:rPr lang="id-ID" dirty="0">
                <a:solidFill>
                  <a:schemeClr val="bg1"/>
                </a:solidFill>
              </a:rPr>
              <a:t> saat ini!</a:t>
            </a:r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5" t="61638" r="57359" b="30818"/>
          <a:stretch>
            <a:fillRect/>
          </a:stretch>
        </p:blipFill>
        <p:spPr bwMode="auto">
          <a:xfrm>
            <a:off x="864052" y="3499945"/>
            <a:ext cx="7441290" cy="110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92601" y="-31532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b="1" dirty="0">
                <a:solidFill>
                  <a:srgbClr val="009696"/>
                </a:solidFill>
              </a:rPr>
              <a:t>Assignment Operators</a:t>
            </a:r>
          </a:p>
        </p:txBody>
      </p:sp>
      <p:pic>
        <p:nvPicPr>
          <p:cNvPr id="8" name="Picture 3" descr="C:\Users\Windows 7\Documents\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18" y="950167"/>
            <a:ext cx="8424853" cy="58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42988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120559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Solve It! #1</a:t>
            </a:r>
            <a:r>
              <a:rPr lang="en-US" sz="4800" b="1" dirty="0">
                <a:solidFill>
                  <a:srgbClr val="009696"/>
                </a:solidFill>
              </a:rPr>
              <a:t>2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" y="854404"/>
            <a:ext cx="9112466" cy="2645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id-ID" dirty="0">
                <a:solidFill>
                  <a:schemeClr val="bg1"/>
                </a:solidFill>
              </a:rPr>
              <a:t>Dengan object Date() dan If,</a:t>
            </a:r>
          </a:p>
          <a:p>
            <a:pPr algn="ctr">
              <a:lnSpc>
                <a:spcPct val="100000"/>
              </a:lnSpc>
            </a:pPr>
            <a:r>
              <a:rPr lang="id-ID" dirty="0">
                <a:solidFill>
                  <a:schemeClr val="bg1"/>
                </a:solidFill>
              </a:rPr>
              <a:t>tentukan </a:t>
            </a:r>
            <a:r>
              <a:rPr lang="en-US" dirty="0" err="1">
                <a:solidFill>
                  <a:schemeClr val="bg1"/>
                </a:solidFill>
              </a:rPr>
              <a:t>waktu</a:t>
            </a:r>
            <a:r>
              <a:rPr lang="id-ID" dirty="0">
                <a:solidFill>
                  <a:schemeClr val="bg1"/>
                </a:solidFill>
              </a:rPr>
              <a:t> saat ini!</a:t>
            </a:r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6" t="74820" r="45160" b="14531"/>
          <a:stretch>
            <a:fillRect/>
          </a:stretch>
        </p:blipFill>
        <p:spPr bwMode="auto">
          <a:xfrm>
            <a:off x="562525" y="3294992"/>
            <a:ext cx="8044343" cy="163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42988"/>
            <a:ext cx="9249237" cy="128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120559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Solve It! #1</a:t>
            </a:r>
            <a:r>
              <a:rPr lang="en-US" sz="4800" b="1" dirty="0">
                <a:solidFill>
                  <a:srgbClr val="009696"/>
                </a:solidFill>
              </a:rPr>
              <a:t>3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04495" y="854402"/>
            <a:ext cx="8607971" cy="4568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</a:rPr>
              <a:t>IMT = massa(kg) / tinggi(meter)^2</a:t>
            </a:r>
            <a:endParaRPr lang="id-ID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id-ID" sz="2800" i="1" dirty="0">
                <a:solidFill>
                  <a:schemeClr val="bg1"/>
                </a:solidFill>
              </a:rPr>
              <a:t>a</a:t>
            </a:r>
            <a:r>
              <a:rPr lang="id-ID" sz="2800" dirty="0">
                <a:solidFill>
                  <a:schemeClr val="bg1"/>
                </a:solidFill>
              </a:rPr>
              <a:t>. IMT &lt; 18.5 artinya berat badan kurang,</a:t>
            </a:r>
          </a:p>
          <a:p>
            <a:pPr>
              <a:lnSpc>
                <a:spcPct val="150000"/>
              </a:lnSpc>
            </a:pPr>
            <a:r>
              <a:rPr lang="id-ID" sz="2800" i="1" dirty="0">
                <a:solidFill>
                  <a:schemeClr val="bg1"/>
                </a:solidFill>
              </a:rPr>
              <a:t>b</a:t>
            </a:r>
            <a:r>
              <a:rPr lang="id-ID" sz="2800" dirty="0">
                <a:solidFill>
                  <a:schemeClr val="bg1"/>
                </a:solidFill>
              </a:rPr>
              <a:t>. 18.5 - 24.9 artinya berat badan ideal,</a:t>
            </a:r>
          </a:p>
          <a:p>
            <a:pPr>
              <a:lnSpc>
                <a:spcPct val="150000"/>
              </a:lnSpc>
            </a:pPr>
            <a:r>
              <a:rPr lang="id-ID" sz="2800" i="1" dirty="0">
                <a:solidFill>
                  <a:schemeClr val="bg1"/>
                </a:solidFill>
              </a:rPr>
              <a:t>c</a:t>
            </a:r>
            <a:r>
              <a:rPr lang="id-ID" sz="2800" dirty="0">
                <a:solidFill>
                  <a:schemeClr val="bg1"/>
                </a:solidFill>
              </a:rPr>
              <a:t>. 25.0 - 29.9 artinya BB berlebih,</a:t>
            </a:r>
          </a:p>
          <a:p>
            <a:pPr>
              <a:lnSpc>
                <a:spcPct val="150000"/>
              </a:lnSpc>
            </a:pPr>
            <a:r>
              <a:rPr lang="id-ID" sz="2800" i="1" dirty="0">
                <a:solidFill>
                  <a:schemeClr val="bg1"/>
                </a:solidFill>
              </a:rPr>
              <a:t>d</a:t>
            </a:r>
            <a:r>
              <a:rPr lang="id-ID" sz="2800" dirty="0">
                <a:solidFill>
                  <a:schemeClr val="bg1"/>
                </a:solidFill>
              </a:rPr>
              <a:t>. 30.0 - 39.9 artinya BB sangat berlebih,</a:t>
            </a:r>
          </a:p>
          <a:p>
            <a:pPr>
              <a:lnSpc>
                <a:spcPct val="150000"/>
              </a:lnSpc>
            </a:pPr>
            <a:r>
              <a:rPr lang="id-ID" sz="2800" i="1" dirty="0">
                <a:solidFill>
                  <a:schemeClr val="bg1"/>
                </a:solidFill>
              </a:rPr>
              <a:t>e</a:t>
            </a:r>
            <a:r>
              <a:rPr lang="id-ID" sz="2800" dirty="0">
                <a:solidFill>
                  <a:schemeClr val="bg1"/>
                </a:solidFill>
              </a:rPr>
              <a:t>. IMT &gt; 39.9 artinya obesitas.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t="28664" r="20210" b="51940"/>
          <a:stretch>
            <a:fillRect/>
          </a:stretch>
        </p:blipFill>
        <p:spPr bwMode="auto">
          <a:xfrm>
            <a:off x="0" y="5281449"/>
            <a:ext cx="9427779" cy="157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/>
                <a:t>Exploring</a:t>
              </a:r>
            </a:p>
            <a:p>
              <a:pPr algn="ctr"/>
              <a:r>
                <a:rPr lang="id-ID" sz="3200" i="1" dirty="0">
                  <a:latin typeface="Gotham" panose="02000604030000020004" pitchFamily="50" charset="0"/>
                </a:rPr>
                <a:t>#4</a:t>
              </a:r>
              <a:r>
                <a:rPr lang="id-ID" sz="3200" dirty="0">
                  <a:latin typeface="Gotham" panose="02000604030000020004" pitchFamily="50" charset="0"/>
                </a:rPr>
                <a:t>   </a:t>
              </a:r>
              <a:r>
                <a:rPr lang="id-ID" sz="3200" b="0" dirty="0">
                  <a:latin typeface="Gotham" panose="02000604030000020004" pitchFamily="50" charset="0"/>
                </a:rPr>
                <a:t>Logic, If &amp; Switch</a:t>
              </a:r>
              <a:endParaRPr lang="en-US" sz="320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-31532"/>
            <a:ext cx="8346894" cy="1481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Assignment Operators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709448" y="354732"/>
            <a:ext cx="7740870" cy="5996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4400" b="1" dirty="0"/>
          </a:p>
        </p:txBody>
      </p:sp>
      <p:sp>
        <p:nvSpPr>
          <p:cNvPr id="4" name="Title 1"/>
          <p:cNvSpPr txBox="1"/>
          <p:nvPr/>
        </p:nvSpPr>
        <p:spPr>
          <a:xfrm>
            <a:off x="819810" y="772503"/>
            <a:ext cx="7740870" cy="5502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= 40;</a:t>
            </a:r>
          </a:p>
          <a:p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*= 2); 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 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/= 2); 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+= 2); 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-= 2);  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%= 2);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78830"/>
            <a:ext cx="8560665" cy="1166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Comparison Operators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709448" y="417796"/>
            <a:ext cx="7740870" cy="5996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4400" b="1" dirty="0"/>
          </a:p>
        </p:txBody>
      </p:sp>
      <p:sp>
        <p:nvSpPr>
          <p:cNvPr id="4" name="Title 1"/>
          <p:cNvSpPr txBox="1"/>
          <p:nvPr/>
        </p:nvSpPr>
        <p:spPr>
          <a:xfrm>
            <a:off x="677922" y="740970"/>
            <a:ext cx="8418786" cy="3153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==</a:t>
            </a:r>
            <a:r>
              <a:rPr lang="id-ID" sz="2800" dirty="0"/>
              <a:t>  	  value sama, tapi data type beda</a:t>
            </a:r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===</a:t>
            </a:r>
            <a:r>
              <a:rPr lang="id-ID" sz="2800" dirty="0"/>
              <a:t>	  value &amp; data type sama</a:t>
            </a:r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&gt;</a:t>
            </a:r>
            <a:r>
              <a:rPr lang="id-ID" sz="2800" dirty="0"/>
              <a:t>	  lebih dari</a:t>
            </a:r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&lt;</a:t>
            </a:r>
            <a:r>
              <a:rPr lang="id-ID" sz="2800" dirty="0"/>
              <a:t>	  kurang dari</a:t>
            </a:r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&gt;=</a:t>
            </a:r>
            <a:r>
              <a:rPr lang="id-ID" sz="2800" dirty="0"/>
              <a:t>	  lebih dari sama dengan</a:t>
            </a:r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&lt;=</a:t>
            </a:r>
            <a:r>
              <a:rPr lang="id-ID" sz="2800" dirty="0"/>
              <a:t>	  kurang dari sama dengan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830322" y="4445878"/>
            <a:ext cx="8418786" cy="1576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2800" dirty="0"/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&amp;&amp;</a:t>
            </a:r>
            <a:r>
              <a:rPr lang="id-ID" sz="2800" dirty="0"/>
              <a:t>	  and (keduanya benar, maka TRUE) </a:t>
            </a:r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||</a:t>
            </a:r>
            <a:r>
              <a:rPr lang="id-ID" sz="2800" dirty="0"/>
              <a:t>	  or (salah satu benar, maka TRUE)</a:t>
            </a:r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!</a:t>
            </a:r>
            <a:r>
              <a:rPr lang="id-ID" sz="2800" dirty="0"/>
              <a:t>	  not (membalik logika TRUE/FALSE)</a:t>
            </a:r>
          </a:p>
          <a:p>
            <a:endParaRPr lang="id-ID" sz="2800" dirty="0"/>
          </a:p>
          <a:p>
            <a:endParaRPr lang="id-ID" sz="2800" dirty="0"/>
          </a:p>
        </p:txBody>
      </p:sp>
      <p:sp>
        <p:nvSpPr>
          <p:cNvPr id="8" name="Title 1"/>
          <p:cNvSpPr txBox="1"/>
          <p:nvPr/>
        </p:nvSpPr>
        <p:spPr>
          <a:xfrm>
            <a:off x="213771" y="3184636"/>
            <a:ext cx="8346894" cy="1513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Logical Operators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6"/>
            <a:ext cx="8346894" cy="1545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>
                <a:solidFill>
                  <a:srgbClr val="009696"/>
                </a:solidFill>
              </a:rPr>
              <a:t>Comparison </a:t>
            </a:r>
          </a:p>
          <a:p>
            <a:pPr algn="r"/>
            <a:r>
              <a:rPr lang="id-ID" sz="4400" b="1" dirty="0">
                <a:solidFill>
                  <a:srgbClr val="009696"/>
                </a:solidFill>
              </a:rPr>
              <a:t>Operators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844412" y="599061"/>
            <a:ext cx="8141934" cy="5187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s-E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s-E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'5'; </a:t>
            </a:r>
          </a:p>
          <a:p>
            <a:b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5766" y="378330"/>
            <a:ext cx="8346894" cy="1844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Logical </a:t>
            </a:r>
          </a:p>
          <a:p>
            <a:pPr algn="r"/>
            <a:r>
              <a:rPr lang="id-ID" sz="5400" b="1" dirty="0">
                <a:solidFill>
                  <a:srgbClr val="009696"/>
                </a:solidFill>
              </a:rPr>
              <a:t>Operators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567559" y="394095"/>
            <a:ext cx="8481845" cy="547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s-E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s-E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'5';</a:t>
            </a:r>
          </a:p>
          <a:p>
            <a:r>
              <a:rPr lang="es-E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6;</a:t>
            </a:r>
          </a:p>
          <a:p>
            <a:b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x===y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y&lt;z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x===y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y&lt;z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x===y </a:t>
            </a:r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y&lt;z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Conditional Statements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292601" y="1539531"/>
            <a:ext cx="8558798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9696"/>
                </a:solidFill>
              </a:rPr>
              <a:t>What ?</a:t>
            </a: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In computer science, conditional statements are features of a programming language, which perform different actions depending on whether a programmer-specified </a:t>
            </a:r>
            <a:r>
              <a:rPr lang="en-US" sz="2000" dirty="0" err="1">
                <a:cs typeface="Consolas" panose="020B0609020204030204" pitchFamily="49" charset="0"/>
                <a:sym typeface="+mn-ea"/>
              </a:rPr>
              <a:t>boolean</a:t>
            </a:r>
            <a:r>
              <a:rPr lang="en-US" sz="2000" dirty="0">
                <a:cs typeface="Consolas" panose="020B0609020204030204" pitchFamily="49" charset="0"/>
                <a:sym typeface="+mn-ea"/>
              </a:rPr>
              <a:t> condition evaluates to true or false.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14604" y="3293726"/>
            <a:ext cx="8636795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9696"/>
                </a:solidFill>
              </a:rPr>
              <a:t>Why ?</a:t>
            </a: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Because sometimes we want our program to do different actions depends on the conditions, like example when we press add to cart on an e-commerce  application and we aren’t login yet, the program will redirect us to login page, but if we already login, it will add to cart successfully.</a:t>
            </a:r>
            <a:endParaRPr lang="en-US" sz="32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AFFB-00E9-4AA8-BE02-D6B8DC7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009696"/>
                </a:solidFill>
              </a:rPr>
              <a:t>Conditional Statements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07EF-21A3-4FC6-8D45-F4FF2250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Very often when you write code, you want to perform different actions for different decisions.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conditional statements in your code to do this.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JavaScript we have the following conditional statements: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to specify a block of code to be executed, if a specified condition is true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to specify a block of code to be executed, if the same condition is false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else if </a:t>
            </a:r>
            <a:r>
              <a:rPr lang="en-US" dirty="0"/>
              <a:t>to specify a new condition to test, if the first condition is false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switch</a:t>
            </a:r>
            <a:r>
              <a:rPr lang="en-US" dirty="0"/>
              <a:t> to specify many alternative blocks of code to be executed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021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if, </a:t>
            </a:r>
            <a:r>
              <a:rPr lang="en-US" sz="4000" b="1" dirty="0">
                <a:solidFill>
                  <a:srgbClr val="009696"/>
                </a:solidFill>
              </a:rPr>
              <a:t>else</a:t>
            </a:r>
            <a:r>
              <a:rPr lang="id-ID" sz="4000" b="1" dirty="0">
                <a:solidFill>
                  <a:srgbClr val="009696"/>
                </a:solidFill>
              </a:rPr>
              <a:t> </a:t>
            </a:r>
            <a:r>
              <a:rPr lang="en-US" sz="4000" b="1" dirty="0">
                <a:solidFill>
                  <a:srgbClr val="009696"/>
                </a:solidFill>
              </a:rPr>
              <a:t>if</a:t>
            </a:r>
            <a:r>
              <a:rPr lang="id-ID" sz="4000" b="1" dirty="0">
                <a:solidFill>
                  <a:srgbClr val="009696"/>
                </a:solidFill>
              </a:rPr>
              <a:t> &amp; </a:t>
            </a:r>
            <a:r>
              <a:rPr lang="en-US" sz="4000" b="1" dirty="0">
                <a:solidFill>
                  <a:srgbClr val="009696"/>
                </a:solidFill>
              </a:rPr>
              <a:t>else</a:t>
            </a:r>
            <a:r>
              <a:rPr lang="id-ID" sz="4000" b="1" dirty="0">
                <a:solidFill>
                  <a:srgbClr val="009696"/>
                </a:solidFill>
              </a:rPr>
              <a:t> 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513325" y="514970"/>
            <a:ext cx="8646447" cy="5996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400" b="1" dirty="0"/>
              <a:t>if (</a:t>
            </a:r>
            <a:r>
              <a:rPr lang="en-US" sz="4400" b="1" i="1" dirty="0">
                <a:solidFill>
                  <a:srgbClr val="FF0000"/>
                </a:solidFill>
              </a:rPr>
              <a:t>condition</a:t>
            </a:r>
            <a:r>
              <a:rPr lang="en-US" sz="4400" b="1" dirty="0"/>
              <a:t>) {</a:t>
            </a:r>
            <a:r>
              <a:rPr lang="id-ID" sz="4400" b="1" i="1" dirty="0">
                <a:solidFill>
                  <a:srgbClr val="FF0000"/>
                </a:solidFill>
              </a:rPr>
              <a:t>program;</a:t>
            </a:r>
            <a:r>
              <a:rPr lang="en-US" sz="4400" b="1" dirty="0"/>
              <a:t>} </a:t>
            </a:r>
            <a:endParaRPr lang="id-ID" sz="4400" b="1" dirty="0"/>
          </a:p>
          <a:p>
            <a:endParaRPr lang="id-ID" sz="4400" b="1" dirty="0"/>
          </a:p>
          <a:p>
            <a:r>
              <a:rPr lang="id-ID" sz="4400" dirty="0"/>
              <a:t>e</a:t>
            </a:r>
            <a:r>
              <a:rPr lang="en-US" sz="4400" b="1" dirty="0" err="1"/>
              <a:t>lse</a:t>
            </a:r>
            <a:r>
              <a:rPr lang="id-ID" sz="4400" b="1" dirty="0"/>
              <a:t> </a:t>
            </a:r>
            <a:r>
              <a:rPr lang="en-US" sz="4400" b="1" dirty="0"/>
              <a:t>if (</a:t>
            </a:r>
            <a:r>
              <a:rPr lang="en-US" sz="4400" b="1" i="1" dirty="0">
                <a:solidFill>
                  <a:srgbClr val="FF0000"/>
                </a:solidFill>
              </a:rPr>
              <a:t>condition</a:t>
            </a:r>
            <a:r>
              <a:rPr lang="en-US" sz="4400" b="1" dirty="0"/>
              <a:t>) {</a:t>
            </a:r>
            <a:r>
              <a:rPr lang="id-ID" sz="4400" b="1" i="1" dirty="0">
                <a:solidFill>
                  <a:srgbClr val="FF0000"/>
                </a:solidFill>
              </a:rPr>
              <a:t>program;</a:t>
            </a:r>
            <a:r>
              <a:rPr lang="en-US" sz="4400" b="1" dirty="0"/>
              <a:t>} </a:t>
            </a:r>
            <a:endParaRPr lang="id-ID" sz="4400" b="1" dirty="0"/>
          </a:p>
          <a:p>
            <a:r>
              <a:rPr lang="en-US" sz="4400" b="1" dirty="0"/>
              <a:t> </a:t>
            </a:r>
            <a:endParaRPr lang="id-ID" sz="4400" b="1" dirty="0"/>
          </a:p>
          <a:p>
            <a:r>
              <a:rPr lang="id-ID" sz="4400" b="1" dirty="0"/>
              <a:t>e</a:t>
            </a:r>
            <a:r>
              <a:rPr lang="en-US" sz="4400" b="1" dirty="0" err="1"/>
              <a:t>lse</a:t>
            </a:r>
            <a:r>
              <a:rPr lang="id-ID" sz="4400" b="1" dirty="0"/>
              <a:t> </a:t>
            </a:r>
            <a:r>
              <a:rPr lang="en-US" sz="4400" b="1" dirty="0"/>
              <a:t>{</a:t>
            </a:r>
            <a:r>
              <a:rPr lang="id-ID" sz="4400" b="1" i="1" dirty="0">
                <a:solidFill>
                  <a:srgbClr val="FF0000"/>
                </a:solidFill>
              </a:rPr>
              <a:t>program;</a:t>
            </a:r>
            <a:r>
              <a:rPr lang="en-US" sz="4400" b="1" dirty="0"/>
              <a:t>} 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1090</Words>
  <Application>Microsoft Office PowerPoint</Application>
  <PresentationFormat>On-screen Show (4:3)</PresentationFormat>
  <Paragraphs>174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hartono_baron@yahoo.com</cp:lastModifiedBy>
  <cp:revision>641</cp:revision>
  <dcterms:created xsi:type="dcterms:W3CDTF">2015-11-07T11:59:00Z</dcterms:created>
  <dcterms:modified xsi:type="dcterms:W3CDTF">2020-01-31T08:04:33Z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