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9" r:id="rId2"/>
    <p:sldId id="505" r:id="rId3"/>
    <p:sldId id="469" r:id="rId4"/>
    <p:sldId id="506" r:id="rId5"/>
    <p:sldId id="507" r:id="rId6"/>
    <p:sldId id="445" r:id="rId7"/>
    <p:sldId id="464" r:id="rId8"/>
    <p:sldId id="446" r:id="rId9"/>
    <p:sldId id="447" r:id="rId10"/>
    <p:sldId id="448" r:id="rId11"/>
    <p:sldId id="508" r:id="rId12"/>
    <p:sldId id="449" r:id="rId13"/>
    <p:sldId id="451" r:id="rId14"/>
    <p:sldId id="452" r:id="rId15"/>
    <p:sldId id="450" r:id="rId16"/>
    <p:sldId id="460" r:id="rId17"/>
    <p:sldId id="466" r:id="rId18"/>
    <p:sldId id="467" r:id="rId19"/>
    <p:sldId id="468" r:id="rId20"/>
    <p:sldId id="444" r:id="rId21"/>
    <p:sldId id="470" r:id="rId22"/>
    <p:sldId id="428" r:id="rId23"/>
    <p:sldId id="432" r:id="rId24"/>
    <p:sldId id="430" r:id="rId25"/>
    <p:sldId id="429" r:id="rId26"/>
    <p:sldId id="431" r:id="rId27"/>
    <p:sldId id="434" r:id="rId28"/>
    <p:sldId id="435" r:id="rId29"/>
    <p:sldId id="438" r:id="rId30"/>
    <p:sldId id="433" r:id="rId31"/>
    <p:sldId id="436" r:id="rId32"/>
    <p:sldId id="437" r:id="rId33"/>
    <p:sldId id="427" r:id="rId34"/>
    <p:sldId id="439" r:id="rId35"/>
    <p:sldId id="440" r:id="rId36"/>
    <p:sldId id="441" r:id="rId37"/>
    <p:sldId id="442" r:id="rId38"/>
    <p:sldId id="443" r:id="rId39"/>
    <p:sldId id="453" r:id="rId40"/>
    <p:sldId id="457" r:id="rId41"/>
    <p:sldId id="465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103" d="100"/>
          <a:sy n="103" d="100"/>
        </p:scale>
        <p:origin x="19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1406"/>
            <a:ext cx="7444095" cy="2456982"/>
            <a:chOff x="927395" y="1767986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986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/>
                <a:t>Exploring</a:t>
              </a:r>
            </a:p>
            <a:p>
              <a:pPr algn="ctr"/>
              <a:r>
                <a:rPr lang="id-ID" sz="3200" i="1" dirty="0">
                  <a:latin typeface="Gotham" panose="02000604030000020004" pitchFamily="50" charset="0"/>
                </a:rPr>
                <a:t>#</a:t>
              </a:r>
              <a:r>
                <a:rPr lang="en-US" altLang="id-ID" sz="3200" i="1" dirty="0">
                  <a:latin typeface="Gotham" panose="02000604030000020004" pitchFamily="50" charset="0"/>
                </a:rPr>
                <a:t>5</a:t>
              </a:r>
              <a:r>
                <a:rPr lang="id-ID" sz="3200" i="1" dirty="0">
                  <a:latin typeface="Gotham" panose="02000604030000020004" pitchFamily="50" charset="0"/>
                </a:rPr>
                <a:t>  </a:t>
              </a:r>
              <a:r>
                <a:rPr lang="id-ID" sz="3200" b="0" dirty="0">
                  <a:latin typeface="Gotham" panose="02000604030000020004" pitchFamily="50" charset="0"/>
                </a:rPr>
                <a:t>Function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189185"/>
            <a:ext cx="91440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Function with 2 Parameters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68740" y="1103586"/>
            <a:ext cx="8504760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 console.log (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+' Lahir th '+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('Adi','1990');</a:t>
            </a: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('Budi','1991');</a:t>
            </a: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('Caca','1992');</a:t>
            </a: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('Dedi','1993');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00C2-4F18-435C-9F2E-92C3DF29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009696"/>
                </a:solidFill>
              </a:rPr>
              <a:t>Return Function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57BC9-7745-4780-ADE2-8FB5F5D8DAC6}"/>
              </a:ext>
            </a:extLst>
          </p:cNvPr>
          <p:cNvSpPr/>
          <p:nvPr/>
        </p:nvSpPr>
        <p:spPr>
          <a:xfrm>
            <a:off x="628650" y="1690689"/>
            <a:ext cx="788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JavaScript reaches a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statement, the function will stop executing.</a:t>
            </a:r>
          </a:p>
          <a:p>
            <a:endParaRPr lang="en-US" dirty="0"/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endParaRPr lang="en-US" dirty="0"/>
          </a:p>
          <a:p>
            <a:r>
              <a:rPr lang="en-US" dirty="0"/>
              <a:t>Functions often compute a 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C0549-9FDA-46DE-A6BC-55323B18782A}"/>
              </a:ext>
            </a:extLst>
          </p:cNvPr>
          <p:cNvSpPr/>
          <p:nvPr/>
        </p:nvSpPr>
        <p:spPr>
          <a:xfrm>
            <a:off x="628650" y="3868914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9696"/>
                </a:solidFill>
              </a:rPr>
              <a:t> </a:t>
            </a:r>
            <a:r>
              <a:rPr lang="en-US" dirty="0"/>
              <a:t>x</a:t>
            </a:r>
            <a:r>
              <a:rPr lang="en-US" dirty="0">
                <a:solidFill>
                  <a:srgbClr val="009696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9696"/>
                </a:solidFill>
              </a:rPr>
              <a:t> </a:t>
            </a:r>
            <a:r>
              <a:rPr lang="en-US" dirty="0" err="1"/>
              <a:t>myFunction</a:t>
            </a:r>
            <a:r>
              <a:rPr lang="en-US" dirty="0"/>
              <a:t>(4, 3);   </a:t>
            </a:r>
            <a:r>
              <a:rPr lang="en-US" dirty="0">
                <a:solidFill>
                  <a:srgbClr val="009696"/>
                </a:solidFill>
              </a:rPr>
              <a:t>// Function is called, return value will end up in x</a:t>
            </a:r>
          </a:p>
          <a:p>
            <a:endParaRPr lang="en-US" dirty="0">
              <a:solidFill>
                <a:srgbClr val="009696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9696"/>
                </a:solidFill>
              </a:rPr>
              <a:t> 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</a:p>
          <a:p>
            <a:r>
              <a:rPr lang="en-US" dirty="0">
                <a:solidFill>
                  <a:srgbClr val="009696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a * b;             </a:t>
            </a:r>
            <a:r>
              <a:rPr lang="en-US" dirty="0">
                <a:solidFill>
                  <a:srgbClr val="009696"/>
                </a:solidFill>
              </a:rPr>
              <a:t>// Function returns the product of a and b</a:t>
            </a:r>
          </a:p>
          <a:p>
            <a:r>
              <a:rPr lang="en-US" dirty="0"/>
              <a:t>}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D3FBD-A27F-4187-BCAF-51509F0151E6}"/>
              </a:ext>
            </a:extLst>
          </p:cNvPr>
          <p:cNvSpPr/>
          <p:nvPr/>
        </p:nvSpPr>
        <p:spPr>
          <a:xfrm>
            <a:off x="628650" y="5346242"/>
            <a:ext cx="251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result in x will be: 12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7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468408" y="15759"/>
            <a:ext cx="5486400" cy="1035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Return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84928" y="1294654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(x,y) {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total(4,5)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4000" b="1" dirty="0"/>
          </a:p>
          <a:p>
            <a:r>
              <a:rPr lang="id-ID" sz="2200" b="1" dirty="0">
                <a:solidFill>
                  <a:srgbClr val="FF0000"/>
                </a:solidFill>
              </a:rPr>
              <a:t>/*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- z adalah local variabel dalam func total, tidak dapat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dipanggil di luar func tsb.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- jika z tidak di-return maka total(4,5) = undefined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*/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304632" y="15759"/>
            <a:ext cx="548640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Return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849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(x,y) {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total(4,5)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4000" b="1" dirty="0"/>
          </a:p>
          <a:p>
            <a:r>
              <a:rPr lang="id-ID" sz="2200" b="1" dirty="0">
                <a:solidFill>
                  <a:srgbClr val="FF0000"/>
                </a:solidFill>
              </a:rPr>
              <a:t>/*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- z adalah local variabel dalam func total, tidak dapat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dipanggil di luar func tsb.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- jika z tidak di-return maka total(4,5) = undefined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*/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468408" y="15759"/>
            <a:ext cx="548640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Return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84928" y="1103585"/>
            <a:ext cx="8288572" cy="5447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(x,y) {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40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total(4,5)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4000" b="1" dirty="0"/>
          </a:p>
          <a:p>
            <a:r>
              <a:rPr lang="id-ID" sz="2200" b="1" dirty="0">
                <a:solidFill>
                  <a:srgbClr val="FF0000"/>
                </a:solidFill>
              </a:rPr>
              <a:t>/*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- z adalah local variabel dalam func total, tidak dapat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dipanggil di luar func tsb.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- jika z tidak di-return maka total(4,5) = undefined</a:t>
            </a:r>
          </a:p>
          <a:p>
            <a:r>
              <a:rPr lang="id-ID" sz="2200" b="1" dirty="0">
                <a:solidFill>
                  <a:srgbClr val="FF0000"/>
                </a:solidFill>
              </a:rPr>
              <a:t>*/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743200" y="-47305"/>
            <a:ext cx="6400800" cy="127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Recursive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900" y="5533697"/>
            <a:ext cx="8935338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5437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(x,y)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if (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else {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x,y-1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7,2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944203" y="-6365"/>
            <a:ext cx="5199797" cy="127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Fn inside Fn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5945" y="5533697"/>
            <a:ext cx="3463292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704211" y="1292164"/>
            <a:ext cx="8288572" cy="4948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kali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 2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 {return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;}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	else {return 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tiga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());} 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tiga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   	return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kali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/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setTimeout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72521" y="1024741"/>
            <a:ext cx="8056169" cy="567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waktu, 3000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	console.log('Halo');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console.log('Yuk');</a:t>
            </a:r>
          </a:p>
          <a:p>
            <a:endParaRPr lang="id-ID" sz="4000" b="1" dirty="0"/>
          </a:p>
          <a:p>
            <a:pPr algn="ctr"/>
            <a:r>
              <a:rPr lang="id-ID" sz="2200" b="1" dirty="0">
                <a:solidFill>
                  <a:srgbClr val="009696"/>
                </a:solidFill>
              </a:rPr>
              <a:t>3000 ms (3 detik) setelah program running, output ‘Halo’ muncul. Output ‘Yuk’ muncul lebih dahulu, tanpa menunggu baris kode di atasnya (‘Halo’) selesai.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/>
          <p:nvPr/>
        </p:nvSpPr>
        <p:spPr>
          <a:xfrm>
            <a:off x="3216166" y="63054"/>
            <a:ext cx="5470631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clearTimeout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67559" y="1024741"/>
            <a:ext cx="8261131" cy="567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x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setTimeout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waktu, 3000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	console.log('Halo');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clearTimeout(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console.log('Yuk');</a:t>
            </a:r>
          </a:p>
          <a:p>
            <a:endParaRPr lang="id-ID" sz="4000" b="1" dirty="0"/>
          </a:p>
          <a:p>
            <a:pPr algn="ctr"/>
            <a:r>
              <a:rPr lang="id-ID" sz="2200" b="1" dirty="0">
                <a:solidFill>
                  <a:srgbClr val="009696"/>
                </a:solidFill>
              </a:rPr>
              <a:t>Baris setTimeout tidak diproses, lantaran dibatalkan seketika oleh clearTimeout.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/>
          <p:nvPr/>
        </p:nvSpPr>
        <p:spPr>
          <a:xfrm>
            <a:off x="3988677" y="63054"/>
            <a:ext cx="4414344" cy="1576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setInterval</a:t>
            </a:r>
            <a:endParaRPr lang="id-ID" sz="5400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72521" y="1198179"/>
            <a:ext cx="8056169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waktu, 1500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	console.log('Halo');</a:t>
            </a: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4000" b="1" dirty="0"/>
          </a:p>
          <a:p>
            <a:endParaRPr lang="id-ID" sz="4000" b="1" dirty="0"/>
          </a:p>
          <a:p>
            <a:pPr algn="ctr"/>
            <a:r>
              <a:rPr lang="id-ID" sz="2200" b="1" dirty="0">
                <a:solidFill>
                  <a:srgbClr val="009696"/>
                </a:solidFill>
              </a:rPr>
              <a:t>Output ‘Halo’ akan muncul tiap 1500 ms (1.5 detik).</a:t>
            </a:r>
          </a:p>
          <a:p>
            <a:pPr algn="ctr"/>
            <a:r>
              <a:rPr lang="id-ID" sz="2200" b="1" dirty="0">
                <a:solidFill>
                  <a:srgbClr val="009696"/>
                </a:solidFill>
              </a:rPr>
              <a:t>Untuk stop proses di cmd, tekan CTRL + C.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Function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0" y="143765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9696"/>
                </a:solidFill>
              </a:rPr>
              <a:t>What ?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One block code that can called at many place and </a:t>
            </a:r>
            <a:r>
              <a:rPr lang="en-US" sz="2000" dirty="0" err="1">
                <a:cs typeface="Consolas" panose="020B0609020204030204" pitchFamily="49" charset="0"/>
                <a:sym typeface="+mn-ea"/>
              </a:rPr>
              <a:t>reuseable</a:t>
            </a:r>
            <a:r>
              <a:rPr lang="en-US" sz="2000" dirty="0">
                <a:cs typeface="Consolas" panose="020B0609020204030204" pitchFamily="49" charset="0"/>
                <a:sym typeface="+mn-ea"/>
              </a:rPr>
              <a:t> .</a:t>
            </a:r>
          </a:p>
          <a:p>
            <a:pPr algn="ctr"/>
            <a:endParaRPr lang="en-US" sz="2000" dirty="0">
              <a:cs typeface="Consolas" panose="020B0609020204030204" pitchFamily="49" charset="0"/>
              <a:sym typeface="+mn-ea"/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A JavaScript function is a block of code designed to perform a particular task.</a:t>
            </a:r>
          </a:p>
          <a:p>
            <a:pPr algn="ctr"/>
            <a:endParaRPr lang="en-US" sz="2000" dirty="0">
              <a:cs typeface="Consolas" panose="020B0609020204030204" pitchFamily="49" charset="0"/>
              <a:sym typeface="+mn-ea"/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A JavaScript function is executed when "something" invokes it (calls it).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05273" y="3931186"/>
            <a:ext cx="8938727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9696"/>
                </a:solidFill>
              </a:rPr>
              <a:t>Why ?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We need simple way for maintaining code that will appear at many different place.</a:t>
            </a:r>
          </a:p>
          <a:p>
            <a:pPr algn="ctr"/>
            <a:endParaRPr lang="en-US" sz="2000" dirty="0">
              <a:cs typeface="Consolas" panose="020B0609020204030204" pitchFamily="49" charset="0"/>
              <a:sym typeface="+mn-ea"/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We can reuse code: Define the code once, and use it many times.</a:t>
            </a:r>
          </a:p>
          <a:p>
            <a:pPr algn="ctr"/>
            <a:endParaRPr lang="en-US" sz="2000" dirty="0">
              <a:cs typeface="Consolas" panose="020B0609020204030204" pitchFamily="49" charset="0"/>
              <a:sym typeface="+mn-ea"/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We can use the same code many times with different arguments, to produce different results.</a:t>
            </a:r>
          </a:p>
          <a:p>
            <a:pPr algn="ctr"/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-9460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50476" y="559684"/>
            <a:ext cx="7831359" cy="2483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Arrays are container-like values that can hold other values. The values inside an array are called elements.</a:t>
            </a:r>
            <a:endParaRPr lang="id-ID" sz="32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pic>
        <p:nvPicPr>
          <p:cNvPr id="2050" name="Picture 2" descr="C:\Users\usr\Pictures\knowledge_development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1" y="3547233"/>
            <a:ext cx="4981904" cy="3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Pictures\variable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5" y="2817355"/>
            <a:ext cx="3978657" cy="16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50476" y="67004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mobil1 = 'Alya';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mobil2 = 'Xenia';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mobil3 = 'Avanza';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82239" y="0"/>
            <a:ext cx="8346894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41435" y="512385"/>
            <a:ext cx="8844455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mobil.toString()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mobil.join(' * ')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50476" y="51238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425668" y="1166648"/>
            <a:ext cx="8481848" cy="513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buah, bPjg, i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33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['Jeruk', 'Nanas', 'Apel']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bPjg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= buah.length;</a:t>
            </a: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bPjg; i++) {</a:t>
            </a:r>
          </a:p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76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Array Properties &amp; Methods</a:t>
            </a:r>
          </a:p>
          <a:p>
            <a:pPr algn="ctr"/>
            <a:r>
              <a:rPr lang="id-ID" sz="3200" b="1" dirty="0">
                <a:solidFill>
                  <a:srgbClr val="009696"/>
                </a:solidFill>
              </a:rPr>
              <a:t>&lt; length, sort, reverse &amp; indexOf &gt;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1945041"/>
            <a:ext cx="8288572" cy="436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['Alya','Xenia','Avanza']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//let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.reverse()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'Avanza'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// 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92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pop &amp; push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41442" y="1135112"/>
            <a:ext cx="8276889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buah.pop(); 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shift &amp; unshift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04505" y="1166638"/>
            <a:ext cx="9364718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buah.shift();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buah.unshift(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'Lemon'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324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delete &amp; splice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308419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buah.splice(2, 0, 'Lemon', 'Kiwi');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buah.splice(0, 1);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buah[0];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3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slice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639495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let buah = ['Banana', 'Orange', 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'Lemon', 'Apple', 'Mango'];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buah2 = buah.slice(1);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console.log(buah2)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buah4 = buah.slice(1,4);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console.log(buah4)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Function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997328" y="1103586"/>
            <a:ext cx="7216506" cy="1765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Functions are blocks of code that can be named and reused.</a:t>
            </a:r>
            <a:endParaRPr lang="en-US" sz="3200" dirty="0"/>
          </a:p>
        </p:txBody>
      </p:sp>
      <p:pic>
        <p:nvPicPr>
          <p:cNvPr id="1026" name="Picture 2" descr="C:\Users\usr\Pictures\Apple_slicing_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23" y="2900853"/>
            <a:ext cx="7352316" cy="29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18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Adding Array Elements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71833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'Jeruk','Nanas','Apel'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('Duku');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buah[buah.length] =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Pisang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buah[6] =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Mangga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</a:p>
          <a:p>
            <a:pPr algn="ctr"/>
            <a:r>
              <a:rPr lang="id-ID" sz="4400" b="1" dirty="0">
                <a:solidFill>
                  <a:srgbClr val="009696"/>
                </a:solidFill>
              </a:rPr>
              <a:t>2 Arrays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59550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['Caca','Dede','Euis'];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nn-NO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nama4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n-NO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nama2.concat(nama1)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console.log(nama3)</a:t>
            </a: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console.log(nama4)</a:t>
            </a: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</a:p>
          <a:p>
            <a:pPr algn="ctr"/>
            <a:r>
              <a:rPr lang="id-ID" sz="4400" b="1" dirty="0">
                <a:solidFill>
                  <a:srgbClr val="009696"/>
                </a:solidFill>
              </a:rPr>
              <a:t>3 Arrays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9017878" cy="528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['Caca','Dede','Euis'];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['Faza','Gilang'];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nama1.concat(nama2,nama3)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>
                <a:solidFill>
                  <a:schemeClr val="bg1"/>
                </a:solidFill>
              </a:rPr>
              <a:t>Buatlah algoritma untuk mengurutkan elemen array berikut:</a:t>
            </a:r>
          </a:p>
          <a:p>
            <a:pPr algn="ctr"/>
            <a:r>
              <a:rPr lang="id-ID" sz="5400" b="1" dirty="0">
                <a:solidFill>
                  <a:srgbClr val="FFFF00"/>
                </a:solidFill>
              </a:rPr>
              <a:t>x = [40, 100, 1, 5, 25, 10]</a:t>
            </a: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Ascending</a:t>
            </a: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8007924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 a-b</a:t>
            </a: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Descending</a:t>
            </a: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7871446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 b</a:t>
            </a:r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-a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268014" y="1106657"/>
            <a:ext cx="8481848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chemeClr val="bg1"/>
                </a:solidFill>
              </a:rPr>
              <a:t>Buatlah algoritma untuk menentukan elemen tertinggi &amp; terendah,</a:t>
            </a:r>
          </a:p>
          <a:p>
            <a:pPr algn="ctr"/>
            <a:r>
              <a:rPr lang="id-ID" sz="4800" b="1" dirty="0">
                <a:solidFill>
                  <a:schemeClr val="bg1"/>
                </a:solidFill>
              </a:rPr>
              <a:t>dari array berikut:</a:t>
            </a:r>
          </a:p>
          <a:p>
            <a:pPr algn="ctr"/>
            <a:r>
              <a:rPr lang="id-ID" sz="4800" b="1" dirty="0">
                <a:solidFill>
                  <a:srgbClr val="FFFF00"/>
                </a:solidFill>
              </a:rPr>
              <a:t>x = [40, 100, 1, 5, 25, 10]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Lowest &amp; Highest Element #1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40542" y="1292767"/>
            <a:ext cx="9017878" cy="444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x.sort(function(a,b){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a-b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x[x.length-1]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Lowest &amp; Highest Element #2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662158" y="1277001"/>
            <a:ext cx="8671034" cy="5076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let x = [40, 100, 1, 5, 25, 10];</a:t>
            </a: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nilaiMin(a) {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Math.min.apply(null, a);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nilaiMax(a) {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Math.max.apply(null, a);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nilaiMin(x)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nilaiMax(x)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Array of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54249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['Andi',24,'PNS'],</a:t>
            </a:r>
          </a:p>
          <a:p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['Budi',28,'Pengacara'],</a:t>
            </a:r>
          </a:p>
          <a:p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['Caca',21,'Siswa'],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arrayKu[0][0]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arrayKu[1][1]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arrayKu[2][2]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2C6C-0A20-4BEF-84A3-E3FD33A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Syntax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77257-2EB5-49D8-8F89-F0868F7D7A11}"/>
              </a:ext>
            </a:extLst>
          </p:cNvPr>
          <p:cNvSpPr/>
          <p:nvPr/>
        </p:nvSpPr>
        <p:spPr>
          <a:xfrm>
            <a:off x="628650" y="1443841"/>
            <a:ext cx="821677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JavaScript function is defined with the </a:t>
            </a:r>
            <a:r>
              <a:rPr lang="en-US" sz="1600" dirty="0">
                <a:solidFill>
                  <a:srgbClr val="FF0000"/>
                </a:solidFill>
              </a:rPr>
              <a:t>function</a:t>
            </a:r>
            <a:r>
              <a:rPr lang="en-US" sz="1600" dirty="0"/>
              <a:t> keyword, followed by a </a:t>
            </a:r>
            <a:r>
              <a:rPr lang="en-US" sz="1600" b="1" dirty="0"/>
              <a:t>name</a:t>
            </a:r>
            <a:r>
              <a:rPr lang="en-US" sz="1600" dirty="0"/>
              <a:t>, followed by parentheses </a:t>
            </a:r>
            <a:r>
              <a:rPr lang="en-US" sz="1600" b="1" dirty="0"/>
              <a:t>().</a:t>
            </a:r>
          </a:p>
          <a:p>
            <a:endParaRPr lang="en-US" sz="1600" dirty="0"/>
          </a:p>
          <a:p>
            <a:r>
              <a:rPr lang="en-US" sz="1600" dirty="0"/>
              <a:t>Function names can contain letters, digits, underscores, and dollar signs (same rules as variables).</a:t>
            </a:r>
          </a:p>
          <a:p>
            <a:endParaRPr lang="en-US" sz="1600" dirty="0"/>
          </a:p>
          <a:p>
            <a:r>
              <a:rPr lang="en-US" sz="1600" dirty="0"/>
              <a:t>The parentheses may include parameter names separated by commas:</a:t>
            </a:r>
          </a:p>
          <a:p>
            <a:r>
              <a:rPr lang="en-US" sz="1600" b="1" dirty="0"/>
              <a:t>(parameter1, parameter2, ...)</a:t>
            </a:r>
          </a:p>
          <a:p>
            <a:endParaRPr lang="en-US" sz="1600" dirty="0"/>
          </a:p>
          <a:p>
            <a:r>
              <a:rPr lang="en-US" sz="1600" dirty="0"/>
              <a:t>The code to be executed, by the function, is placed inside curly brackets: </a:t>
            </a:r>
            <a:r>
              <a:rPr lang="en-US" sz="1600" b="1" dirty="0"/>
              <a:t>{}</a:t>
            </a:r>
            <a:endParaRPr lang="en-ID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01B45-67E9-4216-AAA4-0C13F62F1483}"/>
              </a:ext>
            </a:extLst>
          </p:cNvPr>
          <p:cNvSpPr/>
          <p:nvPr/>
        </p:nvSpPr>
        <p:spPr>
          <a:xfrm>
            <a:off x="628650" y="3855203"/>
            <a:ext cx="6802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696"/>
                </a:solidFill>
              </a:rPr>
              <a:t>function name(parameter1, parameter2, parameter3) {</a:t>
            </a:r>
          </a:p>
          <a:p>
            <a:r>
              <a:rPr lang="en-US" dirty="0">
                <a:solidFill>
                  <a:srgbClr val="009696"/>
                </a:solidFill>
              </a:rPr>
              <a:t>  // code to be executed</a:t>
            </a:r>
          </a:p>
          <a:p>
            <a:r>
              <a:rPr lang="en-US" dirty="0">
                <a:solidFill>
                  <a:srgbClr val="009696"/>
                </a:solidFill>
              </a:rPr>
              <a:t>}</a:t>
            </a:r>
            <a:endParaRPr lang="en-ID" dirty="0">
              <a:solidFill>
                <a:srgbClr val="00969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3D45C-26B3-4789-B307-B52EEBBEA0AA}"/>
              </a:ext>
            </a:extLst>
          </p:cNvPr>
          <p:cNvSpPr/>
          <p:nvPr/>
        </p:nvSpPr>
        <p:spPr>
          <a:xfrm>
            <a:off x="628650" y="4835776"/>
            <a:ext cx="836022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b="1" dirty="0"/>
              <a:t>parameters</a:t>
            </a:r>
            <a:r>
              <a:rPr lang="en-US" sz="1600" dirty="0"/>
              <a:t> are listed inside the parentheses () in the function definition.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b="1" dirty="0"/>
              <a:t>arguments</a:t>
            </a:r>
            <a:r>
              <a:rPr lang="en-US" sz="1600" dirty="0"/>
              <a:t> are the </a:t>
            </a:r>
            <a:r>
              <a:rPr lang="en-US" sz="1600" b="1" dirty="0"/>
              <a:t>values</a:t>
            </a:r>
            <a:r>
              <a:rPr lang="en-US" sz="1600" dirty="0"/>
              <a:t> received by the function when it is invoked.</a:t>
            </a:r>
          </a:p>
          <a:p>
            <a:endParaRPr lang="en-US" sz="1600" dirty="0"/>
          </a:p>
          <a:p>
            <a:r>
              <a:rPr lang="en-US" sz="1600" dirty="0"/>
              <a:t>Inside the function, the arguments (the parameters) behave as local variables.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17623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Sorting Array of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8578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['Andi',24,'PNS'],</a:t>
            </a:r>
          </a:p>
          <a:p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['Budi',28,'Pengacara'],</a:t>
            </a:r>
          </a:p>
          <a:p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['Caca',21,'Siswa'],</a:t>
            </a: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arrayKu[0].sort()</a:t>
            </a:r>
          </a:p>
          <a:p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arrayKu[1].reverse()</a:t>
            </a:r>
          </a:p>
          <a:p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/>
                <a:t>Exploring</a:t>
              </a:r>
            </a:p>
            <a:p>
              <a:pPr algn="ctr"/>
              <a:r>
                <a:rPr lang="id-ID" sz="3200" i="1" dirty="0">
                  <a:latin typeface="Gotham" panose="02000604030000020004" pitchFamily="50" charset="0"/>
                </a:rPr>
                <a:t>#6   </a:t>
              </a:r>
              <a:r>
                <a:rPr lang="id-ID" sz="3200" b="0" dirty="0">
                  <a:latin typeface="Gotham" panose="02000604030000020004" pitchFamily="50" charset="0"/>
                </a:rPr>
                <a:t>Function &amp; Array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137D-1680-4D83-AC43-8D532DDD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1723-2DDF-4283-A995-F5A482C9987B}"/>
              </a:ext>
            </a:extLst>
          </p:cNvPr>
          <p:cNvSpPr/>
          <p:nvPr/>
        </p:nvSpPr>
        <p:spPr>
          <a:xfrm>
            <a:off x="628650" y="1690689"/>
            <a:ext cx="7886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code inside the function will execute when "something" invokes (calls) the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event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is invoked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(self invoked)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So Declared functions are not executed immediately. They are "saved for later use", and will be executed later, when they are invoked (called upon).</a:t>
            </a:r>
          </a:p>
          <a:p>
            <a:endParaRPr lang="en-US" dirty="0"/>
          </a:p>
          <a:p>
            <a:r>
              <a:rPr lang="en-US" dirty="0"/>
              <a:t>Next we will start practicing making a function and using 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815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85192" y="16119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>
                <a:solidFill>
                  <a:srgbClr val="009696"/>
                </a:solidFill>
              </a:rPr>
              <a:t>Function </a:t>
            </a:r>
            <a:r>
              <a:rPr lang="en-US" sz="4400" b="1" dirty="0">
                <a:solidFill>
                  <a:srgbClr val="009696"/>
                </a:solidFill>
              </a:rPr>
              <a:t>Declarations </a:t>
            </a:r>
            <a:r>
              <a:rPr lang="en-US" sz="2000" b="1" dirty="0">
                <a:solidFill>
                  <a:srgbClr val="009696"/>
                </a:solidFill>
              </a:rPr>
              <a:t>(1</a:t>
            </a:r>
            <a:r>
              <a:rPr lang="en-US" sz="2000" b="1" baseline="30000" dirty="0">
                <a:solidFill>
                  <a:srgbClr val="009696"/>
                </a:solidFill>
              </a:rPr>
              <a:t>st</a:t>
            </a:r>
            <a:r>
              <a:rPr lang="en-US" sz="2000" b="1" dirty="0">
                <a:solidFill>
                  <a:srgbClr val="009696"/>
                </a:solidFill>
              </a:rPr>
              <a:t> way to build a Function)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9652" y="1119352"/>
            <a:ext cx="8152434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contoh()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console.log('Halo Dunia!');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contoh()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2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200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</a:t>
            </a:r>
            <a:r>
              <a:rPr lang="en-US" sz="32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invoked and the code inside it will be executed</a:t>
            </a:r>
            <a:endParaRPr lang="id-ID" sz="60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i="1" dirty="0">
              <a:solidFill>
                <a:srgbClr val="009696"/>
              </a:solidFill>
            </a:endParaRPr>
          </a:p>
          <a:p>
            <a:r>
              <a:rPr lang="id-ID" sz="3200" i="1" dirty="0">
                <a:solidFill>
                  <a:srgbClr val="009696"/>
                </a:solidFill>
              </a:rPr>
              <a:t>/*</a:t>
            </a:r>
          </a:p>
          <a:p>
            <a:r>
              <a:rPr lang="id-ID" sz="3200" i="1" dirty="0">
                <a:solidFill>
                  <a:srgbClr val="009696"/>
                </a:solidFill>
              </a:rPr>
              <a:t>function namafunc(param) {prog}</a:t>
            </a:r>
          </a:p>
          <a:p>
            <a:r>
              <a:rPr lang="id-ID" sz="3200" i="1" dirty="0">
                <a:solidFill>
                  <a:srgbClr val="009696"/>
                </a:solidFill>
              </a:rPr>
              <a:t>*/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98553" y="30115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Function Expression</a:t>
            </a:r>
            <a:r>
              <a:rPr lang="en-US" sz="4400" b="1" dirty="0">
                <a:solidFill>
                  <a:srgbClr val="009696"/>
                </a:solidFill>
              </a:rPr>
              <a:t> </a:t>
            </a:r>
            <a:r>
              <a:rPr lang="en-US" sz="2400" b="1" dirty="0">
                <a:solidFill>
                  <a:srgbClr val="009696"/>
                </a:solidFill>
              </a:rPr>
              <a:t>(2</a:t>
            </a:r>
            <a:r>
              <a:rPr lang="en-US" sz="2400" b="1" baseline="30000" dirty="0">
                <a:solidFill>
                  <a:srgbClr val="009696"/>
                </a:solidFill>
              </a:rPr>
              <a:t>nd</a:t>
            </a:r>
            <a:r>
              <a:rPr lang="en-US" sz="2400" b="1" dirty="0">
                <a:solidFill>
                  <a:srgbClr val="009696"/>
                </a:solidFill>
              </a:rPr>
              <a:t> way)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9652" y="1119352"/>
            <a:ext cx="9013786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console.log('Halo Dunia!');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contoh()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invoked</a:t>
            </a:r>
            <a:endParaRPr lang="id-ID" sz="60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i="1" dirty="0">
              <a:solidFill>
                <a:srgbClr val="009696"/>
              </a:solidFill>
            </a:endParaRPr>
          </a:p>
          <a:p>
            <a:r>
              <a:rPr lang="id-ID" sz="2400" i="1" dirty="0">
                <a:solidFill>
                  <a:srgbClr val="009696"/>
                </a:solidFill>
              </a:rPr>
              <a:t>/*</a:t>
            </a:r>
          </a:p>
          <a:p>
            <a:r>
              <a:rPr lang="en-US" sz="2400" i="1" dirty="0" err="1">
                <a:solidFill>
                  <a:srgbClr val="009696"/>
                </a:solidFill>
              </a:rPr>
              <a:t>var</a:t>
            </a:r>
            <a:r>
              <a:rPr lang="en-US" sz="2400" i="1" dirty="0">
                <a:solidFill>
                  <a:srgbClr val="009696"/>
                </a:solidFill>
              </a:rPr>
              <a:t> </a:t>
            </a:r>
            <a:r>
              <a:rPr lang="id-ID" sz="2400" i="1" dirty="0">
                <a:solidFill>
                  <a:srgbClr val="009696"/>
                </a:solidFill>
              </a:rPr>
              <a:t>namafunc</a:t>
            </a:r>
            <a:r>
              <a:rPr lang="en-US" sz="2400" i="1" dirty="0">
                <a:solidFill>
                  <a:srgbClr val="009696"/>
                </a:solidFill>
              </a:rPr>
              <a:t> = </a:t>
            </a:r>
            <a:r>
              <a:rPr lang="id-ID" sz="2400" i="1" dirty="0">
                <a:solidFill>
                  <a:srgbClr val="009696"/>
                </a:solidFill>
              </a:rPr>
              <a:t>function (param) {prog}</a:t>
            </a:r>
          </a:p>
          <a:p>
            <a:r>
              <a:rPr lang="id-ID" sz="2400" i="1" dirty="0">
                <a:solidFill>
                  <a:srgbClr val="009696"/>
                </a:solidFill>
              </a:rPr>
              <a:t>*/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Function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9973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50</a:t>
            </a:r>
          </a:p>
          <a:p>
            <a:b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4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40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4000" b="1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1"/>
            <a:ext cx="914400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Function with a Parameter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818866" y="1323832"/>
            <a:ext cx="8070846" cy="5084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namaku(nama)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   console.log (</a:t>
            </a: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+' Susilo');</a:t>
            </a: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('Adi');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('Budi');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('Caca');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('Dedi');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2181</Words>
  <Application>Microsoft Office PowerPoint</Application>
  <PresentationFormat>On-screen Show (4:3)</PresentationFormat>
  <Paragraphs>374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JavaScript Function Syntax</vt:lpstr>
      <vt:lpstr>Function Invocation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Return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Baron</cp:lastModifiedBy>
  <cp:revision>742</cp:revision>
  <dcterms:created xsi:type="dcterms:W3CDTF">2015-11-07T11:59:00Z</dcterms:created>
  <dcterms:modified xsi:type="dcterms:W3CDTF">2020-05-13T03:41:48Z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