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99" r:id="rId3"/>
    <p:sldId id="364" r:id="rId5"/>
    <p:sldId id="346" r:id="rId6"/>
    <p:sldId id="339" r:id="rId7"/>
    <p:sldId id="347" r:id="rId8"/>
    <p:sldId id="350" r:id="rId9"/>
    <p:sldId id="349" r:id="rId10"/>
    <p:sldId id="351" r:id="rId11"/>
    <p:sldId id="360" r:id="rId12"/>
    <p:sldId id="352" r:id="rId13"/>
    <p:sldId id="361" r:id="rId14"/>
    <p:sldId id="362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31" autoAdjust="0"/>
  </p:normalViewPr>
  <p:slideViewPr>
    <p:cSldViewPr snapToGrid="0">
      <p:cViewPr>
        <p:scale>
          <a:sx n="70" d="100"/>
          <a:sy n="7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9118"/>
            <a:ext cx="9144000" cy="1469741"/>
          </a:xfrm>
        </p:spPr>
        <p:txBody>
          <a:bodyPr anchor="ctr">
            <a:noAutofit/>
          </a:bodyPr>
          <a:lstStyle/>
          <a:p>
            <a:pPr algn="ctr"/>
            <a:r>
              <a:rPr lang="id-ID" sz="7200" dirty="0" smtClean="0"/>
              <a:t>Introduction to</a:t>
            </a:r>
            <a:endParaRPr lang="en-US" sz="5800" dirty="0"/>
          </a:p>
        </p:txBody>
      </p:sp>
      <p:pic>
        <p:nvPicPr>
          <p:cNvPr id="3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3" y="2934483"/>
            <a:ext cx="2038636" cy="203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1977221" y="2825088"/>
            <a:ext cx="7071243" cy="214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3800" dirty="0" smtClean="0"/>
              <a:t>HTML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87105" y="717674"/>
            <a:ext cx="8256895" cy="5439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&lt;form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&lt;input type="</a:t>
            </a:r>
            <a:r>
              <a:rPr lang="id-ID" sz="2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name="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&lt;input type="</a:t>
            </a:r>
            <a:r>
              <a:rPr lang="id-ID" sz="2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 name="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id-ID" sz="2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 name= 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value="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Pria</a:t>
            </a:r>
            <a:endParaRPr lang="id-ID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id-ID" sz="2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radio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 name= 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id-ID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checked&gt; </a:t>
            </a:r>
            <a:r>
              <a:rPr lang="id-ID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Wanita</a:t>
            </a:r>
            <a:endParaRPr lang="id-ID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id-ID" sz="2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id-ID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id-ID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40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HTML </a:t>
            </a:r>
            <a:r>
              <a:rPr lang="id-ID" sz="4000" b="1" dirty="0" smtClean="0">
                <a:solidFill>
                  <a:srgbClr val="009696"/>
                </a:solidFill>
              </a:rPr>
              <a:t>Form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0705" y="-2404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Exercise</a:t>
            </a:r>
            <a:endParaRPr lang="en-US" b="1" dirty="0"/>
          </a:p>
        </p:txBody>
      </p:sp>
      <p:pic>
        <p:nvPicPr>
          <p:cNvPr id="1026" name="Picture 2" descr="C:\Users\Windows 7\Music\0zzzz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4702" r="3452" b="16844"/>
          <a:stretch>
            <a:fillRect/>
          </a:stretch>
        </p:blipFill>
        <p:spPr bwMode="auto">
          <a:xfrm>
            <a:off x="245491" y="1113219"/>
            <a:ext cx="8647724" cy="476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9118"/>
            <a:ext cx="9144000" cy="1469741"/>
          </a:xfrm>
        </p:spPr>
        <p:txBody>
          <a:bodyPr anchor="ctr">
            <a:noAutofit/>
          </a:bodyPr>
          <a:lstStyle/>
          <a:p>
            <a:pPr algn="ctr"/>
            <a:r>
              <a:rPr lang="id-ID" sz="7200" dirty="0" smtClean="0"/>
              <a:t>Introduction to</a:t>
            </a:r>
            <a:endParaRPr lang="en-US" sz="5800" dirty="0"/>
          </a:p>
        </p:txBody>
      </p:sp>
      <p:pic>
        <p:nvPicPr>
          <p:cNvPr id="3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3" y="2934483"/>
            <a:ext cx="2038636" cy="203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1977221" y="2825088"/>
            <a:ext cx="7071243" cy="214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3800" dirty="0" smtClean="0"/>
              <a:t>HTML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HTML</a:t>
            </a:r>
            <a:endParaRPr lang="en-US" sz="4000" b="1" dirty="0">
              <a:solidFill>
                <a:srgbClr val="009696"/>
              </a:solidFill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0" y="1437640"/>
            <a:ext cx="8933815" cy="1384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What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HTML is markup language, we use it for define 'what' will appear in website.</a:t>
            </a:r>
            <a:endParaRPr lang="en-US" sz="2000" dirty="0">
              <a:cs typeface="Consolas" panose="020B0609020204030204" pitchFamily="49" charset="0"/>
              <a:sym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0" y="2736234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Because this is what we need.</a:t>
            </a:r>
            <a:endParaRPr lang="en-US" sz="20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576389" y="31501"/>
            <a:ext cx="8003854" cy="1497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Front-End Development</a:t>
            </a:r>
            <a:endParaRPr lang="en-US" b="1" dirty="0"/>
          </a:p>
        </p:txBody>
      </p:sp>
      <p:sp>
        <p:nvSpPr>
          <p:cNvPr id="4" name="Title 1"/>
          <p:cNvSpPr txBox="1"/>
          <p:nvPr/>
        </p:nvSpPr>
        <p:spPr>
          <a:xfrm>
            <a:off x="734044" y="1040523"/>
            <a:ext cx="7688544" cy="1828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dirty="0"/>
              <a:t>Front end development is </a:t>
            </a:r>
            <a:r>
              <a:rPr lang="en-US" sz="2400" dirty="0" smtClean="0"/>
              <a:t>the </a:t>
            </a:r>
            <a:r>
              <a:rPr lang="en-US" sz="2400" dirty="0"/>
              <a:t>development of code that creates the visual front-end elements of a software, </a:t>
            </a:r>
            <a:r>
              <a:rPr lang="en-US" sz="2400" dirty="0" smtClean="0"/>
              <a:t>application </a:t>
            </a:r>
            <a:r>
              <a:rPr lang="en-US" sz="2400" dirty="0"/>
              <a:t>or </a:t>
            </a:r>
            <a:r>
              <a:rPr lang="en-US" sz="2400" dirty="0" smtClean="0"/>
              <a:t>website.</a:t>
            </a:r>
            <a:r>
              <a:rPr lang="id-ID" sz="2400" dirty="0" smtClean="0"/>
              <a:t> </a:t>
            </a:r>
            <a:r>
              <a:rPr lang="en-US" sz="2400" dirty="0" smtClean="0"/>
              <a:t>Front </a:t>
            </a:r>
            <a:r>
              <a:rPr lang="en-US" sz="2400" dirty="0"/>
              <a:t>end languages include </a:t>
            </a:r>
            <a:r>
              <a:rPr lang="en-US" sz="2400" b="1" dirty="0">
                <a:solidFill>
                  <a:srgbClr val="009696"/>
                </a:solidFill>
              </a:rPr>
              <a:t>HTML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9696"/>
                </a:solidFill>
              </a:rPr>
              <a:t>CSS</a:t>
            </a:r>
            <a:r>
              <a:rPr lang="en-US" sz="2400" dirty="0"/>
              <a:t>, and </a:t>
            </a:r>
            <a:r>
              <a:rPr lang="en-US" sz="2400" b="1" dirty="0" err="1">
                <a:solidFill>
                  <a:srgbClr val="009696"/>
                </a:solidFill>
              </a:rPr>
              <a:t>Javascript</a:t>
            </a:r>
            <a:endParaRPr lang="en-US" sz="2000" b="1" dirty="0">
              <a:solidFill>
                <a:srgbClr val="009696"/>
              </a:solidFill>
            </a:endParaRPr>
          </a:p>
        </p:txBody>
      </p:sp>
      <p:pic>
        <p:nvPicPr>
          <p:cNvPr id="4098" name="Picture 2" descr="D:\Purwadhika\Lintang Course PPT\0 pikt\php\CSS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78" y="2846024"/>
            <a:ext cx="2172275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74" y="2948131"/>
            <a:ext cx="2038636" cy="203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31" y="3245702"/>
            <a:ext cx="1575897" cy="15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64453" y="5817476"/>
            <a:ext cx="3605671" cy="1182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/>
          <p:nvPr/>
        </p:nvSpPr>
        <p:spPr>
          <a:xfrm>
            <a:off x="734044" y="5238270"/>
            <a:ext cx="7688544" cy="1158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9696"/>
                </a:solidFill>
              </a:rPr>
              <a:t>HTML</a:t>
            </a:r>
            <a:r>
              <a:rPr lang="en-US" sz="2400" dirty="0"/>
              <a:t> </a:t>
            </a:r>
            <a:r>
              <a:rPr lang="en-US" sz="2400" dirty="0" smtClean="0"/>
              <a:t>defin</a:t>
            </a:r>
            <a:r>
              <a:rPr lang="en-US" sz="2400" dirty="0"/>
              <a:t>e</a:t>
            </a:r>
            <a:r>
              <a:rPr lang="id-ID" sz="2400" dirty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content of web pages</a:t>
            </a:r>
            <a:endParaRPr lang="en-US" sz="2400" dirty="0"/>
          </a:p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</a:t>
            </a:r>
            <a:r>
              <a:rPr lang="en-US" sz="2400" dirty="0" err="1"/>
              <a:t>e</a:t>
            </a:r>
            <a:r>
              <a:rPr lang="id-ID" sz="2400" dirty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layout of web </a:t>
            </a:r>
            <a:r>
              <a:rPr lang="en-US" sz="2400" dirty="0" smtClean="0"/>
              <a:t>pages</a:t>
            </a:r>
            <a:endParaRPr lang="en-US" sz="2400" dirty="0"/>
          </a:p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JS</a:t>
            </a:r>
            <a:r>
              <a:rPr lang="en-US" sz="2400" dirty="0" smtClean="0"/>
              <a:t> program</a:t>
            </a:r>
            <a:r>
              <a:rPr lang="id-ID" sz="2400" dirty="0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the behavior of web pages</a:t>
            </a:r>
            <a:endParaRPr lang="en-US" sz="20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4006" y="3307739"/>
            <a:ext cx="3090041" cy="315951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 txBox="1"/>
          <p:nvPr/>
        </p:nvSpPr>
        <p:spPr>
          <a:xfrm>
            <a:off x="2270229" y="316609"/>
            <a:ext cx="6385035" cy="2885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200" b="1" dirty="0" smtClean="0">
                <a:solidFill>
                  <a:srgbClr val="009696"/>
                </a:solidFill>
              </a:rPr>
              <a:t>HTML</a:t>
            </a:r>
            <a:r>
              <a:rPr lang="id-ID" sz="2200" b="1" dirty="0" smtClean="0">
                <a:solidFill>
                  <a:srgbClr val="009696"/>
                </a:solidFill>
              </a:rPr>
              <a:t> (</a:t>
            </a:r>
            <a:r>
              <a:rPr lang="en-US" sz="2200" b="1" dirty="0">
                <a:solidFill>
                  <a:srgbClr val="009696"/>
                </a:solidFill>
              </a:rPr>
              <a:t>Hyper Text Markup Language</a:t>
            </a:r>
            <a:r>
              <a:rPr lang="id-ID" sz="2200" b="1" dirty="0" smtClean="0">
                <a:solidFill>
                  <a:srgbClr val="009696"/>
                </a:solidFill>
              </a:rPr>
              <a:t>)</a:t>
            </a:r>
            <a:r>
              <a:rPr lang="en-US" sz="2200" dirty="0" smtClean="0"/>
              <a:t> </a:t>
            </a:r>
            <a:r>
              <a:rPr lang="en-US" sz="2200" dirty="0"/>
              <a:t>is the standard </a:t>
            </a:r>
            <a:r>
              <a:rPr lang="en-US" sz="2200" dirty="0" smtClean="0"/>
              <a:t>language </a:t>
            </a:r>
            <a:r>
              <a:rPr lang="en-US" sz="2200" dirty="0"/>
              <a:t>for creating Web </a:t>
            </a:r>
            <a:r>
              <a:rPr lang="en-US" sz="2200" dirty="0" smtClean="0"/>
              <a:t>pages.</a:t>
            </a:r>
            <a:r>
              <a:rPr lang="id-ID" sz="2200" dirty="0" smtClean="0"/>
              <a:t> It </a:t>
            </a:r>
            <a:r>
              <a:rPr lang="en-US" sz="2200" dirty="0" smtClean="0"/>
              <a:t>describes </a:t>
            </a:r>
            <a:r>
              <a:rPr lang="en-US" sz="2200" dirty="0"/>
              <a:t>the structure of Web </a:t>
            </a:r>
            <a:r>
              <a:rPr lang="en-US" sz="2200" dirty="0" smtClean="0"/>
              <a:t>pages</a:t>
            </a:r>
            <a:r>
              <a:rPr lang="id-ID" sz="2200" dirty="0" smtClean="0"/>
              <a:t>.</a:t>
            </a:r>
            <a:r>
              <a:rPr lang="id-ID" sz="2200" dirty="0"/>
              <a:t> </a:t>
            </a:r>
            <a:endParaRPr lang="id-ID" sz="2200" dirty="0" smtClean="0"/>
          </a:p>
          <a:p>
            <a:pPr algn="just"/>
            <a:endParaRPr lang="id-ID" sz="2200" dirty="0"/>
          </a:p>
          <a:p>
            <a:pPr algn="just"/>
            <a:r>
              <a:rPr lang="en-US" sz="2200" b="1" dirty="0" smtClean="0">
                <a:solidFill>
                  <a:srgbClr val="009696"/>
                </a:solidFill>
              </a:rPr>
              <a:t>HTML </a:t>
            </a:r>
            <a:r>
              <a:rPr lang="en-US" sz="2200" b="1" dirty="0">
                <a:solidFill>
                  <a:srgbClr val="009696"/>
                </a:solidFill>
              </a:rPr>
              <a:t>elements</a:t>
            </a:r>
            <a:r>
              <a:rPr lang="en-US" sz="2200" dirty="0"/>
              <a:t> are the building blocks of HTML </a:t>
            </a:r>
            <a:r>
              <a:rPr lang="en-US" sz="2200" dirty="0" smtClean="0"/>
              <a:t>pages</a:t>
            </a:r>
            <a:r>
              <a:rPr lang="id-ID" sz="2200" dirty="0" smtClean="0"/>
              <a:t>, </a:t>
            </a:r>
            <a:r>
              <a:rPr lang="en-US" sz="2200" dirty="0" smtClean="0"/>
              <a:t>represented </a:t>
            </a:r>
            <a:r>
              <a:rPr lang="en-US" sz="2200" dirty="0"/>
              <a:t>by </a:t>
            </a:r>
            <a:r>
              <a:rPr lang="en-US" sz="2200" dirty="0" smtClean="0"/>
              <a:t>tags </a:t>
            </a:r>
            <a:r>
              <a:rPr lang="en-US" sz="2200" dirty="0"/>
              <a:t>such </a:t>
            </a:r>
            <a:r>
              <a:rPr lang="en-US" sz="2200" dirty="0" smtClean="0"/>
              <a:t>as</a:t>
            </a:r>
            <a:r>
              <a:rPr lang="id-ID" sz="2200" dirty="0" smtClean="0"/>
              <a:t>:</a:t>
            </a:r>
            <a:r>
              <a:rPr lang="en-US" sz="2200" dirty="0" smtClean="0"/>
              <a:t> </a:t>
            </a:r>
            <a:r>
              <a:rPr lang="en-US" sz="2200" dirty="0"/>
              <a:t>"heading", "paragraph", "table", and so </a:t>
            </a:r>
            <a:r>
              <a:rPr lang="en-US" sz="2200" dirty="0" smtClean="0"/>
              <a:t>on</a:t>
            </a:r>
            <a:r>
              <a:rPr lang="id-ID" sz="2200" dirty="0" smtClean="0"/>
              <a:t>.</a:t>
            </a:r>
            <a:endParaRPr lang="en-US" sz="2200" dirty="0"/>
          </a:p>
        </p:txBody>
      </p:sp>
      <p:pic>
        <p:nvPicPr>
          <p:cNvPr id="3074" name="Picture 2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9" y="8066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784666" y="3456032"/>
            <a:ext cx="3029381" cy="2885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 html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title&gt;</a:t>
            </a:r>
            <a:b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5" name="Picture 3" descr="D:\Purwadhika\Lintang Course PPT\0 pikt\php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55" y="3146697"/>
            <a:ext cx="4860162" cy="273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&lt;!DOCTYPE html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Purwadhika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title&gt;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head&gt;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World!</a:t>
            </a:r>
            <a:endParaRPr lang="id-ID" sz="16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6302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Make your first web page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57200" y="149726"/>
            <a:ext cx="8245366" cy="6187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h2&gt;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h2&gt;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h4&gt;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h4&gt;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h5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h6&gt;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Heading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h6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&lt;center&gt;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&lt;p&gt;</a:t>
            </a:r>
            <a:r>
              <a:rPr lang="en-US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id-ID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&amp;nbsp</a:t>
            </a:r>
            <a:r>
              <a:rPr lang="en-US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Paragraf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&lt;/center&gt;</a:t>
            </a:r>
            <a:endParaRPr lang="id-ID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ilakan</a:t>
            </a:r>
            <a:r>
              <a:rPr 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klik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&lt;/a&gt;&lt;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alt="</a:t>
            </a:r>
            <a:r>
              <a:rPr lang="en-US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Purwadhika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d-ID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600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" height="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280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id-ID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8223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HTML Basic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98634" y="685752"/>
            <a:ext cx="7126250" cy="5439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bold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&lt;/b&gt;&lt;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&lt;strong&gt;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strong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&lt;/strong&gt;&lt;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&lt;i&gt;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italic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&lt;/i&gt;&lt;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emphasized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&lt;mark&gt;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marked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&lt;/mark&gt;&lt;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&lt;small&gt;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small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&lt;/small&gt;&lt;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&lt;del&gt;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&lt;/del&gt;&lt;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&lt;ins&gt;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&lt;/ins&gt;&lt;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&lt;sub&gt;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subscript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&lt;/sub&gt;&lt;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&lt;sup&gt; </a:t>
            </a:r>
            <a:r>
              <a:rPr lang="en-US" sz="28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superscript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&lt;/sup&gt;&lt;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40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HTML </a:t>
            </a:r>
            <a:r>
              <a:rPr lang="id-ID" sz="4000" b="1" dirty="0" smtClean="0">
                <a:solidFill>
                  <a:srgbClr val="009696"/>
                </a:solidFill>
              </a:rPr>
              <a:t>Text </a:t>
            </a:r>
            <a:r>
              <a:rPr lang="id-ID" sz="4000" b="1" dirty="0">
                <a:solidFill>
                  <a:srgbClr val="009696"/>
                </a:solidFill>
              </a:rPr>
              <a:t>Formatting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04038" y="386198"/>
            <a:ext cx="8245366" cy="6109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Alamat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&lt;td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Galih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&lt;td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Jepara</a:t>
            </a:r>
            <a:r>
              <a:rPr lang="en-US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 Jan </a:t>
            </a:r>
            <a:r>
              <a:rPr lang="en-US" sz="26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92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td&gt; 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&lt;td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Soditan</a:t>
            </a:r>
            <a:r>
              <a:rPr lang="en-US" sz="26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02/VI </a:t>
            </a:r>
            <a:r>
              <a:rPr lang="en-US" sz="26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Kramat</a:t>
            </a:r>
            <a:r>
              <a:rPr lang="en-US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Jati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&lt;td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Ratna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&lt;td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Bandung</a:t>
            </a:r>
            <a:r>
              <a:rPr lang="en-US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4 Apr </a:t>
            </a:r>
            <a:r>
              <a:rPr lang="en-US" sz="26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1994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td&gt; 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  &lt;td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Geger</a:t>
            </a:r>
            <a:r>
              <a:rPr lang="en-US" sz="26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Kalong No </a:t>
            </a:r>
            <a:r>
              <a:rPr lang="en-US" sz="26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id-ID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en-US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40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HTML </a:t>
            </a:r>
            <a:r>
              <a:rPr lang="id-ID" sz="4000" b="1" dirty="0" smtClean="0">
                <a:solidFill>
                  <a:srgbClr val="009696"/>
                </a:solidFill>
              </a:rPr>
              <a:t>Table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55665" y="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Table’s Border</a:t>
            </a:r>
            <a:endParaRPr lang="en-US" b="1" dirty="0"/>
          </a:p>
        </p:txBody>
      </p:sp>
      <p:sp>
        <p:nvSpPr>
          <p:cNvPr id="6" name="Title 1"/>
          <p:cNvSpPr txBox="1"/>
          <p:nvPr/>
        </p:nvSpPr>
        <p:spPr>
          <a:xfrm>
            <a:off x="524643" y="378373"/>
            <a:ext cx="8209449" cy="6227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&lt;!DOCTYPE html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Purwadhika</a:t>
            </a:r>
            <a:r>
              <a:rPr lang="en-US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3200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endParaRPr lang="id-ID" sz="3200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table, th, td {</a:t>
            </a:r>
            <a:endParaRPr lang="id-ID" sz="3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border: 1px solid black;</a:t>
            </a:r>
            <a:endParaRPr lang="id-ID" sz="3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border-collapse: collapse;}</a:t>
            </a:r>
            <a:endParaRPr lang="id-ID" sz="3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&lt;body</a:t>
            </a:r>
            <a:r>
              <a:rPr lang="en-US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---INSERT HTML TABLE FROM PREVIOUS SLIDE</a:t>
            </a: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2293</Words>
  <Application>WPS Presentation</Application>
  <PresentationFormat>On-screen Show (4:3)</PresentationFormat>
  <Paragraphs>119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Consolas</vt:lpstr>
      <vt:lpstr>Yu Gothic UI Semibold</vt:lpstr>
      <vt:lpstr>Microsoft YaHei</vt:lpstr>
      <vt:lpstr>Arial Unicode MS</vt:lpstr>
      <vt:lpstr>Calibri</vt:lpstr>
      <vt:lpstr>Verdana</vt:lpstr>
      <vt:lpstr>Office Theme</vt:lpstr>
      <vt:lpstr>Introduction 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Introduction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488</cp:revision>
  <dcterms:created xsi:type="dcterms:W3CDTF">2015-11-07T11:59:00Z</dcterms:created>
  <dcterms:modified xsi:type="dcterms:W3CDTF">2020-01-05T03:41:07Z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