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536" r:id="rId2"/>
    <p:sldId id="537" r:id="rId3"/>
    <p:sldId id="538" r:id="rId4"/>
    <p:sldId id="539" r:id="rId5"/>
    <p:sldId id="540" r:id="rId6"/>
    <p:sldId id="562" r:id="rId7"/>
    <p:sldId id="563" r:id="rId8"/>
    <p:sldId id="541" r:id="rId9"/>
    <p:sldId id="543" r:id="rId10"/>
    <p:sldId id="544" r:id="rId11"/>
    <p:sldId id="567" r:id="rId12"/>
    <p:sldId id="542" r:id="rId13"/>
    <p:sldId id="560" r:id="rId14"/>
    <p:sldId id="545" r:id="rId15"/>
    <p:sldId id="546" r:id="rId16"/>
    <p:sldId id="547" r:id="rId17"/>
    <p:sldId id="548" r:id="rId18"/>
    <p:sldId id="549" r:id="rId19"/>
    <p:sldId id="552" r:id="rId20"/>
    <p:sldId id="553" r:id="rId21"/>
    <p:sldId id="554" r:id="rId22"/>
    <p:sldId id="555" r:id="rId23"/>
    <p:sldId id="550" r:id="rId24"/>
    <p:sldId id="551" r:id="rId25"/>
    <p:sldId id="561" r:id="rId26"/>
    <p:sldId id="556" r:id="rId27"/>
    <p:sldId id="559" r:id="rId28"/>
    <p:sldId id="557" r:id="rId29"/>
    <p:sldId id="564" r:id="rId30"/>
    <p:sldId id="565" r:id="rId31"/>
    <p:sldId id="566" r:id="rId32"/>
    <p:sldId id="558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9D3389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231" autoAdjust="0"/>
  </p:normalViewPr>
  <p:slideViewPr>
    <p:cSldViewPr snapToGrid="0">
      <p:cViewPr varScale="1">
        <p:scale>
          <a:sx n="79" d="100"/>
          <a:sy n="79" d="100"/>
        </p:scale>
        <p:origin x="160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04/04/2018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Back-End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04/04/2018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04/04/2018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04/04/2018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04/04/2018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04/04/2018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04/04/2018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04/04/2018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04/04/2018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04/04/2018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04/04/2018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04/04/2018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04/04/2018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979684"/>
            <a:ext cx="9144000" cy="2711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8800" dirty="0" smtClean="0"/>
              <a:t>Explor</a:t>
            </a:r>
            <a:r>
              <a:rPr lang="en-US" sz="8800" dirty="0" err="1" smtClean="0"/>
              <a:t>ation</a:t>
            </a:r>
            <a:endParaRPr lang="id-ID" sz="9600" dirty="0" smtClean="0"/>
          </a:p>
        </p:txBody>
      </p:sp>
      <p:pic>
        <p:nvPicPr>
          <p:cNvPr id="1026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08" y="1630437"/>
            <a:ext cx="6173983" cy="2074457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9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7559" y="1434662"/>
            <a:ext cx="7993121" cy="21914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457200" indent="-457200" fontAlgn="base">
              <a:buBlip>
                <a:blip r:embed="rId2"/>
              </a:buBlip>
            </a:pPr>
            <a:r>
              <a:rPr lang="en-US" sz="2600" dirty="0" smtClean="0"/>
              <a:t>Open terminal/command prompt</a:t>
            </a:r>
            <a:endParaRPr lang="en-US" sz="1200" dirty="0" smtClean="0"/>
          </a:p>
          <a:p>
            <a:pPr marL="457200" indent="-457200" fontAlgn="base">
              <a:buBlip>
                <a:blip r:embed="rId2"/>
              </a:buBlip>
            </a:pPr>
            <a:endParaRPr lang="en-US" sz="1200" dirty="0" smtClean="0"/>
          </a:p>
          <a:p>
            <a:pPr fontAlgn="base"/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cd C:\Program 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Files\PostgreSQL\10\data</a:t>
            </a:r>
            <a:endParaRPr lang="en-US" sz="26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fontAlgn="base"/>
            <a:endParaRPr lang="en-US" sz="12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psql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-U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postgres</a:t>
            </a:r>
            <a:endParaRPr lang="en-US" sz="2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12851" y="-74855"/>
            <a:ext cx="5700081" cy="1336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Activate Server #1</a:t>
            </a:r>
            <a:endParaRPr lang="en-US" sz="4000" b="1" dirty="0">
              <a:solidFill>
                <a:srgbClr val="009696"/>
              </a:solidFill>
            </a:endParaRPr>
          </a:p>
        </p:txBody>
      </p:sp>
      <p:pic>
        <p:nvPicPr>
          <p:cNvPr id="14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19273" r="25570" b="32735"/>
          <a:stretch/>
        </p:blipFill>
        <p:spPr bwMode="auto">
          <a:xfrm>
            <a:off x="614858" y="3468409"/>
            <a:ext cx="8119241" cy="300674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00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7559" y="1434662"/>
            <a:ext cx="7993121" cy="21914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457200" indent="-457200" fontAlgn="base">
              <a:buBlip>
                <a:blip r:embed="rId2"/>
              </a:buBlip>
            </a:pPr>
            <a:r>
              <a:rPr lang="en-US" sz="2600" dirty="0" smtClean="0"/>
              <a:t>Open terminal/command prompt</a:t>
            </a:r>
            <a:endParaRPr lang="en-US" sz="1200" dirty="0" smtClean="0"/>
          </a:p>
          <a:p>
            <a:pPr marL="457200" indent="-457200" fontAlgn="base">
              <a:buBlip>
                <a:blip r:embed="rId2"/>
              </a:buBlip>
            </a:pPr>
            <a:endParaRPr lang="en-US" sz="1200" dirty="0" smtClean="0"/>
          </a:p>
          <a:p>
            <a:pPr fontAlgn="base"/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cd C:\Program 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Files\PostgreSQL\10\bin</a:t>
            </a:r>
            <a:endParaRPr lang="en-US" sz="26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fontAlgn="base"/>
            <a:endParaRPr lang="en-US" sz="12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psql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-U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postgres</a:t>
            </a:r>
            <a:endParaRPr lang="en-US" sz="26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//password = 12345</a:t>
            </a:r>
            <a:endParaRPr lang="en-US" sz="2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12851" y="-74855"/>
            <a:ext cx="5700081" cy="1336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Activate Server #2</a:t>
            </a:r>
            <a:endParaRPr lang="en-US" sz="4000" b="1" dirty="0">
              <a:solidFill>
                <a:srgbClr val="009696"/>
              </a:solidFill>
            </a:endParaRPr>
          </a:p>
        </p:txBody>
      </p:sp>
      <p:pic>
        <p:nvPicPr>
          <p:cNvPr id="14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19273" r="25570" b="32735"/>
          <a:stretch/>
        </p:blipFill>
        <p:spPr bwMode="auto">
          <a:xfrm>
            <a:off x="614858" y="3468409"/>
            <a:ext cx="8119241" cy="300674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627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45476" y="1702669"/>
            <a:ext cx="6842234" cy="41121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 fontAlgn="base"/>
            <a:r>
              <a:rPr lang="en-US" sz="2800" dirty="0" err="1" smtClean="0"/>
              <a:t>Keluar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PostgreSQL</a:t>
            </a:r>
            <a:r>
              <a:rPr lang="en-US" sz="2800" dirty="0" smtClean="0"/>
              <a:t>:</a:t>
            </a:r>
          </a:p>
          <a:p>
            <a:pPr algn="just" fontAlgn="base"/>
            <a:r>
              <a:rPr lang="en-US" sz="2800" dirty="0" smtClean="0"/>
              <a:t>	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\q</a:t>
            </a:r>
            <a:endParaRPr lang="id-ID" sz="3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600" dirty="0" smtClean="0"/>
          </a:p>
          <a:p>
            <a:pPr algn="just" fontAlgn="base"/>
            <a:r>
              <a:rPr lang="en-US" sz="2800" dirty="0" err="1" smtClean="0"/>
              <a:t>Daftar</a:t>
            </a:r>
            <a:r>
              <a:rPr lang="en-US" sz="2800" dirty="0" smtClean="0"/>
              <a:t> </a:t>
            </a:r>
            <a:r>
              <a:rPr lang="en-US" sz="2800" dirty="0" err="1" smtClean="0"/>
              <a:t>bantuan</a:t>
            </a:r>
            <a:r>
              <a:rPr lang="en-US" sz="2800" dirty="0" smtClean="0"/>
              <a:t> (help):</a:t>
            </a:r>
            <a:endParaRPr lang="id-ID" sz="2800" dirty="0" smtClean="0"/>
          </a:p>
          <a:p>
            <a:pPr algn="just" fontAlgn="base"/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\h</a:t>
            </a:r>
            <a:endParaRPr lang="id-ID" sz="3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600" dirty="0" smtClean="0"/>
          </a:p>
          <a:p>
            <a:pPr algn="just" fontAlgn="base"/>
            <a:r>
              <a:rPr lang="en-US" sz="2800" dirty="0" err="1" smtClean="0"/>
              <a:t>Daftar</a:t>
            </a:r>
            <a:r>
              <a:rPr lang="en-US" sz="2800" dirty="0" smtClean="0"/>
              <a:t> </a:t>
            </a:r>
            <a:r>
              <a:rPr lang="en-US" sz="2800" dirty="0" err="1" smtClean="0"/>
              <a:t>perintah</a:t>
            </a:r>
            <a:r>
              <a:rPr lang="en-US" sz="2800" dirty="0" smtClean="0"/>
              <a:t> (command):</a:t>
            </a:r>
            <a:endParaRPr lang="id-ID" sz="2800" dirty="0"/>
          </a:p>
          <a:p>
            <a:pPr algn="just" fontAlgn="base"/>
            <a:r>
              <a:rPr lang="en-US" sz="2800" dirty="0" smtClean="0"/>
              <a:t>	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\?</a:t>
            </a:r>
          </a:p>
          <a:p>
            <a:pPr algn="just" fontAlgn="base"/>
            <a:endParaRPr lang="en-US" sz="16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dirty="0" err="1"/>
              <a:t>daftar</a:t>
            </a:r>
            <a:r>
              <a:rPr lang="en-US" sz="2800" dirty="0"/>
              <a:t> database:</a:t>
            </a:r>
            <a:endParaRPr lang="id-ID" sz="2800" dirty="0"/>
          </a:p>
          <a:p>
            <a:pPr algn="just" fontAlgn="base"/>
            <a:r>
              <a:rPr lang="en-US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id-ID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id-ID" sz="32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31017" y="3976"/>
            <a:ext cx="5095667" cy="1509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Basic Command</a:t>
            </a:r>
            <a:endParaRPr lang="id-ID" sz="4000" b="1" dirty="0" smtClean="0">
              <a:solidFill>
                <a:srgbClr val="009696"/>
              </a:solidFill>
            </a:endParaRPr>
          </a:p>
        </p:txBody>
      </p:sp>
      <p:pic>
        <p:nvPicPr>
          <p:cNvPr id="9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125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0000" i="1" dirty="0" smtClean="0">
                <a:solidFill>
                  <a:srgbClr val="009696"/>
                </a:solidFill>
              </a:rPr>
              <a:t>?</a:t>
            </a:r>
            <a:endParaRPr lang="en-US" sz="500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6035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How to Work</a:t>
            </a:r>
          </a:p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With PostgreSQL </a:t>
            </a:r>
          </a:p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Database</a:t>
            </a:r>
            <a:endParaRPr lang="en-US" sz="72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13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3243" y="1513486"/>
            <a:ext cx="7173297" cy="43959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 fontAlgn="base"/>
            <a:r>
              <a:rPr lang="en-US" sz="2800" dirty="0" err="1" smtClean="0"/>
              <a:t>Menampilkan</a:t>
            </a:r>
            <a:r>
              <a:rPr lang="en-US" sz="2800" dirty="0" smtClean="0"/>
              <a:t> </a:t>
            </a:r>
            <a:r>
              <a:rPr lang="en-US" sz="2800" dirty="0" err="1" smtClean="0"/>
              <a:t>daftar</a:t>
            </a:r>
            <a:r>
              <a:rPr lang="en-US" sz="2800" dirty="0" smtClean="0"/>
              <a:t> database:</a:t>
            </a:r>
            <a:endParaRPr lang="id-ID" sz="2800" dirty="0" smtClean="0"/>
          </a:p>
          <a:p>
            <a:pPr algn="just" fontAlgn="base"/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\l</a:t>
            </a:r>
            <a:endParaRPr lang="id-ID" sz="3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600" dirty="0" smtClean="0"/>
          </a:p>
          <a:p>
            <a:pPr algn="just" fontAlgn="base"/>
            <a:r>
              <a:rPr lang="en-US" sz="2800" dirty="0" err="1" smtClean="0"/>
              <a:t>Membuat</a:t>
            </a:r>
            <a:r>
              <a:rPr lang="en-US" sz="2800" dirty="0" smtClean="0"/>
              <a:t> database “</a:t>
            </a:r>
            <a:r>
              <a:rPr lang="en-US" sz="2800" dirty="0" err="1" smtClean="0"/>
              <a:t>karyawan</a:t>
            </a:r>
            <a:r>
              <a:rPr lang="en-US" sz="2800" dirty="0" smtClean="0"/>
              <a:t>”:</a:t>
            </a:r>
            <a:endParaRPr lang="id-ID" sz="2800" dirty="0"/>
          </a:p>
          <a:p>
            <a:pPr algn="just" fontAlgn="base"/>
            <a:r>
              <a:rPr lang="en-US" sz="2800" dirty="0" smtClean="0"/>
              <a:t>	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id-ID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CREATE DATABASE </a:t>
            </a:r>
            <a:r>
              <a:rPr lang="en-US" sz="32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karyawan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 fontAlgn="base"/>
            <a:endParaRPr lang="id-ID" sz="1600" dirty="0"/>
          </a:p>
          <a:p>
            <a:pPr algn="just" fontAlgn="base"/>
            <a:r>
              <a:rPr lang="en-US" sz="2800" dirty="0" err="1" smtClean="0"/>
              <a:t>Hapus</a:t>
            </a:r>
            <a:r>
              <a:rPr lang="en-US" sz="2800" dirty="0" smtClean="0"/>
              <a:t> database “</a:t>
            </a:r>
            <a:r>
              <a:rPr lang="en-US" sz="2800" dirty="0" err="1" smtClean="0"/>
              <a:t>karyawan</a:t>
            </a:r>
            <a:r>
              <a:rPr lang="en-US" sz="2800" dirty="0" smtClean="0"/>
              <a:t>”:</a:t>
            </a:r>
            <a:r>
              <a:rPr lang="id-ID" sz="2800" dirty="0" smtClean="0"/>
              <a:t> </a:t>
            </a:r>
            <a:endParaRPr lang="en-US" sz="2800" dirty="0" smtClean="0"/>
          </a:p>
          <a:p>
            <a:pPr algn="just" fontAlgn="base"/>
            <a:r>
              <a:rPr lang="en-US" sz="2800" dirty="0" smtClean="0"/>
              <a:t>	</a:t>
            </a:r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DROP </a:t>
            </a:r>
            <a:r>
              <a:rPr lang="en-US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DATABASE </a:t>
            </a:r>
            <a:r>
              <a:rPr lang="en-US" sz="32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karyawan</a:t>
            </a:r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 fontAlgn="base"/>
            <a:endParaRPr lang="en-US" sz="1600" dirty="0" smtClean="0"/>
          </a:p>
          <a:p>
            <a:pPr algn="just" fontAlgn="base"/>
            <a:r>
              <a:rPr lang="en-US" sz="2800" dirty="0" err="1" smtClean="0"/>
              <a:t>Terhubung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database “</a:t>
            </a:r>
            <a:r>
              <a:rPr lang="en-US" sz="2800" dirty="0" err="1" smtClean="0"/>
              <a:t>karyawan</a:t>
            </a:r>
            <a:r>
              <a:rPr lang="en-US" sz="2800" dirty="0" smtClean="0"/>
              <a:t>”:</a:t>
            </a:r>
            <a:endParaRPr lang="en-US" sz="3200" dirty="0" smtClean="0"/>
          </a:p>
          <a:p>
            <a:pPr algn="just" fontAlgn="base"/>
            <a:r>
              <a:rPr lang="en-US" sz="3200" dirty="0" smtClean="0"/>
              <a:t>	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\c </a:t>
            </a:r>
            <a:r>
              <a:rPr lang="en-US" sz="32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karyawan</a:t>
            </a:r>
            <a:endParaRPr lang="id-ID" sz="32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id-ID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29200" y="3976"/>
            <a:ext cx="4007846" cy="1162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D</a:t>
            </a:r>
            <a:r>
              <a:rPr lang="id-ID" sz="4000" b="1" dirty="0" smtClean="0">
                <a:solidFill>
                  <a:srgbClr val="009696"/>
                </a:solidFill>
              </a:rPr>
              <a:t>a</a:t>
            </a:r>
            <a:r>
              <a:rPr lang="en-US" sz="4000" b="1" dirty="0" smtClean="0">
                <a:solidFill>
                  <a:srgbClr val="009696"/>
                </a:solidFill>
              </a:rPr>
              <a:t>ta</a:t>
            </a:r>
            <a:r>
              <a:rPr lang="id-ID" sz="4000" b="1" dirty="0" smtClean="0">
                <a:solidFill>
                  <a:srgbClr val="009696"/>
                </a:solidFill>
              </a:rPr>
              <a:t>b</a:t>
            </a:r>
            <a:r>
              <a:rPr lang="en-US" sz="4000" b="1" dirty="0" smtClean="0">
                <a:solidFill>
                  <a:srgbClr val="009696"/>
                </a:solidFill>
              </a:rPr>
              <a:t>as</a:t>
            </a:r>
            <a:r>
              <a:rPr lang="id-ID" sz="4000" b="1" dirty="0" smtClean="0">
                <a:solidFill>
                  <a:srgbClr val="009696"/>
                </a:solidFill>
              </a:rPr>
              <a:t>e</a:t>
            </a:r>
          </a:p>
        </p:txBody>
      </p:sp>
      <p:pic>
        <p:nvPicPr>
          <p:cNvPr id="9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980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35137" y="1166634"/>
            <a:ext cx="7173297" cy="47454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 fontAlgn="base"/>
            <a:r>
              <a:rPr lang="en-US" sz="2400" dirty="0" err="1" smtClean="0"/>
              <a:t>Membuat</a:t>
            </a:r>
            <a:r>
              <a:rPr lang="en-US" sz="2400" dirty="0" smtClean="0"/>
              <a:t> table “</a:t>
            </a:r>
            <a:r>
              <a:rPr lang="en-US" sz="2400" dirty="0" err="1" smtClean="0"/>
              <a:t>staf_IT</a:t>
            </a:r>
            <a:r>
              <a:rPr lang="en-US" sz="2400" dirty="0" smtClean="0"/>
              <a:t>”:</a:t>
            </a:r>
            <a:endParaRPr lang="id-ID" sz="2400" dirty="0" smtClean="0"/>
          </a:p>
          <a:p>
            <a:pPr algn="just" fontAlgn="base"/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staf_IT</a:t>
            </a:r>
            <a:endParaRPr lang="en-US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- (id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VARCHAR (255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),</a:t>
            </a: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INTEGER);</a:t>
            </a:r>
            <a:endParaRPr lang="id-ID" sz="28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400" dirty="0" smtClean="0"/>
          </a:p>
          <a:p>
            <a:pPr algn="just" fontAlgn="base"/>
            <a:r>
              <a:rPr lang="en-US" sz="2400" dirty="0" err="1" smtClean="0"/>
              <a:t>Menampilkan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daftar</a:t>
            </a:r>
            <a:r>
              <a:rPr lang="en-US" sz="2400" dirty="0" smtClean="0"/>
              <a:t> table:</a:t>
            </a:r>
            <a:endParaRPr lang="id-ID" sz="2400" dirty="0"/>
          </a:p>
          <a:p>
            <a:pPr algn="just" fontAlgn="base"/>
            <a:r>
              <a:rPr lang="en-US" sz="2400" dirty="0" smtClean="0"/>
              <a:t>	</a:t>
            </a:r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\d</a:t>
            </a:r>
            <a:endParaRPr lang="id-ID" sz="28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id-ID" sz="1400" dirty="0"/>
          </a:p>
          <a:p>
            <a:pPr algn="just" fontAlgn="base"/>
            <a:r>
              <a:rPr lang="en-US" sz="2400" dirty="0" err="1" smtClean="0"/>
              <a:t>Lihat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table “</a:t>
            </a:r>
            <a:r>
              <a:rPr lang="en-US" sz="2400" dirty="0" err="1" smtClean="0"/>
              <a:t>staf_IT</a:t>
            </a:r>
            <a:r>
              <a:rPr lang="en-US" sz="2400" dirty="0" smtClean="0"/>
              <a:t>”:</a:t>
            </a:r>
            <a:r>
              <a:rPr lang="id-ID" sz="2400" dirty="0" smtClean="0"/>
              <a:t> </a:t>
            </a:r>
            <a:endParaRPr lang="en-US" sz="2400" dirty="0" smtClean="0"/>
          </a:p>
          <a:p>
            <a:pPr algn="just" fontAlgn="base"/>
            <a:r>
              <a:rPr lang="en-US" sz="2400" dirty="0" smtClean="0"/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\d 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staf_IT</a:t>
            </a:r>
            <a:endParaRPr lang="en-US" sz="28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400" dirty="0" smtClean="0"/>
          </a:p>
          <a:p>
            <a:pPr algn="just" fontAlgn="base"/>
            <a:r>
              <a:rPr lang="en-US" sz="2400" dirty="0" err="1" smtClean="0"/>
              <a:t>Hapus</a:t>
            </a:r>
            <a:r>
              <a:rPr lang="en-US" sz="2400" dirty="0" smtClean="0"/>
              <a:t> table “</a:t>
            </a:r>
            <a:r>
              <a:rPr lang="en-US" sz="2400" dirty="0" err="1" smtClean="0"/>
              <a:t>staf_IT</a:t>
            </a:r>
            <a:r>
              <a:rPr lang="en-US" sz="2400" dirty="0" smtClean="0"/>
              <a:t>”:</a:t>
            </a:r>
            <a:endParaRPr lang="en-US" sz="2800" dirty="0" smtClean="0"/>
          </a:p>
          <a:p>
            <a:pPr algn="just" fontAlgn="base"/>
            <a:r>
              <a:rPr lang="en-US" sz="2800" dirty="0" smtClean="0"/>
              <a:t>	</a:t>
            </a:r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DROP TABLE 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staf_IT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id-ID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id-ID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49462" y="3976"/>
            <a:ext cx="3487584" cy="1162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Ta</a:t>
            </a:r>
            <a:r>
              <a:rPr lang="id-ID" sz="4000" b="1" dirty="0" smtClean="0">
                <a:solidFill>
                  <a:srgbClr val="009696"/>
                </a:solidFill>
              </a:rPr>
              <a:t>b</a:t>
            </a:r>
            <a:r>
              <a:rPr lang="en-US" sz="4000" b="1" dirty="0" smtClean="0">
                <a:solidFill>
                  <a:srgbClr val="009696"/>
                </a:solidFill>
              </a:rPr>
              <a:t>l</a:t>
            </a:r>
            <a:r>
              <a:rPr lang="id-ID" sz="4000" b="1" dirty="0" smtClean="0">
                <a:solidFill>
                  <a:srgbClr val="009696"/>
                </a:solidFill>
              </a:rPr>
              <a:t>e</a:t>
            </a:r>
          </a:p>
        </p:txBody>
      </p:sp>
      <p:pic>
        <p:nvPicPr>
          <p:cNvPr id="9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559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35137" y="1355834"/>
            <a:ext cx="7173297" cy="45562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 fontAlgn="base"/>
            <a:r>
              <a:rPr lang="en-US" sz="2400" dirty="0" smtClean="0"/>
              <a:t>Insert data </a:t>
            </a:r>
            <a:r>
              <a:rPr lang="en-US" sz="2400" dirty="0" err="1" smtClean="0"/>
              <a:t>ke</a:t>
            </a:r>
            <a:r>
              <a:rPr lang="en-US" sz="2400" dirty="0" smtClean="0"/>
              <a:t> table “</a:t>
            </a:r>
            <a:r>
              <a:rPr lang="en-US" sz="2400" dirty="0" err="1" smtClean="0"/>
              <a:t>staf_IT</a:t>
            </a:r>
            <a:r>
              <a:rPr lang="en-US" sz="2400" dirty="0" smtClean="0"/>
              <a:t>”:</a:t>
            </a:r>
          </a:p>
          <a:p>
            <a:pPr algn="just" fontAlgn="base"/>
            <a:endParaRPr lang="id-ID" sz="2000" dirty="0" smtClean="0"/>
          </a:p>
          <a:p>
            <a:pPr algn="just" fontAlgn="base"/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INSERT 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INTO 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staf_IT</a:t>
            </a:r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(1, 'Andi', 24);</a:t>
            </a:r>
          </a:p>
          <a:p>
            <a:pPr algn="just" fontAlgn="base"/>
            <a:endParaRPr lang="id-ID" sz="20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INSERT 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INTO 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staf_IT</a:t>
            </a:r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- </a:t>
            </a:r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id, nama, usia) </a:t>
            </a:r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VALUES</a:t>
            </a:r>
            <a:endParaRPr lang="en-US" sz="28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(2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, 'Budi', 36</a:t>
            </a:r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 fontAlgn="base"/>
            <a:endParaRPr lang="id-ID" sz="20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INSERT 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INTO 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staf_IT</a:t>
            </a:r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usia, nama, id) VALUES </a:t>
            </a:r>
            <a:endParaRPr lang="en-US" sz="28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28, 'Caca', 3</a:t>
            </a:r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id-ID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31477" y="3976"/>
            <a:ext cx="5537101" cy="1162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Add Data Record</a:t>
            </a:r>
            <a:endParaRPr lang="id-ID" sz="4000" b="1" dirty="0" smtClean="0">
              <a:solidFill>
                <a:srgbClr val="009696"/>
              </a:solidFill>
            </a:endParaRPr>
          </a:p>
        </p:txBody>
      </p:sp>
      <p:pic>
        <p:nvPicPr>
          <p:cNvPr id="9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795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9371" y="1056272"/>
            <a:ext cx="7173297" cy="4319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 fontAlgn="base"/>
            <a:r>
              <a:rPr lang="en-US" sz="2400" dirty="0" smtClean="0"/>
              <a:t>Insert multiple data </a:t>
            </a:r>
            <a:r>
              <a:rPr lang="en-US" sz="2400" dirty="0" err="1" smtClean="0"/>
              <a:t>ke</a:t>
            </a:r>
            <a:r>
              <a:rPr lang="en-US" sz="2400" dirty="0" smtClean="0"/>
              <a:t> table “</a:t>
            </a:r>
            <a:r>
              <a:rPr lang="en-US" sz="2400" dirty="0" err="1" smtClean="0"/>
              <a:t>staf_IT</a:t>
            </a:r>
            <a:r>
              <a:rPr lang="en-US" sz="2400" dirty="0" smtClean="0"/>
              <a:t>”:</a:t>
            </a:r>
          </a:p>
          <a:p>
            <a:pPr algn="just" fontAlgn="base"/>
            <a:endParaRPr lang="id-ID" sz="1500" dirty="0" smtClean="0"/>
          </a:p>
          <a:p>
            <a:pPr algn="just" fontAlgn="base"/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INSERT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INTO 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staf_IT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VALUES </a:t>
            </a: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 (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4, '</a:t>
            </a:r>
            <a:r>
              <a:rPr lang="en-US" sz="28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Dedi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', 42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),</a:t>
            </a: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 (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5, '</a:t>
            </a:r>
            <a:r>
              <a:rPr lang="en-US" sz="28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Euis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', 21), </a:t>
            </a:r>
            <a:endParaRPr lang="en-US" sz="28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 (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6, '</a:t>
            </a:r>
            <a:r>
              <a:rPr lang="en-US" sz="28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Fafa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', 28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),</a:t>
            </a: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 (7, '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Gilang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', 30), </a:t>
            </a:r>
            <a:endParaRPr lang="en-US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- 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(8, 'Hani', 27),</a:t>
            </a:r>
            <a:endParaRPr lang="en-US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- 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(9, '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Iwan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', 29), </a:t>
            </a:r>
            <a:endParaRPr lang="en-US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- 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(10, '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Janni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',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28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 fontAlgn="base"/>
            <a:endParaRPr lang="en-US" sz="1500" dirty="0" smtClean="0"/>
          </a:p>
          <a:p>
            <a:pPr algn="just" fontAlgn="base"/>
            <a:r>
              <a:rPr lang="en-US" sz="2400" dirty="0" err="1" smtClean="0"/>
              <a:t>Melihat</a:t>
            </a:r>
            <a:r>
              <a:rPr lang="en-US" sz="2400" dirty="0" smtClean="0"/>
              <a:t> data record di </a:t>
            </a:r>
            <a:r>
              <a:rPr lang="en-US" sz="2400" dirty="0"/>
              <a:t>table “</a:t>
            </a:r>
            <a:r>
              <a:rPr lang="en-US" sz="2400" dirty="0" err="1"/>
              <a:t>staf_IT</a:t>
            </a:r>
            <a:r>
              <a:rPr lang="en-US" sz="2400" dirty="0"/>
              <a:t>”:</a:t>
            </a:r>
          </a:p>
          <a:p>
            <a:pPr algn="just" fontAlgn="base"/>
            <a:endParaRPr lang="id-ID" sz="1500" dirty="0"/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SELECT * FROM 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staf_IT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963917" y="-232514"/>
            <a:ext cx="6104661" cy="15883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Multiple</a:t>
            </a:r>
            <a:r>
              <a:rPr lang="en-US" b="1" dirty="0">
                <a:solidFill>
                  <a:srgbClr val="009696"/>
                </a:solidFill>
              </a:rPr>
              <a:t> </a:t>
            </a:r>
            <a:r>
              <a:rPr lang="en-US" b="1" dirty="0" smtClean="0">
                <a:solidFill>
                  <a:srgbClr val="009696"/>
                </a:solidFill>
              </a:rPr>
              <a:t>Data Records</a:t>
            </a:r>
            <a:endParaRPr lang="id-ID" b="1" dirty="0" smtClean="0">
              <a:solidFill>
                <a:srgbClr val="009696"/>
              </a:solidFill>
            </a:endParaRPr>
          </a:p>
        </p:txBody>
      </p:sp>
      <p:pic>
        <p:nvPicPr>
          <p:cNvPr id="9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083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29200" y="-94596"/>
            <a:ext cx="3720672" cy="1513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Multiple</a:t>
            </a:r>
            <a:r>
              <a:rPr lang="en-US" b="1" dirty="0">
                <a:solidFill>
                  <a:srgbClr val="009696"/>
                </a:solidFill>
              </a:rPr>
              <a:t> </a:t>
            </a:r>
            <a:endParaRPr lang="en-US" b="1" dirty="0" smtClean="0">
              <a:solidFill>
                <a:srgbClr val="009696"/>
              </a:solidFill>
            </a:endParaRPr>
          </a:p>
          <a:p>
            <a:pPr algn="r"/>
            <a:r>
              <a:rPr lang="en-US" b="1" dirty="0" smtClean="0">
                <a:solidFill>
                  <a:srgbClr val="009696"/>
                </a:solidFill>
              </a:rPr>
              <a:t>Data Records</a:t>
            </a:r>
            <a:endParaRPr lang="id-ID" b="1" dirty="0" smtClean="0">
              <a:solidFill>
                <a:srgbClr val="009696"/>
              </a:solidFill>
            </a:endParaRPr>
          </a:p>
        </p:txBody>
      </p:sp>
      <p:pic>
        <p:nvPicPr>
          <p:cNvPr id="9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 t="23696" r="64219" b="18637"/>
          <a:stretch/>
        </p:blipFill>
        <p:spPr bwMode="auto">
          <a:xfrm>
            <a:off x="561378" y="1513480"/>
            <a:ext cx="5166173" cy="490308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074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1349" y="1592317"/>
            <a:ext cx="7819677" cy="3783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 fontAlgn="base"/>
            <a:r>
              <a:rPr lang="en-US" sz="2400" dirty="0" err="1" smtClean="0"/>
              <a:t>Menampilkan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“</a:t>
            </a:r>
            <a:r>
              <a:rPr lang="en-US" sz="2400" dirty="0" err="1" smtClean="0"/>
              <a:t>staf_IT</a:t>
            </a:r>
            <a:r>
              <a:rPr lang="en-US" sz="2400" dirty="0" smtClean="0"/>
              <a:t>”:</a:t>
            </a:r>
          </a:p>
          <a:p>
            <a:pPr algn="just" fontAlgn="base"/>
            <a:endParaRPr lang="id-ID" sz="1500" dirty="0" smtClean="0"/>
          </a:p>
          <a:p>
            <a:pPr algn="just" fontAlgn="base"/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nn-NO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SELECT * FROM </a:t>
            </a:r>
            <a:r>
              <a:rPr lang="nn-NO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staf_it;</a:t>
            </a:r>
          </a:p>
          <a:p>
            <a:pPr algn="just" fontAlgn="base"/>
            <a:endParaRPr lang="nn-NO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smtClean="0"/>
              <a:t>data </a:t>
            </a:r>
            <a:r>
              <a:rPr lang="en-US" sz="2400" dirty="0" err="1" smtClean="0"/>
              <a:t>nama</a:t>
            </a:r>
            <a:r>
              <a:rPr lang="en-US" sz="2400" dirty="0" smtClean="0"/>
              <a:t> &amp; </a:t>
            </a:r>
            <a:r>
              <a:rPr lang="en-US" sz="2400" dirty="0" err="1" smtClean="0"/>
              <a:t>usia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/>
              <a:t>“</a:t>
            </a:r>
            <a:r>
              <a:rPr lang="en-US" sz="2400" dirty="0" err="1"/>
              <a:t>staf_IT</a:t>
            </a:r>
            <a:r>
              <a:rPr lang="en-US" sz="2400" dirty="0"/>
              <a:t>”:</a:t>
            </a:r>
          </a:p>
          <a:p>
            <a:pPr algn="just" fontAlgn="base"/>
            <a:endParaRPr lang="nn-NO" sz="1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nn-NO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n-NO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staf_it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 fontAlgn="base"/>
            <a:endParaRPr lang="en-US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data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/>
              <a:t>“</a:t>
            </a:r>
            <a:r>
              <a:rPr lang="en-US" sz="2400" dirty="0" err="1"/>
              <a:t>staf_IT</a:t>
            </a:r>
            <a:r>
              <a:rPr lang="en-US" sz="2400" dirty="0" smtClean="0"/>
              <a:t>”:</a:t>
            </a:r>
          </a:p>
          <a:p>
            <a:pPr algn="just" fontAlgn="base"/>
            <a:endParaRPr lang="en-US" sz="1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SELECT 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staf_it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22428" y="0"/>
            <a:ext cx="3046150" cy="1355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Select</a:t>
            </a:r>
            <a:endParaRPr lang="id-ID" sz="4000" b="1" dirty="0" smtClean="0">
              <a:solidFill>
                <a:srgbClr val="009696"/>
              </a:solidFill>
            </a:endParaRPr>
          </a:p>
        </p:txBody>
      </p:sp>
      <p:pic>
        <p:nvPicPr>
          <p:cNvPr id="9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42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9070" y="754137"/>
            <a:ext cx="5218391" cy="5297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400" dirty="0"/>
              <a:t>A </a:t>
            </a:r>
            <a:r>
              <a:rPr lang="en-US" sz="2400" b="1" dirty="0">
                <a:solidFill>
                  <a:srgbClr val="009696"/>
                </a:solidFill>
              </a:rPr>
              <a:t>database</a:t>
            </a:r>
            <a:r>
              <a:rPr lang="en-US" sz="2400" dirty="0"/>
              <a:t> is </a:t>
            </a:r>
            <a:r>
              <a:rPr lang="en-US" sz="2400" i="1" dirty="0"/>
              <a:t>an organized collection of data</a:t>
            </a:r>
            <a:r>
              <a:rPr lang="en-US" sz="2400" dirty="0" smtClean="0"/>
              <a:t>.</a:t>
            </a:r>
          </a:p>
          <a:p>
            <a:endParaRPr lang="en-US" sz="1200" dirty="0"/>
          </a:p>
          <a:p>
            <a:pPr marL="342900" indent="-342900">
              <a:buBlip>
                <a:blip r:embed="rId2"/>
              </a:buBlip>
            </a:pPr>
            <a:r>
              <a:rPr lang="en-US" sz="2400" dirty="0"/>
              <a:t>The </a:t>
            </a:r>
            <a:r>
              <a:rPr lang="en-US" sz="2400" b="1" dirty="0">
                <a:solidFill>
                  <a:srgbClr val="009696"/>
                </a:solidFill>
              </a:rPr>
              <a:t>main purpose</a:t>
            </a:r>
            <a:r>
              <a:rPr lang="en-US" sz="2400" dirty="0"/>
              <a:t> of database is to operate large amount of information by storing, retrieving and managing</a:t>
            </a:r>
            <a:r>
              <a:rPr lang="en-US" sz="2400" dirty="0" smtClean="0"/>
              <a:t>.</a:t>
            </a:r>
          </a:p>
          <a:p>
            <a:pPr marL="342900" indent="-342900">
              <a:buBlip>
                <a:blip r:embed="rId2"/>
              </a:buBlip>
            </a:pPr>
            <a:endParaRPr lang="en-US" sz="1200" dirty="0"/>
          </a:p>
          <a:p>
            <a:pPr marL="342900" indent="-342900">
              <a:buBlip>
                <a:blip r:embed="rId2"/>
              </a:buBlip>
            </a:pPr>
            <a:r>
              <a:rPr lang="en-US" sz="2400" dirty="0"/>
              <a:t>There are many dynamic websites on the world wide web </a:t>
            </a:r>
            <a:r>
              <a:rPr lang="en-US" sz="2400" dirty="0" smtClean="0"/>
              <a:t>nowadays </a:t>
            </a:r>
            <a:r>
              <a:rPr lang="en-US" sz="2400" dirty="0"/>
              <a:t>which are handled through databases. For example, a model to checks the availability of rooms in a hotel. It is an example of dynamic website that uses database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48300" y="0"/>
            <a:ext cx="3462618" cy="18445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Database</a:t>
            </a:r>
            <a:endParaRPr lang="en-US" sz="4000" b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usr\Videos\data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525" y="2262205"/>
            <a:ext cx="2949700" cy="318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227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1349" y="1592317"/>
            <a:ext cx="7378251" cy="3783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 fontAlgn="base"/>
            <a:r>
              <a:rPr lang="en-US" sz="2400" dirty="0" err="1" smtClean="0"/>
              <a:t>Menampilkan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data id, </a:t>
            </a:r>
            <a:r>
              <a:rPr lang="en-US" sz="2400" dirty="0" err="1" smtClean="0"/>
              <a:t>nama</a:t>
            </a:r>
            <a:r>
              <a:rPr lang="en-US" sz="2400" dirty="0" smtClean="0"/>
              <a:t> &amp; </a:t>
            </a:r>
            <a:r>
              <a:rPr lang="en-US" sz="2400" dirty="0" err="1" smtClean="0"/>
              <a:t>usia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“</a:t>
            </a:r>
            <a:r>
              <a:rPr lang="en-US" sz="2400" dirty="0" err="1" smtClean="0"/>
              <a:t>staf_IT</a:t>
            </a:r>
            <a:r>
              <a:rPr lang="en-US" sz="2400" dirty="0" smtClean="0"/>
              <a:t>”, yang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usia</a:t>
            </a:r>
            <a:r>
              <a:rPr lang="en-US" sz="2400" dirty="0" smtClean="0"/>
              <a:t> = 28:</a:t>
            </a:r>
          </a:p>
          <a:p>
            <a:pPr algn="just" fontAlgn="base"/>
            <a:endParaRPr lang="id-ID" sz="1500" dirty="0" smtClean="0"/>
          </a:p>
          <a:p>
            <a:pPr algn="just" fontAlgn="base"/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SELECT * FROM 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staf_IT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 WHERE </a:t>
            </a:r>
            <a:r>
              <a:rPr lang="en-US" sz="28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28;</a:t>
            </a:r>
          </a:p>
          <a:p>
            <a:pPr algn="just" fontAlgn="base"/>
            <a:endParaRPr lang="nn-NO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data id, </a:t>
            </a:r>
            <a:r>
              <a:rPr lang="en-US" sz="2400" dirty="0" err="1" smtClean="0"/>
              <a:t>nama</a:t>
            </a:r>
            <a:r>
              <a:rPr lang="en-US" sz="2400" dirty="0" smtClean="0"/>
              <a:t> &amp; </a:t>
            </a:r>
            <a:r>
              <a:rPr lang="en-US" sz="2400" dirty="0" err="1" smtClean="0"/>
              <a:t>usia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/>
              <a:t>“</a:t>
            </a:r>
            <a:r>
              <a:rPr lang="en-US" sz="2400" dirty="0" err="1"/>
              <a:t>staf_IT</a:t>
            </a:r>
            <a:r>
              <a:rPr lang="en-US" sz="2400" dirty="0" smtClean="0"/>
              <a:t>”</a:t>
            </a:r>
            <a:r>
              <a:rPr lang="en-US" sz="2400" dirty="0"/>
              <a:t> , yang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nomor</a:t>
            </a:r>
            <a:r>
              <a:rPr lang="en-US" sz="2400" dirty="0" smtClean="0"/>
              <a:t> id </a:t>
            </a:r>
            <a:r>
              <a:rPr lang="en-US" sz="2400" dirty="0" err="1" smtClean="0"/>
              <a:t>genap</a:t>
            </a:r>
            <a:r>
              <a:rPr lang="en-US" sz="2400" dirty="0" smtClean="0"/>
              <a:t>:</a:t>
            </a:r>
            <a:endParaRPr lang="en-US" sz="2400" dirty="0"/>
          </a:p>
          <a:p>
            <a:pPr algn="just" fontAlgn="base"/>
            <a:endParaRPr lang="nn-NO" sz="1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nn-NO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SELECT 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staf_IT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- WHERE 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id % 2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0;</a:t>
            </a:r>
            <a:endParaRPr lang="en-US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22428" y="0"/>
            <a:ext cx="3046150" cy="1355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Where</a:t>
            </a:r>
            <a:endParaRPr lang="id-ID" sz="4000" b="1" dirty="0" smtClean="0">
              <a:solidFill>
                <a:srgbClr val="009696"/>
              </a:solidFill>
            </a:endParaRPr>
          </a:p>
        </p:txBody>
      </p:sp>
      <p:pic>
        <p:nvPicPr>
          <p:cNvPr id="9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56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1349" y="1371593"/>
            <a:ext cx="7378251" cy="47769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 fontAlgn="base"/>
            <a:r>
              <a:rPr lang="en-US" sz="2400" dirty="0" err="1" smtClean="0"/>
              <a:t>Menampilkan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data id, </a:t>
            </a:r>
            <a:r>
              <a:rPr lang="en-US" sz="2400" dirty="0" err="1" smtClean="0"/>
              <a:t>nama</a:t>
            </a:r>
            <a:r>
              <a:rPr lang="en-US" sz="2400" dirty="0" smtClean="0"/>
              <a:t> &amp; </a:t>
            </a:r>
            <a:r>
              <a:rPr lang="en-US" sz="2400" dirty="0" err="1" smtClean="0"/>
              <a:t>usia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“</a:t>
            </a:r>
            <a:r>
              <a:rPr lang="en-US" sz="2400" dirty="0" err="1" smtClean="0"/>
              <a:t>staf_IT</a:t>
            </a:r>
            <a:r>
              <a:rPr lang="en-US" sz="2400" dirty="0" smtClean="0"/>
              <a:t>”, yang </a:t>
            </a:r>
            <a:r>
              <a:rPr lang="en-US" sz="2400" dirty="0" err="1" smtClean="0"/>
              <a:t>usia</a:t>
            </a:r>
            <a:r>
              <a:rPr lang="en-US" sz="2400" dirty="0" smtClean="0"/>
              <a:t>=28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=</a:t>
            </a:r>
            <a:r>
              <a:rPr lang="en-US" sz="2400" dirty="0" err="1" smtClean="0"/>
              <a:t>Andi</a:t>
            </a:r>
            <a:r>
              <a:rPr lang="en-US" sz="2400" dirty="0" smtClean="0"/>
              <a:t>:</a:t>
            </a:r>
          </a:p>
          <a:p>
            <a:pPr algn="just" fontAlgn="base"/>
            <a:endParaRPr lang="id-ID" sz="1500" dirty="0" smtClean="0"/>
          </a:p>
          <a:p>
            <a:pPr algn="just" fontAlgn="base"/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SELECT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* FROM 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staf_it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 WHERE </a:t>
            </a:r>
            <a:r>
              <a:rPr lang="en-US" sz="28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28 OR </a:t>
            </a: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 '</a:t>
            </a:r>
            <a:r>
              <a:rPr lang="en-US" sz="28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';</a:t>
            </a:r>
            <a:endParaRPr lang="en-US" sz="28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nn-NO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data id, </a:t>
            </a:r>
            <a:r>
              <a:rPr lang="en-US" sz="2400" dirty="0" err="1" smtClean="0"/>
              <a:t>nama</a:t>
            </a:r>
            <a:r>
              <a:rPr lang="en-US" sz="2400" dirty="0" smtClean="0"/>
              <a:t> &amp; </a:t>
            </a:r>
            <a:r>
              <a:rPr lang="en-US" sz="2400" dirty="0" err="1" smtClean="0"/>
              <a:t>usia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/>
              <a:t>“</a:t>
            </a:r>
            <a:r>
              <a:rPr lang="en-US" sz="2400" dirty="0" err="1"/>
              <a:t>staf_IT</a:t>
            </a:r>
            <a:r>
              <a:rPr lang="en-US" sz="2400" dirty="0" smtClean="0"/>
              <a:t>”</a:t>
            </a:r>
            <a:r>
              <a:rPr lang="en-US" sz="2400" dirty="0"/>
              <a:t> , yang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usia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24-30:</a:t>
            </a:r>
            <a:endParaRPr lang="en-US" sz="2400" dirty="0"/>
          </a:p>
          <a:p>
            <a:pPr algn="just" fontAlgn="base"/>
            <a:endParaRPr lang="nn-NO" sz="1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nn-NO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n-NO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* FROM 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staf_it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 WHERE </a:t>
            </a:r>
            <a:r>
              <a:rPr lang="en-US" sz="28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&gt; 24 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</a:t>
            </a:r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n-US" sz="28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 30;</a:t>
            </a:r>
          </a:p>
          <a:p>
            <a:pPr algn="just" fontAlgn="base"/>
            <a:endParaRPr lang="en-US" sz="28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70634" y="0"/>
            <a:ext cx="3597944" cy="1355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And &amp; Or</a:t>
            </a:r>
            <a:endParaRPr lang="id-ID" sz="4000" b="1" dirty="0" smtClean="0">
              <a:solidFill>
                <a:srgbClr val="009696"/>
              </a:solidFill>
            </a:endParaRPr>
          </a:p>
        </p:txBody>
      </p:sp>
      <p:pic>
        <p:nvPicPr>
          <p:cNvPr id="9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285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92797" y="1324295"/>
            <a:ext cx="7378251" cy="47769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 fontAlgn="base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 SELECT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* FROM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staf_it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WHERE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29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 fontAlgn="base"/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 SELECT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* FROM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staf_it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WHERE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29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ASC;</a:t>
            </a:r>
          </a:p>
          <a:p>
            <a:pPr algn="just" fontAlgn="base"/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 SELECT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* FROM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staf_it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WHERE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29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DESC;</a:t>
            </a:r>
          </a:p>
          <a:p>
            <a:pPr algn="just" fontAlgn="base"/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 SELECT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* FROM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staf_it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WHERE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29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usia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70634" y="0"/>
            <a:ext cx="3597944" cy="1355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Order</a:t>
            </a:r>
            <a:endParaRPr lang="id-ID" sz="4000" b="1" dirty="0" smtClean="0">
              <a:solidFill>
                <a:srgbClr val="009696"/>
              </a:solidFill>
            </a:endParaRPr>
          </a:p>
        </p:txBody>
      </p:sp>
      <p:pic>
        <p:nvPicPr>
          <p:cNvPr id="9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73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9371" y="1702675"/>
            <a:ext cx="7173297" cy="3673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 fontAlgn="base"/>
            <a:r>
              <a:rPr lang="en-US" sz="2400" dirty="0" smtClean="0"/>
              <a:t>Update </a:t>
            </a:r>
            <a:r>
              <a:rPr lang="en-US" sz="2400" dirty="0" err="1" smtClean="0"/>
              <a:t>semua</a:t>
            </a:r>
            <a:r>
              <a:rPr lang="en-US" sz="2400" dirty="0" smtClean="0"/>
              <a:t> data </a:t>
            </a:r>
            <a:r>
              <a:rPr lang="en-US" sz="2400" dirty="0" err="1" smtClean="0"/>
              <a:t>usia</a:t>
            </a:r>
            <a:r>
              <a:rPr lang="en-US" sz="2400" dirty="0" smtClean="0"/>
              <a:t> di </a:t>
            </a:r>
            <a:r>
              <a:rPr lang="en-US" sz="2400" dirty="0" err="1" smtClean="0"/>
              <a:t>tabel</a:t>
            </a:r>
            <a:r>
              <a:rPr lang="en-US" sz="2400" dirty="0" smtClean="0"/>
              <a:t> “</a:t>
            </a:r>
            <a:r>
              <a:rPr lang="en-US" sz="2400" dirty="0" err="1" smtClean="0"/>
              <a:t>staf_IT</a:t>
            </a:r>
            <a:r>
              <a:rPr lang="en-US" sz="2400" dirty="0" smtClean="0"/>
              <a:t>”:</a:t>
            </a:r>
          </a:p>
          <a:p>
            <a:pPr algn="just" fontAlgn="base"/>
            <a:endParaRPr lang="id-ID" sz="1500" dirty="0" smtClean="0"/>
          </a:p>
          <a:p>
            <a:pPr algn="just" fontAlgn="base"/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nn-NO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UPDATE </a:t>
            </a:r>
            <a:r>
              <a:rPr lang="nn-NO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staf_it </a:t>
            </a:r>
          </a:p>
          <a:p>
            <a:pPr algn="just" fontAlgn="base"/>
            <a:r>
              <a:rPr lang="nn-NO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n-NO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 SET usia </a:t>
            </a:r>
            <a:r>
              <a:rPr lang="nn-NO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nn-NO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26;</a:t>
            </a:r>
            <a:endParaRPr lang="en-US" sz="30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500" dirty="0" smtClean="0"/>
          </a:p>
          <a:p>
            <a:pPr algn="just" fontAlgn="base"/>
            <a:r>
              <a:rPr lang="en-US" sz="2400" dirty="0" smtClean="0"/>
              <a:t>Update data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di </a:t>
            </a:r>
            <a:r>
              <a:rPr lang="en-US" sz="2400" dirty="0" err="1" smtClean="0"/>
              <a:t>tabel</a:t>
            </a:r>
            <a:r>
              <a:rPr lang="en-US" sz="2400" dirty="0" smtClean="0"/>
              <a:t> “</a:t>
            </a:r>
            <a:r>
              <a:rPr lang="en-US" sz="2400" dirty="0" err="1" smtClean="0"/>
              <a:t>staf_IT</a:t>
            </a:r>
            <a:r>
              <a:rPr lang="en-US" sz="2400" dirty="0" smtClean="0"/>
              <a:t>”:</a:t>
            </a:r>
            <a:endParaRPr lang="en-US" sz="2400" dirty="0"/>
          </a:p>
          <a:p>
            <a:pPr algn="just" fontAlgn="base"/>
            <a:endParaRPr lang="id-ID" sz="1500" dirty="0"/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nn-NO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UPDATE staf_it </a:t>
            </a:r>
          </a:p>
          <a:p>
            <a:pPr algn="just" fontAlgn="base"/>
            <a:r>
              <a:rPr lang="nn-NO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- SET usia = </a:t>
            </a:r>
            <a:r>
              <a:rPr lang="nn-NO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32</a:t>
            </a:r>
          </a:p>
          <a:p>
            <a:pPr algn="just" fontAlgn="base"/>
            <a:r>
              <a:rPr lang="nn-NO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n-NO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 WHERE nama </a:t>
            </a:r>
            <a:r>
              <a:rPr lang="nn-NO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nn-NO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'Andi';</a:t>
            </a:r>
            <a:endParaRPr lang="en-US" sz="30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644055" y="0"/>
            <a:ext cx="3424523" cy="1355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Update</a:t>
            </a:r>
            <a:endParaRPr lang="id-ID" sz="4400" b="1" dirty="0" smtClean="0">
              <a:solidFill>
                <a:srgbClr val="009696"/>
              </a:solidFill>
            </a:endParaRPr>
          </a:p>
        </p:txBody>
      </p:sp>
      <p:pic>
        <p:nvPicPr>
          <p:cNvPr id="9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1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9371" y="1781503"/>
            <a:ext cx="7173297" cy="3594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 fontAlgn="base"/>
            <a:r>
              <a:rPr lang="en-US" sz="2400" dirty="0" err="1" smtClean="0"/>
              <a:t>Hapus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data di </a:t>
            </a:r>
            <a:r>
              <a:rPr lang="en-US" sz="2400" dirty="0" err="1" smtClean="0"/>
              <a:t>tabel</a:t>
            </a:r>
            <a:r>
              <a:rPr lang="en-US" sz="2400" dirty="0" smtClean="0"/>
              <a:t> “</a:t>
            </a:r>
            <a:r>
              <a:rPr lang="en-US" sz="2400" dirty="0" err="1" smtClean="0"/>
              <a:t>staf_IT</a:t>
            </a:r>
            <a:r>
              <a:rPr lang="en-US" sz="2400" dirty="0" smtClean="0"/>
              <a:t>”:</a:t>
            </a:r>
          </a:p>
          <a:p>
            <a:pPr algn="just" fontAlgn="base"/>
            <a:endParaRPr lang="id-ID" sz="1500" dirty="0" smtClean="0"/>
          </a:p>
          <a:p>
            <a:pPr algn="just" fontAlgn="base"/>
            <a:r>
              <a:rPr lang="en-US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nn-NO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nn-NO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staf_it;</a:t>
            </a:r>
            <a:endParaRPr lang="en-US" sz="30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500" dirty="0" smtClean="0"/>
          </a:p>
          <a:p>
            <a:pPr algn="just" fontAlgn="base"/>
            <a:r>
              <a:rPr lang="en-US" sz="2400" dirty="0" err="1" smtClean="0"/>
              <a:t>Hapus</a:t>
            </a:r>
            <a:r>
              <a:rPr lang="en-US" sz="2400" dirty="0" smtClean="0"/>
              <a:t> data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di </a:t>
            </a:r>
            <a:r>
              <a:rPr lang="en-US" sz="2400" dirty="0" err="1" smtClean="0"/>
              <a:t>tabel</a:t>
            </a:r>
            <a:r>
              <a:rPr lang="en-US" sz="2400" dirty="0" smtClean="0"/>
              <a:t> “</a:t>
            </a:r>
            <a:r>
              <a:rPr lang="en-US" sz="2400" dirty="0" err="1" smtClean="0"/>
              <a:t>staf_IT</a:t>
            </a:r>
            <a:r>
              <a:rPr lang="en-US" sz="2400" dirty="0" smtClean="0"/>
              <a:t>”:</a:t>
            </a:r>
            <a:endParaRPr lang="en-US" sz="2400" dirty="0"/>
          </a:p>
          <a:p>
            <a:pPr algn="just" fontAlgn="base"/>
            <a:endParaRPr lang="id-ID" sz="1500" dirty="0"/>
          </a:p>
          <a:p>
            <a:pPr algn="just" fontAlgn="base"/>
            <a:r>
              <a:rPr lang="en-US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nn-NO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nn-NO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staf_it</a:t>
            </a:r>
            <a:r>
              <a:rPr lang="nn-NO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nn-NO" sz="30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nn-NO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n-NO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 WHERE nama </a:t>
            </a:r>
            <a:r>
              <a:rPr lang="nn-NO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nn-NO" sz="30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'Andi';</a:t>
            </a:r>
            <a:endParaRPr lang="en-US" sz="30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22428" y="0"/>
            <a:ext cx="3046150" cy="1355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Delete</a:t>
            </a:r>
            <a:endParaRPr lang="id-ID" sz="4400" b="1" dirty="0" smtClean="0">
              <a:solidFill>
                <a:srgbClr val="009696"/>
              </a:solidFill>
            </a:endParaRPr>
          </a:p>
        </p:txBody>
      </p:sp>
      <p:pic>
        <p:nvPicPr>
          <p:cNvPr id="9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9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0000" i="1" dirty="0" smtClean="0">
                <a:solidFill>
                  <a:srgbClr val="009696"/>
                </a:solidFill>
              </a:rPr>
              <a:t>?</a:t>
            </a:r>
            <a:endParaRPr lang="en-US" sz="500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6035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How to Work</a:t>
            </a:r>
          </a:p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With PostgreSQL </a:t>
            </a:r>
          </a:p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GUI Tools</a:t>
            </a:r>
            <a:endParaRPr lang="en-US" sz="72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11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1532" y="34872"/>
            <a:ext cx="8608608" cy="1320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Working with GUI</a:t>
            </a:r>
          </a:p>
          <a:p>
            <a:pPr algn="r"/>
            <a:r>
              <a:rPr lang="en-US" sz="2400" b="1" i="1" dirty="0" smtClean="0">
                <a:solidFill>
                  <a:srgbClr val="009696"/>
                </a:solidFill>
              </a:rPr>
              <a:t>#1 Installing </a:t>
            </a:r>
            <a:r>
              <a:rPr lang="en-US" sz="2400" b="1" i="1" dirty="0" err="1" smtClean="0">
                <a:solidFill>
                  <a:srgbClr val="009696"/>
                </a:solidFill>
              </a:rPr>
              <a:t>pgAdmin</a:t>
            </a:r>
            <a:endParaRPr lang="en-US" sz="2200" i="1" dirty="0"/>
          </a:p>
        </p:txBody>
      </p:sp>
      <p:pic>
        <p:nvPicPr>
          <p:cNvPr id="5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298" t="6787" r="4045" b="29763"/>
          <a:stretch/>
        </p:blipFill>
        <p:spPr>
          <a:xfrm>
            <a:off x="0" y="1542858"/>
            <a:ext cx="9189621" cy="382900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30790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1532" y="34872"/>
            <a:ext cx="8608608" cy="1320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Working with GUI</a:t>
            </a:r>
          </a:p>
          <a:p>
            <a:pPr algn="r"/>
            <a:r>
              <a:rPr lang="en-US" sz="2400" b="1" i="1" dirty="0" smtClean="0">
                <a:solidFill>
                  <a:srgbClr val="009696"/>
                </a:solidFill>
              </a:rPr>
              <a:t>#2 Connecting Server</a:t>
            </a:r>
            <a:endParaRPr lang="en-US" sz="2200" i="1" dirty="0"/>
          </a:p>
        </p:txBody>
      </p:sp>
      <p:pic>
        <p:nvPicPr>
          <p:cNvPr id="5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4794" b="27242"/>
          <a:stretch/>
        </p:blipFill>
        <p:spPr bwMode="auto">
          <a:xfrm>
            <a:off x="535391" y="1450426"/>
            <a:ext cx="8104749" cy="440846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961952" y="4086606"/>
            <a:ext cx="2470245" cy="9886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61952" y="4230633"/>
            <a:ext cx="2470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Gotham Medium" pitchFamily="2" charset="0"/>
              </a:rPr>
              <a:t>Just click OK, if there’s no pass!</a:t>
            </a:r>
            <a:endParaRPr lang="en-US" sz="2100" dirty="0">
              <a:solidFill>
                <a:schemeClr val="bg1"/>
              </a:solidFill>
              <a:latin typeface="Gotham Medium" pitchFamily="2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5354628" y="4265972"/>
            <a:ext cx="668740" cy="6687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4950" y="5869405"/>
            <a:ext cx="5818417" cy="988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*</a:t>
            </a:r>
            <a:r>
              <a:rPr lang="en-US" sz="2400" b="1" i="1" dirty="0" smtClean="0">
                <a:solidFill>
                  <a:srgbClr val="FF0000"/>
                </a:solidFill>
              </a:rPr>
              <a:t>Make sure server is activated first!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18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1532" y="34872"/>
            <a:ext cx="8576440" cy="1320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Working with GUI</a:t>
            </a:r>
          </a:p>
          <a:p>
            <a:pPr algn="r"/>
            <a:r>
              <a:rPr lang="en-US" sz="2400" b="1" i="1" dirty="0" smtClean="0">
                <a:solidFill>
                  <a:srgbClr val="009696"/>
                </a:solidFill>
              </a:rPr>
              <a:t>#3 Tools - Query Tool</a:t>
            </a:r>
            <a:endParaRPr lang="en-US" sz="2200" i="1" dirty="0"/>
          </a:p>
        </p:txBody>
      </p:sp>
      <p:pic>
        <p:nvPicPr>
          <p:cNvPr id="5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91" b="15552"/>
          <a:stretch/>
        </p:blipFill>
        <p:spPr bwMode="auto">
          <a:xfrm>
            <a:off x="810919" y="1529255"/>
            <a:ext cx="7553694" cy="431011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151144" y="4086606"/>
            <a:ext cx="2582954" cy="9886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51144" y="4230633"/>
            <a:ext cx="25829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Gotham Medium" pitchFamily="2" charset="0"/>
              </a:rPr>
              <a:t>Output query,</a:t>
            </a:r>
          </a:p>
          <a:p>
            <a:pPr algn="ctr"/>
            <a:r>
              <a:rPr lang="en-US" sz="2100" dirty="0" smtClean="0">
                <a:solidFill>
                  <a:schemeClr val="bg1"/>
                </a:solidFill>
                <a:latin typeface="Gotham Medium" pitchFamily="2" charset="0"/>
              </a:rPr>
              <a:t>edit data directly!</a:t>
            </a:r>
            <a:endParaRPr lang="en-US" sz="2100" dirty="0">
              <a:solidFill>
                <a:schemeClr val="bg1"/>
              </a:solidFill>
              <a:latin typeface="Gotham Medium" pitchFamily="2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5543820" y="4265972"/>
            <a:ext cx="668740" cy="6687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1143" y="2469164"/>
            <a:ext cx="2470245" cy="9886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51143" y="2613191"/>
            <a:ext cx="2470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Gotham Medium" pitchFamily="2" charset="0"/>
              </a:rPr>
              <a:t>Insert query</a:t>
            </a:r>
          </a:p>
          <a:p>
            <a:pPr algn="ctr"/>
            <a:r>
              <a:rPr lang="en-US" sz="2100" dirty="0" smtClean="0">
                <a:solidFill>
                  <a:schemeClr val="bg1"/>
                </a:solidFill>
                <a:latin typeface="Gotham Medium" pitchFamily="2" charset="0"/>
              </a:rPr>
              <a:t>and execute! </a:t>
            </a:r>
            <a:endParaRPr lang="en-US" sz="2100" dirty="0">
              <a:solidFill>
                <a:schemeClr val="bg1"/>
              </a:solidFill>
              <a:latin typeface="Gotham Medium" pitchFamily="2" charset="0"/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5543819" y="2648530"/>
            <a:ext cx="668740" cy="6687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65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0000" i="1" dirty="0" smtClean="0">
                <a:solidFill>
                  <a:srgbClr val="009696"/>
                </a:solidFill>
              </a:rPr>
              <a:t>?</a:t>
            </a:r>
            <a:endParaRPr lang="en-US" sz="500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6035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How to Work</a:t>
            </a:r>
          </a:p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With PostgreSQL </a:t>
            </a:r>
          </a:p>
          <a:p>
            <a:pPr algn="ctr">
              <a:lnSpc>
                <a:spcPct val="100000"/>
              </a:lnSpc>
            </a:pPr>
            <a:r>
              <a:rPr lang="en-US" sz="72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Hosting</a:t>
            </a:r>
            <a:endParaRPr lang="en-US" sz="72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54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9432" y="1198179"/>
            <a:ext cx="8042780" cy="4853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400" b="1" dirty="0">
                <a:solidFill>
                  <a:srgbClr val="009696"/>
                </a:solidFill>
              </a:rPr>
              <a:t>RDBMS</a:t>
            </a:r>
            <a:r>
              <a:rPr lang="en-US" sz="2400" dirty="0">
                <a:solidFill>
                  <a:srgbClr val="009696"/>
                </a:solidFill>
              </a:rPr>
              <a:t> </a:t>
            </a:r>
            <a:r>
              <a:rPr lang="en-US" sz="2400" dirty="0" smtClean="0">
                <a:solidFill>
                  <a:srgbClr val="009696"/>
                </a:solidFill>
              </a:rPr>
              <a:t>(</a:t>
            </a:r>
            <a:r>
              <a:rPr lang="en-US" sz="2400" i="1" dirty="0" smtClean="0">
                <a:solidFill>
                  <a:srgbClr val="009696"/>
                </a:solidFill>
              </a:rPr>
              <a:t>Relational </a:t>
            </a:r>
            <a:r>
              <a:rPr lang="en-US" sz="2400" i="1" dirty="0">
                <a:solidFill>
                  <a:srgbClr val="009696"/>
                </a:solidFill>
              </a:rPr>
              <a:t>Database Management </a:t>
            </a:r>
            <a:r>
              <a:rPr lang="en-US" sz="2400" i="1" dirty="0" smtClean="0">
                <a:solidFill>
                  <a:srgbClr val="009696"/>
                </a:solidFill>
              </a:rPr>
              <a:t>Systems</a:t>
            </a:r>
            <a:r>
              <a:rPr lang="en-US" sz="2400" dirty="0" smtClean="0">
                <a:solidFill>
                  <a:srgbClr val="009696"/>
                </a:solidFill>
              </a:rPr>
              <a:t>)</a:t>
            </a:r>
            <a:r>
              <a:rPr lang="en-US" sz="2400" dirty="0" smtClean="0"/>
              <a:t> is database relational </a:t>
            </a:r>
            <a:r>
              <a:rPr lang="en-US" sz="2400" dirty="0"/>
              <a:t>model </a:t>
            </a:r>
            <a:r>
              <a:rPr lang="en-US" sz="2400" dirty="0" smtClean="0"/>
              <a:t>based, introduced </a:t>
            </a:r>
            <a:r>
              <a:rPr lang="en-US" sz="2400" dirty="0"/>
              <a:t>by </a:t>
            </a:r>
            <a:r>
              <a:rPr lang="en-US" sz="2400" dirty="0" smtClean="0"/>
              <a:t>E.F. </a:t>
            </a:r>
            <a:r>
              <a:rPr lang="en-US" sz="2400" dirty="0" err="1" smtClean="0"/>
              <a:t>Codd</a:t>
            </a:r>
            <a:r>
              <a:rPr lang="en-US" sz="2400" dirty="0" smtClean="0"/>
              <a:t> (1970s).</a:t>
            </a:r>
          </a:p>
          <a:p>
            <a:pPr marL="342900" indent="-342900">
              <a:buBlip>
                <a:blip r:embed="rId2"/>
              </a:buBlip>
            </a:pPr>
            <a:endParaRPr lang="en-US" sz="2400" dirty="0"/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In RDBMS, data </a:t>
            </a:r>
            <a:r>
              <a:rPr lang="en-US" sz="2400" dirty="0"/>
              <a:t>is represented in terms of tuples (rows</a:t>
            </a:r>
            <a:r>
              <a:rPr lang="en-US" sz="2400" dirty="0" smtClean="0"/>
              <a:t>).</a:t>
            </a:r>
            <a:r>
              <a:rPr lang="en-US" sz="2400" dirty="0"/>
              <a:t> </a:t>
            </a:r>
            <a:r>
              <a:rPr lang="en-US" sz="2400" dirty="0" smtClean="0"/>
              <a:t>It </a:t>
            </a:r>
            <a:r>
              <a:rPr lang="en-US" sz="2400" dirty="0"/>
              <a:t>contains number of tables and each table has its own primary key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buBlip>
                <a:blip r:embed="rId2"/>
              </a:buBlip>
            </a:pPr>
            <a:endParaRPr lang="en-US" sz="2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All </a:t>
            </a:r>
            <a:r>
              <a:rPr lang="en-US" sz="2400" dirty="0"/>
              <a:t>modern database management systems like SQL, MS SQL Server, IBM DB2, ORACLE, My-SQL and Microsoft Access are based on RDBMS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669024" y="0"/>
            <a:ext cx="3462618" cy="13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9696"/>
                </a:solidFill>
              </a:rPr>
              <a:t>RDBMS</a:t>
            </a:r>
          </a:p>
        </p:txBody>
      </p:sp>
    </p:spTree>
    <p:extLst>
      <p:ext uri="{BB962C8B-B14F-4D97-AF65-F5344CB8AC3E}">
        <p14:creationId xmlns:p14="http://schemas.microsoft.com/office/powerpoint/2010/main" val="358725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207174" y="34872"/>
            <a:ext cx="6178069" cy="1199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ElephantSQL</a:t>
            </a:r>
            <a:endParaRPr lang="en-US" sz="4000" b="1" dirty="0" smtClean="0">
              <a:solidFill>
                <a:srgbClr val="009696"/>
              </a:solidFill>
            </a:endParaRPr>
          </a:p>
        </p:txBody>
      </p:sp>
      <p:pic>
        <p:nvPicPr>
          <p:cNvPr id="8" name="Picture 2" descr="C:\Users\Windows 7\Videos\MySQ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31" y="177402"/>
            <a:ext cx="1409824" cy="72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6079787"/>
            <a:ext cx="6079788" cy="4753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 fontAlgn="base"/>
            <a:r>
              <a:rPr lang="en-ID" sz="3200" i="1" dirty="0" smtClean="0">
                <a:solidFill>
                  <a:srgbClr val="009696"/>
                </a:solidFill>
              </a:rPr>
              <a:t>elephantsql.com/</a:t>
            </a:r>
            <a:endParaRPr lang="id-ID" sz="3200" i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1966" t="8181" r="13434" b="8953"/>
          <a:stretch/>
        </p:blipFill>
        <p:spPr>
          <a:xfrm>
            <a:off x="807394" y="1175903"/>
            <a:ext cx="7412477" cy="463149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74537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207174" y="34872"/>
            <a:ext cx="6178069" cy="1199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ElephantSQL</a:t>
            </a:r>
            <a:endParaRPr lang="en-US" sz="4000" b="1" dirty="0" smtClean="0">
              <a:solidFill>
                <a:srgbClr val="009696"/>
              </a:solidFill>
            </a:endParaRPr>
          </a:p>
        </p:txBody>
      </p:sp>
      <p:pic>
        <p:nvPicPr>
          <p:cNvPr id="8" name="Picture 2" descr="C:\Users\Windows 7\Videos\MySQ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31" y="177402"/>
            <a:ext cx="1409824" cy="72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6079787"/>
            <a:ext cx="6079788" cy="4753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 fontAlgn="base"/>
            <a:r>
              <a:rPr lang="en-ID" sz="3200" i="1" dirty="0" smtClean="0">
                <a:solidFill>
                  <a:srgbClr val="009696"/>
                </a:solidFill>
              </a:rPr>
              <a:t>elephantsql.com/</a:t>
            </a:r>
            <a:endParaRPr lang="id-ID" sz="3200" i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7541" r="2211" b="9593"/>
          <a:stretch/>
        </p:blipFill>
        <p:spPr>
          <a:xfrm>
            <a:off x="0" y="1308621"/>
            <a:ext cx="9158718" cy="4365616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13345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979684"/>
            <a:ext cx="9144000" cy="2711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8800" dirty="0" smtClean="0"/>
              <a:t>Explor</a:t>
            </a:r>
            <a:r>
              <a:rPr lang="en-US" sz="8800" dirty="0" err="1" smtClean="0"/>
              <a:t>ation</a:t>
            </a:r>
            <a:endParaRPr lang="id-ID" sz="9600" dirty="0" smtClean="0"/>
          </a:p>
        </p:txBody>
      </p:sp>
      <p:pic>
        <p:nvPicPr>
          <p:cNvPr id="1026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08" y="1630437"/>
            <a:ext cx="6173983" cy="2074457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22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5560" y="1245473"/>
            <a:ext cx="7885121" cy="4616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200" b="1" dirty="0">
                <a:solidFill>
                  <a:srgbClr val="009696"/>
                </a:solidFill>
              </a:rPr>
              <a:t>SQL</a:t>
            </a:r>
            <a:r>
              <a:rPr lang="en-US" sz="2200" dirty="0">
                <a:solidFill>
                  <a:srgbClr val="009696"/>
                </a:solidFill>
              </a:rPr>
              <a:t> </a:t>
            </a:r>
            <a:r>
              <a:rPr lang="en-US" sz="2200" dirty="0" smtClean="0">
                <a:solidFill>
                  <a:srgbClr val="009696"/>
                </a:solidFill>
              </a:rPr>
              <a:t>(</a:t>
            </a:r>
            <a:r>
              <a:rPr lang="en-US" sz="2200" i="1" dirty="0" smtClean="0">
                <a:solidFill>
                  <a:srgbClr val="009696"/>
                </a:solidFill>
              </a:rPr>
              <a:t>Structured </a:t>
            </a:r>
            <a:r>
              <a:rPr lang="en-US" sz="2200" i="1" dirty="0">
                <a:solidFill>
                  <a:srgbClr val="009696"/>
                </a:solidFill>
              </a:rPr>
              <a:t>Query </a:t>
            </a:r>
            <a:r>
              <a:rPr lang="en-US" sz="2200" i="1" dirty="0" smtClean="0">
                <a:solidFill>
                  <a:srgbClr val="009696"/>
                </a:solidFill>
              </a:rPr>
              <a:t>Language</a:t>
            </a:r>
            <a:r>
              <a:rPr lang="en-US" sz="2200" dirty="0" smtClean="0">
                <a:solidFill>
                  <a:srgbClr val="009696"/>
                </a:solidFill>
              </a:rPr>
              <a:t>)</a:t>
            </a:r>
            <a:r>
              <a:rPr lang="en-US" sz="2200" dirty="0" smtClean="0"/>
              <a:t> </a:t>
            </a:r>
            <a:r>
              <a:rPr lang="en-US" sz="2200" dirty="0"/>
              <a:t>is used to communicate with a database. </a:t>
            </a:r>
            <a:r>
              <a:rPr lang="en-US" sz="2200" dirty="0" smtClean="0"/>
              <a:t>It’s </a:t>
            </a:r>
            <a:r>
              <a:rPr lang="en-US" sz="2200" dirty="0"/>
              <a:t>the standard language for relational database management systems. SQL statements are used to perform tasks such as update data on a database, or retrieve data from a database</a:t>
            </a:r>
            <a:r>
              <a:rPr lang="en-US" sz="2200" dirty="0" smtClean="0"/>
              <a:t>.</a:t>
            </a:r>
          </a:p>
          <a:p>
            <a:pPr marL="342900" indent="-342900">
              <a:buBlip>
                <a:blip r:embed="rId2"/>
              </a:buBlip>
            </a:pPr>
            <a:endParaRPr lang="en-US" sz="22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200" dirty="0" smtClean="0"/>
              <a:t>Some </a:t>
            </a:r>
            <a:r>
              <a:rPr lang="en-US" sz="2200" dirty="0"/>
              <a:t>common relational database management systems that use SQL are: Oracle, Sybase, Microsoft SQL Server, Access, Ingres, etc. </a:t>
            </a:r>
            <a:endParaRPr lang="en-US" sz="2200" dirty="0" smtClean="0"/>
          </a:p>
          <a:p>
            <a:pPr marL="342900" indent="-342900">
              <a:buBlip>
                <a:blip r:embed="rId2"/>
              </a:buBlip>
            </a:pPr>
            <a:endParaRPr lang="en-US" sz="22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200" dirty="0" smtClean="0"/>
              <a:t>The </a:t>
            </a:r>
            <a:r>
              <a:rPr lang="en-US" sz="2200" dirty="0"/>
              <a:t>standard SQL commands such as "Select", "Insert", "Update", "Delete", "Create", and "Drop" can be used to accomplish almost everything that one needs to do with a database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80083" y="0"/>
            <a:ext cx="2951558" cy="13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SQL</a:t>
            </a:r>
            <a:endParaRPr lang="en-US" sz="40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13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5576" y="2017986"/>
            <a:ext cx="7614742" cy="3878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 fontAlgn="base"/>
            <a:r>
              <a:rPr lang="en-US" sz="2400" b="1" i="1" dirty="0" err="1" smtClean="0">
                <a:solidFill>
                  <a:srgbClr val="009696"/>
                </a:solidFill>
              </a:rPr>
              <a:t>PostgreSQL</a:t>
            </a:r>
            <a:r>
              <a:rPr lang="en-US" sz="2400" dirty="0" smtClean="0"/>
              <a:t>, often simply called </a:t>
            </a:r>
            <a:r>
              <a:rPr lang="en-US" sz="2400" dirty="0" err="1" smtClean="0"/>
              <a:t>Postgres</a:t>
            </a:r>
            <a:r>
              <a:rPr lang="en-US" sz="2400" dirty="0" smtClean="0"/>
              <a:t>, is an object relational database management system (ORDBMS) with an emphasis on extensibility &amp; standards compliance. It’s free &amp; open source, released under </a:t>
            </a:r>
            <a:r>
              <a:rPr lang="en-US" sz="2400" dirty="0" err="1" smtClean="0"/>
              <a:t>PostgreSQL</a:t>
            </a:r>
            <a:r>
              <a:rPr lang="en-US" sz="2400" dirty="0" smtClean="0"/>
              <a:t> </a:t>
            </a:r>
            <a:r>
              <a:rPr lang="en-US" sz="2400" dirty="0" err="1" smtClean="0"/>
              <a:t>lisence</a:t>
            </a:r>
            <a:r>
              <a:rPr lang="en-US" sz="2400" dirty="0" smtClean="0"/>
              <a:t>.</a:t>
            </a:r>
          </a:p>
          <a:p>
            <a:pPr algn="just" fontAlgn="base"/>
            <a:endParaRPr lang="en-US" sz="2400" dirty="0"/>
          </a:p>
          <a:p>
            <a:pPr algn="just" fontAlgn="base"/>
            <a:r>
              <a:rPr lang="en-US" sz="2400" dirty="0" err="1" smtClean="0"/>
              <a:t>Postgres</a:t>
            </a:r>
            <a:r>
              <a:rPr lang="en-US" sz="2400" dirty="0" smtClean="0"/>
              <a:t> has been developed by </a:t>
            </a:r>
            <a:r>
              <a:rPr lang="en-US" sz="2400" dirty="0" err="1" smtClean="0"/>
              <a:t>PostgreSQL</a:t>
            </a:r>
            <a:r>
              <a:rPr lang="en-US" sz="2400" dirty="0" smtClean="0"/>
              <a:t> Global Development Group since 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July 1996, written in C.</a:t>
            </a:r>
            <a:endParaRPr lang="id-ID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16373" y="0"/>
            <a:ext cx="3870435" cy="1418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err="1" smtClean="0">
                <a:solidFill>
                  <a:srgbClr val="009696"/>
                </a:solidFill>
              </a:rPr>
              <a:t>Postgre</a:t>
            </a:r>
            <a:r>
              <a:rPr lang="id-ID" sz="4000" b="1" dirty="0" smtClean="0">
                <a:solidFill>
                  <a:srgbClr val="009696"/>
                </a:solidFill>
              </a:rPr>
              <a:t>SQL</a:t>
            </a:r>
            <a:endParaRPr lang="en-US" sz="4000" b="1" dirty="0">
              <a:solidFill>
                <a:srgbClr val="009696"/>
              </a:solidFill>
            </a:endParaRPr>
          </a:p>
        </p:txBody>
      </p:sp>
      <p:pic>
        <p:nvPicPr>
          <p:cNvPr id="9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7" y="303526"/>
            <a:ext cx="3291943" cy="110609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888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976664" y="126460"/>
            <a:ext cx="5856431" cy="1418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4000" b="1" dirty="0" err="1" smtClean="0">
                <a:solidFill>
                  <a:srgbClr val="009696"/>
                </a:solidFill>
              </a:rPr>
              <a:t>Postgre</a:t>
            </a:r>
            <a:r>
              <a:rPr lang="id-ID" sz="4000" b="1" dirty="0" smtClean="0">
                <a:solidFill>
                  <a:srgbClr val="009696"/>
                </a:solidFill>
              </a:rPr>
              <a:t>SQL</a:t>
            </a:r>
            <a:r>
              <a:rPr lang="en-ID" sz="4000" b="1" dirty="0" smtClean="0">
                <a:solidFill>
                  <a:srgbClr val="009696"/>
                </a:solidFill>
              </a:rPr>
              <a:t> Ranking</a:t>
            </a:r>
          </a:p>
          <a:p>
            <a:pPr algn="ctr"/>
            <a:r>
              <a:rPr lang="en-ID" sz="2800" b="1" i="1" dirty="0" smtClean="0">
                <a:solidFill>
                  <a:srgbClr val="009696"/>
                </a:solidFill>
              </a:rPr>
              <a:t>4</a:t>
            </a:r>
            <a:r>
              <a:rPr lang="en-ID" sz="2800" b="1" i="1" baseline="30000" dirty="0" smtClean="0">
                <a:solidFill>
                  <a:srgbClr val="009696"/>
                </a:solidFill>
              </a:rPr>
              <a:t>th</a:t>
            </a:r>
            <a:r>
              <a:rPr lang="en-ID" sz="2800" b="1" i="1" dirty="0" smtClean="0">
                <a:solidFill>
                  <a:srgbClr val="009696"/>
                </a:solidFill>
              </a:rPr>
              <a:t> All DB-engines</a:t>
            </a:r>
            <a:endParaRPr lang="en-US" sz="2800" b="1" i="1" dirty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617" t="10197" r="1439" b="24666"/>
          <a:stretch/>
        </p:blipFill>
        <p:spPr>
          <a:xfrm>
            <a:off x="214390" y="1995634"/>
            <a:ext cx="8696528" cy="3356043"/>
          </a:xfrm>
          <a:prstGeom prst="rect">
            <a:avLst/>
          </a:prstGeom>
        </p:spPr>
      </p:pic>
      <p:pic>
        <p:nvPicPr>
          <p:cNvPr id="6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8" y="303526"/>
            <a:ext cx="2426058" cy="81515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14390" y="5573950"/>
            <a:ext cx="5836214" cy="1284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2300" i="1" dirty="0">
                <a:solidFill>
                  <a:srgbClr val="009696"/>
                </a:solidFill>
                <a:latin typeface="Gotham Medium" panose="02000603030000020004" pitchFamily="2" charset="0"/>
              </a:rPr>
              <a:t>https://db-engines.com/en/ranking</a:t>
            </a:r>
            <a:endParaRPr lang="en-US" sz="2300" i="1" dirty="0">
              <a:solidFill>
                <a:srgbClr val="009696"/>
              </a:solidFill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26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05" t="11539" r="4749" b="24147"/>
          <a:stretch/>
        </p:blipFill>
        <p:spPr>
          <a:xfrm>
            <a:off x="214009" y="1995635"/>
            <a:ext cx="8706255" cy="336690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976664" y="126460"/>
            <a:ext cx="5856431" cy="1418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4000" b="1" dirty="0" err="1" smtClean="0">
                <a:solidFill>
                  <a:srgbClr val="009696"/>
                </a:solidFill>
              </a:rPr>
              <a:t>Postgre</a:t>
            </a:r>
            <a:r>
              <a:rPr lang="id-ID" sz="4000" b="1" dirty="0" smtClean="0">
                <a:solidFill>
                  <a:srgbClr val="009696"/>
                </a:solidFill>
              </a:rPr>
              <a:t>SQL</a:t>
            </a:r>
            <a:r>
              <a:rPr lang="en-ID" sz="4000" b="1" dirty="0" smtClean="0">
                <a:solidFill>
                  <a:srgbClr val="009696"/>
                </a:solidFill>
              </a:rPr>
              <a:t> Ranking</a:t>
            </a:r>
          </a:p>
          <a:p>
            <a:pPr algn="ctr"/>
            <a:r>
              <a:rPr lang="en-ID" sz="2800" b="1" i="1" dirty="0" smtClean="0">
                <a:solidFill>
                  <a:srgbClr val="009696"/>
                </a:solidFill>
              </a:rPr>
              <a:t>4</a:t>
            </a:r>
            <a:r>
              <a:rPr lang="en-ID" sz="2800" b="1" i="1" baseline="30000" dirty="0" smtClean="0">
                <a:solidFill>
                  <a:srgbClr val="009696"/>
                </a:solidFill>
              </a:rPr>
              <a:t>th</a:t>
            </a:r>
            <a:r>
              <a:rPr lang="en-ID" sz="2800" b="1" i="1" dirty="0" smtClean="0">
                <a:solidFill>
                  <a:srgbClr val="009696"/>
                </a:solidFill>
              </a:rPr>
              <a:t> RDBMS DB-engines</a:t>
            </a:r>
            <a:endParaRPr lang="en-US" sz="2800" b="1" i="1" dirty="0">
              <a:solidFill>
                <a:srgbClr val="009696"/>
              </a:solidFill>
            </a:endParaRPr>
          </a:p>
        </p:txBody>
      </p:sp>
      <p:pic>
        <p:nvPicPr>
          <p:cNvPr id="9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8" y="303526"/>
            <a:ext cx="2426058" cy="81515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14390" y="5573950"/>
            <a:ext cx="5836214" cy="1284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2300" i="1" dirty="0">
                <a:solidFill>
                  <a:srgbClr val="009696"/>
                </a:solidFill>
                <a:latin typeface="Gotham Medium" panose="02000603030000020004" pitchFamily="2" charset="0"/>
              </a:rPr>
              <a:t>https://db-engines.com/en/ranking</a:t>
            </a:r>
            <a:endParaRPr lang="en-US" sz="2300" i="1" dirty="0">
              <a:solidFill>
                <a:srgbClr val="009696"/>
              </a:solidFill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86924"/>
            <a:ext cx="9143999" cy="5833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 fontAlgn="base"/>
            <a:r>
              <a:rPr lang="en-US" sz="2800" dirty="0" smtClean="0"/>
              <a:t>Download &amp; install </a:t>
            </a:r>
            <a:r>
              <a:rPr lang="en-US" sz="2800" dirty="0" err="1" smtClean="0"/>
              <a:t>PostgreSQL</a:t>
            </a:r>
            <a:endParaRPr lang="id-ID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5617" y="-74855"/>
            <a:ext cx="5190259" cy="1336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Getting Started</a:t>
            </a:r>
            <a:endParaRPr lang="en-US" sz="4000" b="1" dirty="0">
              <a:solidFill>
                <a:srgbClr val="009696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1530" y="4367060"/>
            <a:ext cx="9131644" cy="12296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 fontAlgn="base"/>
            <a:r>
              <a:rPr lang="en-US" sz="2800" b="1" i="1" dirty="0" err="1" smtClean="0"/>
              <a:t>PostgreSQL</a:t>
            </a:r>
            <a:r>
              <a:rPr lang="en-US" sz="2800" b="1" i="1" dirty="0" smtClean="0"/>
              <a:t> Installer</a:t>
            </a:r>
          </a:p>
          <a:p>
            <a:pPr algn="ctr" fontAlgn="base"/>
            <a:r>
              <a:rPr lang="en-US" sz="2800" dirty="0" smtClean="0">
                <a:solidFill>
                  <a:srgbClr val="009696"/>
                </a:solidFill>
              </a:rPr>
              <a:t>www.postgresql.org/downloads/</a:t>
            </a:r>
          </a:p>
        </p:txBody>
      </p:sp>
      <p:pic>
        <p:nvPicPr>
          <p:cNvPr id="14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701" y="2530254"/>
            <a:ext cx="4840595" cy="1626439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621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7559" y="1434662"/>
            <a:ext cx="7993121" cy="4382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 fontAlgn="base"/>
            <a:r>
              <a:rPr lang="en-US" sz="2600" dirty="0" smtClean="0"/>
              <a:t>Set as super admin, so we can contacting the server easily without any password:</a:t>
            </a:r>
          </a:p>
          <a:p>
            <a:pPr algn="ctr" fontAlgn="base"/>
            <a:endParaRPr lang="en-US" sz="1200" dirty="0"/>
          </a:p>
          <a:p>
            <a:pPr marL="457200" indent="-457200" fontAlgn="base">
              <a:buBlip>
                <a:blip r:embed="rId2"/>
              </a:buBlip>
            </a:pPr>
            <a:r>
              <a:rPr lang="en-US" sz="2600" dirty="0"/>
              <a:t>Go to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C:\Program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Files\</a:t>
            </a:r>
            <a:r>
              <a:rPr lang="en-US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PostgreSQL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\10\data</a:t>
            </a:r>
          </a:p>
          <a:p>
            <a:pPr marL="457200" indent="-457200" fontAlgn="base">
              <a:buBlip>
                <a:blip r:embed="rId2"/>
              </a:buBlip>
            </a:pPr>
            <a:endParaRPr lang="en-US" sz="1200" b="1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fontAlgn="base">
              <a:buBlip>
                <a:blip r:embed="rId2"/>
              </a:buBlip>
            </a:pPr>
            <a:r>
              <a:rPr lang="en-US" sz="2600" dirty="0"/>
              <a:t>Open </a:t>
            </a:r>
            <a:r>
              <a:rPr lang="en-US" sz="2600" dirty="0" smtClean="0"/>
              <a:t>"</a:t>
            </a:r>
            <a:r>
              <a:rPr lang="en-US" sz="2600" b="1" i="1" dirty="0" err="1" smtClean="0">
                <a:solidFill>
                  <a:srgbClr val="009696"/>
                </a:solidFill>
              </a:rPr>
              <a:t>pg_hba.conf</a:t>
            </a:r>
            <a:r>
              <a:rPr lang="en-US" sz="2600" dirty="0" smtClean="0"/>
              <a:t>" then edit its content.</a:t>
            </a:r>
          </a:p>
          <a:p>
            <a:pPr marL="457200" indent="-457200" fontAlgn="base">
              <a:buBlip>
                <a:blip r:embed="rId2"/>
              </a:buBlip>
            </a:pPr>
            <a:endParaRPr lang="en-US" sz="1200" dirty="0" smtClean="0"/>
          </a:p>
          <a:p>
            <a:pPr marL="457200" indent="-457200" fontAlgn="base">
              <a:buBlip>
                <a:blip r:embed="rId2"/>
              </a:buBlip>
            </a:pPr>
            <a:r>
              <a:rPr lang="en-US" sz="2600" dirty="0"/>
              <a:t>Change </a:t>
            </a:r>
            <a:r>
              <a:rPr lang="en-US" sz="2600" dirty="0" smtClean="0"/>
              <a:t>"md5</a:t>
            </a:r>
            <a:r>
              <a:rPr lang="en-US" sz="2600" dirty="0"/>
              <a:t>" </a:t>
            </a:r>
            <a:r>
              <a:rPr lang="en-US" sz="2600" dirty="0" smtClean="0"/>
              <a:t>to "trust" &amp; save:</a:t>
            </a:r>
          </a:p>
          <a:p>
            <a:pPr marL="457200" indent="-457200" fontAlgn="base">
              <a:buBlip>
                <a:blip r:embed="rId2"/>
              </a:buBlip>
            </a:pPr>
            <a:endParaRPr lang="en-US" sz="1200" dirty="0" smtClean="0"/>
          </a:p>
          <a:p>
            <a:pPr fontAlgn="base"/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host 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all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all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127.0.0.1/32 trust</a:t>
            </a:r>
          </a:p>
          <a:p>
            <a:pPr fontAlgn="base"/>
            <a:endParaRPr lang="en-US" sz="5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host 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all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all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::1/128 trust</a:t>
            </a:r>
          </a:p>
          <a:p>
            <a:pPr fontAlgn="base"/>
            <a:endParaRPr lang="en-US" sz="5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host 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replication all 127.0.0.1/32 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trust</a:t>
            </a:r>
          </a:p>
          <a:p>
            <a:pPr fontAlgn="base"/>
            <a:endParaRPr lang="en-US" sz="5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host 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replication all ::1/128 trust</a:t>
            </a:r>
            <a:endParaRPr lang="id-ID" sz="26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925617" y="-74855"/>
            <a:ext cx="5190259" cy="1336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Getting Started</a:t>
            </a:r>
            <a:endParaRPr lang="en-US" sz="40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04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11058</TotalTime>
  <Words>578</Words>
  <Application>Microsoft Office PowerPoint</Application>
  <PresentationFormat>On-screen Show (4:3)</PresentationFormat>
  <Paragraphs>228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Consolas</vt:lpstr>
      <vt:lpstr>Gotham</vt:lpstr>
      <vt:lpstr>Gotham Black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882</cp:revision>
  <dcterms:created xsi:type="dcterms:W3CDTF">2015-11-07T11:59:24Z</dcterms:created>
  <dcterms:modified xsi:type="dcterms:W3CDTF">2018-04-04T02:31:27Z</dcterms:modified>
</cp:coreProperties>
</file>