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9" r:id="rId2"/>
    <p:sldId id="531" r:id="rId3"/>
    <p:sldId id="546" r:id="rId4"/>
    <p:sldId id="547" r:id="rId5"/>
    <p:sldId id="540" r:id="rId6"/>
    <p:sldId id="548" r:id="rId7"/>
    <p:sldId id="541" r:id="rId8"/>
    <p:sldId id="549" r:id="rId9"/>
    <p:sldId id="550" r:id="rId10"/>
    <p:sldId id="551" r:id="rId11"/>
    <p:sldId id="523" r:id="rId12"/>
    <p:sldId id="536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9D3389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 varScale="1">
        <p:scale>
          <a:sx n="79" d="100"/>
          <a:sy n="79" d="100"/>
        </p:scale>
        <p:origin x="16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Back-End Development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06/04/2018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" y="1128410"/>
            <a:ext cx="9143999" cy="28502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u="none" kern="1200" spc="-300" baseline="0">
                <a:solidFill>
                  <a:schemeClr val="bg1"/>
                </a:solidFill>
                <a:latin typeface="Gotham Bold" panose="02000803030000020004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ID" sz="6000" dirty="0" smtClean="0"/>
              <a:t>Express &amp; PostgreSQL</a:t>
            </a:r>
            <a:endParaRPr lang="id-ID" dirty="0" smtClean="0"/>
          </a:p>
          <a:p>
            <a:pPr algn="ctr"/>
            <a:r>
              <a:rPr lang="id-ID" sz="4000" i="1" dirty="0" smtClean="0"/>
              <a:t>#</a:t>
            </a:r>
            <a:r>
              <a:rPr lang="en-US" sz="4000" i="1" dirty="0" smtClean="0"/>
              <a:t>13d</a:t>
            </a:r>
            <a:r>
              <a:rPr lang="id-ID" sz="4000" i="1" dirty="0" smtClean="0"/>
              <a:t>  </a:t>
            </a:r>
            <a:r>
              <a:rPr lang="en-ID" sz="4000" b="0" dirty="0" smtClean="0">
                <a:latin typeface="Gotham" pitchFamily="50" charset="0"/>
              </a:rPr>
              <a:t>Using </a:t>
            </a:r>
            <a:r>
              <a:rPr lang="en-ID" sz="4000" b="0" dirty="0" err="1" smtClean="0">
                <a:latin typeface="Gotham" pitchFamily="50" charset="0"/>
              </a:rPr>
              <a:t>Sequelize</a:t>
            </a:r>
            <a:endParaRPr lang="en-US" sz="4000" i="1" dirty="0"/>
          </a:p>
        </p:txBody>
      </p:sp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07" y="4129426"/>
            <a:ext cx="3113885" cy="693059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13" y="3801464"/>
            <a:ext cx="3262088" cy="109606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10119" y="1673157"/>
            <a:ext cx="7973573" cy="3891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 Write it after creating model &amp; table code!</a:t>
            </a:r>
            <a:endParaRPr lang="en-ID" sz="700" dirty="0" smtClean="0">
              <a:latin typeface="Consolas" panose="020B0609020204030204" pitchFamily="49" charset="0"/>
            </a:endParaRPr>
          </a:p>
          <a:p>
            <a:endParaRPr lang="en-ID" sz="2000" b="1" i="1" dirty="0" smtClean="0">
              <a:latin typeface="Consolas" panose="020B0609020204030204" pitchFamily="49" charset="0"/>
            </a:endParaRPr>
          </a:p>
          <a:p>
            <a:r>
              <a:rPr lang="en-ID" sz="2000" b="1" i="1" dirty="0" smtClean="0">
                <a:latin typeface="Consolas" panose="020B0609020204030204" pitchFamily="49" charset="0"/>
              </a:rPr>
              <a:t>  . . . . . .</a:t>
            </a:r>
          </a:p>
          <a:p>
            <a:endParaRPr lang="en-ID" sz="2000" b="1" i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ID" sz="30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Ninja</a:t>
            </a:r>
            <a:r>
              <a:rPr lang="en-ID" sz="3000" dirty="0" err="1" smtClean="0">
                <a:latin typeface="Consolas" panose="020B0609020204030204" pitchFamily="49" charset="0"/>
              </a:rPr>
              <a:t>.findAll</a:t>
            </a:r>
            <a:r>
              <a:rPr lang="en-ID" sz="3000" dirty="0">
                <a:latin typeface="Consolas" panose="020B0609020204030204" pitchFamily="49" charset="0"/>
              </a:rPr>
              <a:t>().then(data =&gt; {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console.log(</a:t>
            </a:r>
            <a:r>
              <a:rPr lang="en-ID" sz="3000" dirty="0" err="1" smtClean="0">
                <a:latin typeface="Consolas" panose="020B0609020204030204" pitchFamily="49" charset="0"/>
              </a:rPr>
              <a:t>data.map</a:t>
            </a:r>
            <a:r>
              <a:rPr lang="en-ID" sz="3000" dirty="0">
                <a:latin typeface="Consolas" panose="020B0609020204030204" pitchFamily="49" charset="0"/>
              </a:rPr>
              <a:t>((</a:t>
            </a:r>
            <a:r>
              <a:rPr lang="en-ID" sz="3000" dirty="0" err="1">
                <a:latin typeface="Consolas" panose="020B0609020204030204" pitchFamily="49" charset="0"/>
              </a:rPr>
              <a:t>val,i</a:t>
            </a:r>
            <a:r>
              <a:rPr lang="en-ID" sz="3000" dirty="0">
                <a:latin typeface="Consolas" panose="020B0609020204030204" pitchFamily="49" charset="0"/>
              </a:rPr>
              <a:t>)=&gt;{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  </a:t>
            </a:r>
            <a:r>
              <a:rPr lang="en-ID" sz="3000" dirty="0" err="1" smtClean="0">
                <a:latin typeface="Consolas" panose="020B0609020204030204" pitchFamily="49" charset="0"/>
              </a:rPr>
              <a:t>var</a:t>
            </a:r>
            <a:r>
              <a:rPr lang="en-ID" sz="3000" dirty="0" smtClean="0">
                <a:latin typeface="Consolas" panose="020B0609020204030204" pitchFamily="49" charset="0"/>
              </a:rPr>
              <a:t> </a:t>
            </a:r>
            <a:r>
              <a:rPr lang="en-ID" sz="3000" dirty="0">
                <a:latin typeface="Consolas" panose="020B0609020204030204" pitchFamily="49" charset="0"/>
              </a:rPr>
              <a:t>data = </a:t>
            </a:r>
            <a:r>
              <a:rPr lang="en-ID" sz="3000" dirty="0" err="1">
                <a:latin typeface="Consolas" panose="020B0609020204030204" pitchFamily="49" charset="0"/>
              </a:rPr>
              <a:t>val.dataValues</a:t>
            </a:r>
            <a:r>
              <a:rPr lang="en-ID" sz="3000" dirty="0">
                <a:latin typeface="Consolas" panose="020B0609020204030204" pitchFamily="49" charset="0"/>
              </a:rPr>
              <a:t>;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  return </a:t>
            </a:r>
            <a:r>
              <a:rPr lang="en-ID" sz="3000" dirty="0">
                <a:latin typeface="Consolas" panose="020B0609020204030204" pitchFamily="49" charset="0"/>
              </a:rPr>
              <a:t>data;</a:t>
            </a:r>
          </a:p>
          <a:p>
            <a:r>
              <a:rPr lang="en-ID" sz="3000" dirty="0" smtClean="0">
                <a:latin typeface="Consolas" panose="020B0609020204030204" pitchFamily="49" charset="0"/>
              </a:rPr>
              <a:t>  }))</a:t>
            </a:r>
            <a:endParaRPr lang="en-ID" sz="3000" dirty="0">
              <a:latin typeface="Consolas" panose="020B0609020204030204" pitchFamily="49" charset="0"/>
            </a:endParaRPr>
          </a:p>
          <a:p>
            <a:r>
              <a:rPr lang="en-ID" sz="3000" dirty="0"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5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</a:t>
            </a:r>
            <a:r>
              <a:rPr lang="en-US" sz="3200" b="1" dirty="0" err="1" smtClean="0">
                <a:solidFill>
                  <a:srgbClr val="009696"/>
                </a:solidFill>
              </a:rPr>
              <a:t>Sequelize</a:t>
            </a:r>
            <a:r>
              <a:rPr lang="en-US" sz="3200" b="1" dirty="0" smtClean="0">
                <a:solidFill>
                  <a:srgbClr val="009696"/>
                </a:solidFill>
              </a:rPr>
              <a:t>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Get data</a:t>
            </a:r>
          </a:p>
        </p:txBody>
      </p:sp>
    </p:spTree>
    <p:extLst>
      <p:ext uri="{BB962C8B-B14F-4D97-AF65-F5344CB8AC3E}">
        <p14:creationId xmlns:p14="http://schemas.microsoft.com/office/powerpoint/2010/main" val="343055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Express &amp; PostgreSQL</a:t>
            </a:r>
            <a:endParaRPr lang="en-US" sz="54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773" y="2628563"/>
            <a:ext cx="4167848" cy="92764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57" y="3513792"/>
            <a:ext cx="5627949" cy="189099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4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Purwadhika\Lintang Purwadhika Design\0 LIN Purwadhika\2e6af2_93c0539ab65941ca877fc5bbb1615371-m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Purwadhika\Lintang Purwadhika Design\0 LIN Purwadhika\Logo Purwadhika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38" y="6035675"/>
            <a:ext cx="29749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9143999" cy="2882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b="1" dirty="0" smtClean="0">
                <a:solidFill>
                  <a:schemeClr val="bg1"/>
                </a:solidFill>
                <a:latin typeface="Gotham Black" panose="02000603040000020004" pitchFamily="2" charset="0"/>
              </a:rPr>
              <a:t>Express &amp; </a:t>
            </a:r>
            <a:r>
              <a:rPr lang="en-US" sz="4800" b="1" dirty="0" err="1" smtClean="0">
                <a:solidFill>
                  <a:schemeClr val="bg1"/>
                </a:solidFill>
                <a:latin typeface="Gotham Black" panose="02000603040000020004" pitchFamily="2" charset="0"/>
              </a:rPr>
              <a:t>ElephantSQL</a:t>
            </a:r>
            <a:endParaRPr lang="en-US" sz="4800" b="1" dirty="0">
              <a:solidFill>
                <a:schemeClr val="bg1"/>
              </a:solidFill>
              <a:latin typeface="Gotham Black" panose="02000603040000020004" pitchFamily="2" charset="0"/>
            </a:endParaRPr>
          </a:p>
        </p:txBody>
      </p:sp>
      <p:pic>
        <p:nvPicPr>
          <p:cNvPr id="8" name="Picture 2" descr="C:\Users\Windows 7\Videos\expr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132" y="3192767"/>
            <a:ext cx="4167848" cy="927640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86" y="2492577"/>
            <a:ext cx="2127251" cy="212725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6551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96303" y="5817476"/>
            <a:ext cx="3157712" cy="898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-1"/>
            <a:ext cx="9143999" cy="1415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Web App Architecture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1" t="25488" r="7009" b="30581"/>
          <a:stretch/>
        </p:blipFill>
        <p:spPr>
          <a:xfrm>
            <a:off x="511723" y="1295794"/>
            <a:ext cx="7962784" cy="3173827"/>
          </a:xfrm>
          <a:prstGeom prst="rect">
            <a:avLst/>
          </a:prstGeom>
        </p:spPr>
      </p:pic>
      <p:pic>
        <p:nvPicPr>
          <p:cNvPr id="8" name="Picture 2" descr="C:\Users\usr\Downloads\reactj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9" t="9866" r="19789" b="11672"/>
          <a:stretch/>
        </p:blipFill>
        <p:spPr bwMode="auto">
          <a:xfrm>
            <a:off x="1366292" y="4677969"/>
            <a:ext cx="1426029" cy="12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Windows 7\Music\nodejs-new-pantone-blac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248" y="4882907"/>
            <a:ext cx="1745082" cy="1069017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94852" y="4677969"/>
            <a:ext cx="2161527" cy="1634299"/>
            <a:chOff x="6641952" y="4762071"/>
            <a:chExt cx="2040118" cy="1539311"/>
          </a:xfrm>
        </p:grpSpPr>
        <p:pic>
          <p:nvPicPr>
            <p:cNvPr id="10" name="Picture 2" descr="C:\Users\Windows 7\Videos\MySQ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2935" y="4762071"/>
              <a:ext cx="1458153" cy="754139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C:\Users\Windows 7\Videos\mongodb-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1952" y="5622582"/>
              <a:ext cx="2040118" cy="678800"/>
            </a:xfrm>
            <a:prstGeom prst="rect">
              <a:avLst/>
            </a:prstGeom>
            <a:noFill/>
            <a:effectLst>
              <a:glow rad="228600">
                <a:schemeClr val="bg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77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59" y="1434662"/>
            <a:ext cx="7993121" cy="21914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457200" indent="-457200" fontAlgn="base">
              <a:buBlip>
                <a:blip r:embed="rId2"/>
              </a:buBlip>
            </a:pPr>
            <a:r>
              <a:rPr lang="en-US" sz="2600" dirty="0" smtClean="0"/>
              <a:t>Open terminal/command prompt</a:t>
            </a:r>
            <a:endParaRPr lang="en-US" sz="1200" dirty="0" smtClean="0"/>
          </a:p>
          <a:p>
            <a:pPr marL="457200" indent="-457200" fontAlgn="base">
              <a:buBlip>
                <a:blip r:embed="rId2"/>
              </a:buBlip>
            </a:pPr>
            <a:endParaRPr lang="en-US" sz="1200" dirty="0" smtClean="0"/>
          </a:p>
          <a:p>
            <a:pPr fontAlgn="base"/>
            <a:r>
              <a:rPr lang="en-US" sz="2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cd C:\Program </a:t>
            </a:r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Files\PostgreSQL\10\bin</a:t>
            </a:r>
            <a:endParaRPr lang="en-US" sz="26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endParaRPr lang="en-US" sz="1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$ </a:t>
            </a:r>
            <a:r>
              <a:rPr lang="en-US" sz="26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psql</a:t>
            </a:r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-U </a:t>
            </a:r>
            <a:r>
              <a:rPr lang="en-US" sz="26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postgres</a:t>
            </a:r>
            <a:endParaRPr lang="en-US" sz="26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sz="26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//password = 12345</a:t>
            </a:r>
            <a:endParaRPr lang="en-US" sz="2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63047" y="-74855"/>
            <a:ext cx="5349885" cy="1336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009696"/>
                </a:solidFill>
              </a:rPr>
              <a:t>#1 Activate Server</a:t>
            </a:r>
            <a:endParaRPr lang="en-US" sz="4000" b="1" dirty="0">
              <a:solidFill>
                <a:srgbClr val="009696"/>
              </a:solidFill>
            </a:endParaRPr>
          </a:p>
        </p:txBody>
      </p:sp>
      <p:pic>
        <p:nvPicPr>
          <p:cNvPr id="14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9273" r="25570" b="32735"/>
          <a:stretch/>
        </p:blipFill>
        <p:spPr bwMode="auto">
          <a:xfrm>
            <a:off x="614858" y="3468409"/>
            <a:ext cx="8119241" cy="3006743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009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61338" y="1367568"/>
            <a:ext cx="7173297" cy="43959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just" fontAlgn="base"/>
            <a:r>
              <a:rPr lang="en-US" sz="2800" dirty="0" err="1" smtClean="0"/>
              <a:t>Menampilkan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daftar</a:t>
            </a:r>
            <a:r>
              <a:rPr lang="en-US" sz="2800" dirty="0" smtClean="0"/>
              <a:t> database:</a:t>
            </a:r>
            <a:endParaRPr lang="id-ID" sz="2800" dirty="0" smtClean="0"/>
          </a:p>
          <a:p>
            <a:pPr algn="just" fontAlgn="base"/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\l</a:t>
            </a:r>
            <a:endParaRPr lang="id-ID" sz="3200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600" dirty="0" smtClean="0"/>
          </a:p>
          <a:p>
            <a:pPr algn="just" fontAlgn="base"/>
            <a:r>
              <a:rPr lang="en-US" sz="2800" dirty="0" err="1" smtClean="0"/>
              <a:t>Membuat</a:t>
            </a:r>
            <a:r>
              <a:rPr lang="en-US" sz="2800" dirty="0" smtClean="0"/>
              <a:t> database “dojo”:</a:t>
            </a:r>
            <a:endParaRPr lang="id-ID" sz="2800" dirty="0"/>
          </a:p>
          <a:p>
            <a:pPr algn="just" fontAlgn="base"/>
            <a:r>
              <a:rPr lang="en-US" sz="2800" dirty="0" smtClean="0"/>
              <a:t>	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id-ID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CREATE DATABASE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dojo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just" fontAlgn="base"/>
            <a:endParaRPr lang="en-US" sz="1600" dirty="0" smtClean="0"/>
          </a:p>
          <a:p>
            <a:pPr algn="just" fontAlgn="base"/>
            <a:r>
              <a:rPr lang="en-US" sz="2800" dirty="0" err="1" smtClean="0"/>
              <a:t>Terhubung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database “dojo”:</a:t>
            </a:r>
            <a:endParaRPr lang="en-US" sz="3200" dirty="0" smtClean="0"/>
          </a:p>
          <a:p>
            <a:pPr algn="just" fontAlgn="base"/>
            <a:r>
              <a:rPr lang="en-US" sz="3200" dirty="0" smtClean="0"/>
              <a:t>	</a:t>
            </a:r>
            <a:r>
              <a:rPr lang="id-ID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\c dojo</a:t>
            </a:r>
            <a:endParaRPr lang="id-ID" sz="3200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endParaRPr lang="en-US" sz="1600" dirty="0" smtClean="0"/>
          </a:p>
          <a:p>
            <a:pPr algn="just" fontAlgn="base"/>
            <a:r>
              <a:rPr lang="en-US" sz="2800" dirty="0" err="1" smtClean="0"/>
              <a:t>Menampilkan</a:t>
            </a:r>
            <a:r>
              <a:rPr lang="en-US" sz="2800" dirty="0" smtClean="0"/>
              <a:t> </a:t>
            </a:r>
            <a:r>
              <a:rPr lang="en-US" sz="2800" dirty="0" err="1"/>
              <a:t>daftar</a:t>
            </a:r>
            <a:r>
              <a:rPr lang="en-US" sz="2800" dirty="0"/>
              <a:t> </a:t>
            </a:r>
            <a:r>
              <a:rPr lang="en-US" sz="2800" dirty="0" smtClean="0"/>
              <a:t>table di “dojo”:</a:t>
            </a:r>
            <a:endParaRPr lang="id-ID" sz="2800" dirty="0"/>
          </a:p>
          <a:p>
            <a:pPr algn="just" fontAlgn="base"/>
            <a:r>
              <a:rPr lang="en-US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id-ID" sz="32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 </a:t>
            </a:r>
            <a:r>
              <a:rPr lang="en-US" sz="32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\d</a:t>
            </a:r>
          </a:p>
          <a:p>
            <a:pPr algn="just" fontAlgn="base"/>
            <a:endParaRPr lang="en-US" sz="16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algn="just" fontAlgn="base"/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Tabel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akan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dibuat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via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Sequelize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id-ID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5498" y="3976"/>
            <a:ext cx="5661548" cy="11626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#2 Create D</a:t>
            </a:r>
            <a:r>
              <a:rPr lang="id-ID" b="1" dirty="0" smtClean="0">
                <a:solidFill>
                  <a:srgbClr val="009696"/>
                </a:solidFill>
              </a:rPr>
              <a:t>a</a:t>
            </a:r>
            <a:r>
              <a:rPr lang="en-US" b="1" dirty="0" smtClean="0">
                <a:solidFill>
                  <a:srgbClr val="009696"/>
                </a:solidFill>
              </a:rPr>
              <a:t>ta</a:t>
            </a:r>
            <a:r>
              <a:rPr lang="id-ID" b="1" dirty="0" smtClean="0">
                <a:solidFill>
                  <a:srgbClr val="009696"/>
                </a:solidFill>
              </a:rPr>
              <a:t>b</a:t>
            </a:r>
            <a:r>
              <a:rPr lang="en-US" b="1" dirty="0" smtClean="0">
                <a:solidFill>
                  <a:srgbClr val="009696"/>
                </a:solidFill>
              </a:rPr>
              <a:t>as</a:t>
            </a:r>
            <a:r>
              <a:rPr lang="id-ID" b="1" dirty="0" smtClean="0">
                <a:solidFill>
                  <a:srgbClr val="009696"/>
                </a:solidFill>
              </a:rPr>
              <a:t>e</a:t>
            </a:r>
          </a:p>
        </p:txBody>
      </p:sp>
      <p:pic>
        <p:nvPicPr>
          <p:cNvPr id="9" name="Picture 2" descr="C:\Users\usr\Downloads\postgresql-database-services-remote-db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1" y="221896"/>
            <a:ext cx="2483281" cy="834382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49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85962" y="2112841"/>
            <a:ext cx="7085276" cy="40089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fontAlgn="base">
              <a:buBlip>
                <a:blip r:embed="rId2"/>
              </a:buBlip>
            </a:pPr>
            <a:r>
              <a:rPr lang="en-US" sz="2400" b="1" i="1" dirty="0" err="1" smtClean="0"/>
              <a:t>Sequelize</a:t>
            </a:r>
            <a:r>
              <a:rPr lang="en-US" sz="2400" dirty="0" smtClean="0"/>
              <a:t> </a:t>
            </a:r>
            <a:r>
              <a:rPr lang="en-US" sz="2400" dirty="0"/>
              <a:t>is a promise-based ORM for Node.js v4 and up. It supports the dialects </a:t>
            </a:r>
            <a:r>
              <a:rPr lang="en-US" sz="2400" dirty="0" smtClean="0"/>
              <a:t>of PostgreSQL</a:t>
            </a:r>
            <a:r>
              <a:rPr lang="en-US" sz="2400" dirty="0"/>
              <a:t>, MySQL, </a:t>
            </a:r>
            <a:r>
              <a:rPr lang="en-US" sz="2400" dirty="0" smtClean="0"/>
              <a:t>SQLite, MSSQL </a:t>
            </a:r>
            <a:r>
              <a:rPr lang="en-US" sz="2400" dirty="0"/>
              <a:t>and features solid transaction support, relations, read replication and more.</a:t>
            </a:r>
            <a:endParaRPr lang="en-US" sz="2400" dirty="0" smtClean="0"/>
          </a:p>
          <a:p>
            <a:pPr marL="342900" indent="-342900" fontAlgn="base">
              <a:buBlip>
                <a:blip r:embed="rId2"/>
              </a:buBlip>
            </a:pPr>
            <a:endParaRPr lang="en-US" sz="2400" dirty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More info: </a:t>
            </a:r>
            <a:r>
              <a:rPr lang="en-US" sz="2400" i="1" dirty="0" smtClean="0">
                <a:solidFill>
                  <a:srgbClr val="009696"/>
                </a:solidFill>
              </a:rPr>
              <a:t>docs.sequelizejs.com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20117" y="391660"/>
            <a:ext cx="6080301" cy="1290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sz="4800" b="1" dirty="0" err="1" smtClean="0">
                <a:solidFill>
                  <a:srgbClr val="009696"/>
                </a:solidFill>
              </a:rPr>
              <a:t>Sequelize</a:t>
            </a:r>
            <a:endParaRPr lang="en-US" sz="4800" b="1" dirty="0">
              <a:solidFill>
                <a:srgbClr val="009696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17" y="391660"/>
            <a:ext cx="1290607" cy="12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6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9810" y="754138"/>
            <a:ext cx="7740870" cy="5328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endParaRPr lang="en-US" sz="3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1676" y="1940668"/>
            <a:ext cx="8174774" cy="38357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342900" indent="-342900" fontAlgn="base">
              <a:buBlip>
                <a:blip r:embed="rId2"/>
              </a:buBlip>
            </a:pPr>
            <a:endParaRPr lang="en-US" sz="2400" dirty="0" smtClean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On project </a:t>
            </a:r>
            <a:r>
              <a:rPr lang="en-US" sz="2400" dirty="0" err="1" smtClean="0"/>
              <a:t>dir</a:t>
            </a:r>
            <a:r>
              <a:rPr lang="en-US" sz="2400" dirty="0" smtClean="0"/>
              <a:t>, install </a:t>
            </a:r>
            <a:r>
              <a:rPr lang="en-US" sz="2400" dirty="0" err="1" smtClean="0"/>
              <a:t>Sequelize</a:t>
            </a:r>
            <a:r>
              <a:rPr lang="en-US" sz="2400" dirty="0" smtClean="0"/>
              <a:t> package:</a:t>
            </a:r>
          </a:p>
          <a:p>
            <a:pPr fontAlgn="base"/>
            <a:endParaRPr lang="en-US" sz="1000" dirty="0" smtClean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install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sequelize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--save </a:t>
            </a:r>
          </a:p>
          <a:p>
            <a:pPr marL="342900" indent="-342900" fontAlgn="base">
              <a:buBlip>
                <a:blip r:embed="rId2"/>
              </a:buBlip>
            </a:pPr>
            <a:endParaRPr lang="en-US" sz="2400" dirty="0"/>
          </a:p>
          <a:p>
            <a:pPr marL="342900" indent="-342900" fontAlgn="base">
              <a:buBlip>
                <a:blip r:embed="rId2"/>
              </a:buBlip>
            </a:pPr>
            <a:r>
              <a:rPr lang="en-US" sz="2400" dirty="0" smtClean="0"/>
              <a:t>Then </a:t>
            </a:r>
            <a:r>
              <a:rPr lang="en-US" sz="2400" dirty="0"/>
              <a:t>install </a:t>
            </a:r>
            <a:r>
              <a:rPr lang="en-US" sz="2400" dirty="0" smtClean="0"/>
              <a:t>one of </a:t>
            </a:r>
            <a:r>
              <a:rPr lang="en-US" sz="2400" dirty="0" err="1" smtClean="0"/>
              <a:t>Sequelize</a:t>
            </a:r>
            <a:r>
              <a:rPr lang="en-US" sz="2400" dirty="0" smtClean="0"/>
              <a:t> connector:</a:t>
            </a:r>
            <a:endParaRPr lang="en-US" sz="2400" dirty="0"/>
          </a:p>
          <a:p>
            <a:pPr fontAlgn="base"/>
            <a:endParaRPr lang="en-US" sz="1000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install --save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pg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pg-hstore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//PostgreSQL</a:t>
            </a:r>
            <a:endParaRPr lang="en-US" sz="2400" b="1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install --save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mysql2       </a:t>
            </a:r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//MySQL</a:t>
            </a:r>
            <a:endParaRPr lang="en-US" sz="2400" b="1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install --save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sqlite3      </a:t>
            </a:r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//SQLite</a:t>
            </a:r>
            <a:endParaRPr lang="en-US" sz="2400" b="1" dirty="0">
              <a:solidFill>
                <a:srgbClr val="009696"/>
              </a:solidFill>
              <a:latin typeface="Consolas" panose="020B0609020204030204" pitchFamily="49" charset="0"/>
            </a:endParaRPr>
          </a:p>
          <a:p>
            <a:pPr fontAlgn="base"/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rgbClr val="009696"/>
                </a:solidFill>
                <a:latin typeface="Consolas" panose="020B0609020204030204" pitchFamily="49" charset="0"/>
              </a:rPr>
              <a:t>npm</a:t>
            </a:r>
            <a:r>
              <a:rPr lang="en-US" sz="2400" dirty="0">
                <a:solidFill>
                  <a:srgbClr val="009696"/>
                </a:solidFill>
                <a:latin typeface="Consolas" panose="020B0609020204030204" pitchFamily="49" charset="0"/>
              </a:rPr>
              <a:t> install --save tedious </a:t>
            </a:r>
            <a:r>
              <a:rPr lang="en-US" sz="2400" dirty="0" smtClean="0">
                <a:solidFill>
                  <a:srgbClr val="009696"/>
                </a:solidFill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solidFill>
                  <a:srgbClr val="009696"/>
                </a:solidFill>
                <a:latin typeface="Consolas" panose="020B0609020204030204" pitchFamily="49" charset="0"/>
              </a:rPr>
              <a:t>//MSSQL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63699" y="-48640"/>
            <a:ext cx="6080301" cy="1682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9696"/>
                </a:solidFill>
              </a:rPr>
              <a:t>#3 Setup </a:t>
            </a:r>
            <a:r>
              <a:rPr lang="en-US" b="1" dirty="0" err="1" smtClean="0">
                <a:solidFill>
                  <a:srgbClr val="009696"/>
                </a:solidFill>
              </a:rPr>
              <a:t>Sequelize</a:t>
            </a:r>
            <a:endParaRPr lang="en-US" b="1" dirty="0">
              <a:solidFill>
                <a:srgbClr val="00969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66" y="343640"/>
            <a:ext cx="1290607" cy="12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52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5294" y="1215957"/>
            <a:ext cx="8781847" cy="5290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url</a:t>
            </a:r>
            <a:r>
              <a:rPr lang="en-ID" sz="2400" dirty="0" smtClean="0">
                <a:latin typeface="Consolas" panose="020B0609020204030204" pitchFamily="49" charset="0"/>
              </a:rPr>
              <a:t> =</a:t>
            </a:r>
          </a:p>
          <a:p>
            <a:r>
              <a:rPr lang="en-ID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postgres</a:t>
            </a:r>
            <a:r>
              <a:rPr lang="en-ID" sz="2400" dirty="0">
                <a:solidFill>
                  <a:srgbClr val="FF0000"/>
                </a:solidFill>
                <a:latin typeface="Consolas" panose="020B0609020204030204" pitchFamily="49" charset="0"/>
              </a:rPr>
              <a:t>://postgres:12345@localhost:5432/dojo'</a:t>
            </a:r>
            <a:r>
              <a:rPr lang="en-ID" sz="2400" dirty="0">
                <a:latin typeface="Consolas" panose="020B0609020204030204" pitchFamily="49" charset="0"/>
              </a:rPr>
              <a:t>;</a:t>
            </a:r>
          </a:p>
          <a:p>
            <a:endParaRPr lang="en-ID" sz="2400" dirty="0" smtClean="0">
              <a:latin typeface="Consolas" panose="020B0609020204030204" pitchFamily="49" charset="0"/>
            </a:endParaRPr>
          </a:p>
          <a:p>
            <a:r>
              <a:rPr lang="en-ID" sz="2400" dirty="0" err="1" smtClean="0">
                <a:latin typeface="Consolas" panose="020B0609020204030204" pitchFamily="49" charset="0"/>
              </a:rPr>
              <a:t>const</a:t>
            </a:r>
            <a:r>
              <a:rPr lang="en-ID" sz="2400" dirty="0" smtClean="0">
                <a:latin typeface="Consolas" panose="020B0609020204030204" pitchFamily="49" charset="0"/>
              </a:rPr>
              <a:t> </a:t>
            </a: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Sequelize</a:t>
            </a:r>
            <a:r>
              <a:rPr lang="en-ID" sz="2400" dirty="0">
                <a:latin typeface="Consolas" panose="020B0609020204030204" pitchFamily="49" charset="0"/>
              </a:rPr>
              <a:t> = require(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sequelize</a:t>
            </a:r>
            <a:r>
              <a:rPr lang="en-ID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 err="1">
                <a:latin typeface="Consolas" panose="020B0609020204030204" pitchFamily="49" charset="0"/>
              </a:rPr>
              <a:t>const</a:t>
            </a:r>
            <a:r>
              <a:rPr lang="en-ID" sz="2400" dirty="0">
                <a:latin typeface="Consolas" panose="020B0609020204030204" pitchFamily="49" charset="0"/>
              </a:rPr>
              <a:t> </a:t>
            </a: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sequelize</a:t>
            </a:r>
            <a:r>
              <a:rPr lang="en-ID" sz="2400" dirty="0">
                <a:latin typeface="Consolas" panose="020B0609020204030204" pitchFamily="49" charset="0"/>
              </a:rPr>
              <a:t> = new </a:t>
            </a:r>
            <a:r>
              <a:rPr lang="en-ID" sz="2400" dirty="0" err="1">
                <a:latin typeface="Consolas" panose="020B0609020204030204" pitchFamily="49" charset="0"/>
              </a:rPr>
              <a:t>Sequelize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url</a:t>
            </a:r>
            <a:r>
              <a:rPr lang="en-ID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ID" sz="2400" dirty="0">
                <a:latin typeface="Consolas" panose="020B0609020204030204" pitchFamily="49" charset="0"/>
              </a:rPr>
              <a:t/>
            </a:r>
            <a:br>
              <a:rPr lang="en-ID" sz="2400" dirty="0">
                <a:latin typeface="Consolas" panose="020B0609020204030204" pitchFamily="49" charset="0"/>
              </a:rPr>
            </a:br>
            <a:r>
              <a:rPr lang="en-ID" sz="2400" dirty="0" err="1">
                <a:latin typeface="Consolas" panose="020B0609020204030204" pitchFamily="49" charset="0"/>
              </a:rPr>
              <a:t>sequelize</a:t>
            </a:r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  .</a:t>
            </a:r>
            <a:r>
              <a:rPr lang="en-ID" sz="2400" dirty="0">
                <a:latin typeface="Consolas" panose="020B0609020204030204" pitchFamily="49" charset="0"/>
              </a:rPr>
              <a:t>authenticate()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.</a:t>
            </a:r>
            <a:r>
              <a:rPr lang="en-ID" sz="2400" dirty="0">
                <a:latin typeface="Consolas" panose="020B0609020204030204" pitchFamily="49" charset="0"/>
              </a:rPr>
              <a:t>then(() =&gt; 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   console.log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i="1" dirty="0">
                <a:latin typeface="Consolas" panose="020B0609020204030204" pitchFamily="49" charset="0"/>
              </a:rPr>
              <a:t>'</a:t>
            </a:r>
            <a:r>
              <a:rPr lang="en-ID" sz="2400" b="1" i="1" dirty="0" err="1">
                <a:latin typeface="Consolas" panose="020B0609020204030204" pitchFamily="49" charset="0"/>
              </a:rPr>
              <a:t>Sukses</a:t>
            </a:r>
            <a:r>
              <a:rPr lang="en-ID" sz="2400" b="1" i="1" dirty="0">
                <a:latin typeface="Consolas" panose="020B0609020204030204" pitchFamily="49" charset="0"/>
              </a:rPr>
              <a:t> </a:t>
            </a:r>
            <a:r>
              <a:rPr lang="en-ID" sz="2400" b="1" i="1" dirty="0" err="1" smtClean="0">
                <a:latin typeface="Consolas" panose="020B0609020204030204" pitchFamily="49" charset="0"/>
              </a:rPr>
              <a:t>terhubung</a:t>
            </a:r>
            <a:r>
              <a:rPr lang="en-ID" sz="2400" b="1" i="1" dirty="0">
                <a:latin typeface="Consolas" panose="020B0609020204030204" pitchFamily="49" charset="0"/>
              </a:rPr>
              <a:t>!</a:t>
            </a:r>
            <a:r>
              <a:rPr lang="en-ID" sz="2400" b="1" i="1" dirty="0" smtClean="0">
                <a:latin typeface="Consolas" panose="020B0609020204030204" pitchFamily="49" charset="0"/>
              </a:rPr>
              <a:t>'</a:t>
            </a:r>
            <a:r>
              <a:rPr lang="en-ID" sz="2400" dirty="0" smtClean="0">
                <a:latin typeface="Consolas" panose="020B0609020204030204" pitchFamily="49" charset="0"/>
              </a:rPr>
              <a:t>);</a:t>
            </a:r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   })</a:t>
            </a:r>
            <a:endParaRPr lang="en-ID" sz="2400" dirty="0">
              <a:latin typeface="Consolas" panose="020B0609020204030204" pitchFamily="49" charset="0"/>
            </a:endParaRPr>
          </a:p>
          <a:p>
            <a:r>
              <a:rPr lang="en-ID" sz="2400" dirty="0" smtClean="0">
                <a:latin typeface="Consolas" panose="020B0609020204030204" pitchFamily="49" charset="0"/>
              </a:rPr>
              <a:t>  .</a:t>
            </a:r>
            <a:r>
              <a:rPr lang="en-ID" sz="2400" dirty="0">
                <a:latin typeface="Consolas" panose="020B0609020204030204" pitchFamily="49" charset="0"/>
              </a:rPr>
              <a:t>catch(err =&gt; {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    </a:t>
            </a:r>
            <a:r>
              <a:rPr lang="en-ID" sz="2400" dirty="0" err="1" smtClean="0">
                <a:latin typeface="Consolas" panose="020B0609020204030204" pitchFamily="49" charset="0"/>
              </a:rPr>
              <a:t>console.error</a:t>
            </a:r>
            <a:r>
              <a:rPr lang="en-ID" sz="2400" dirty="0">
                <a:latin typeface="Consolas" panose="020B0609020204030204" pitchFamily="49" charset="0"/>
              </a:rPr>
              <a:t>(</a:t>
            </a:r>
            <a:r>
              <a:rPr lang="en-ID" sz="2400" b="1" i="1" dirty="0">
                <a:latin typeface="Consolas" panose="020B0609020204030204" pitchFamily="49" charset="0"/>
              </a:rPr>
              <a:t>'</a:t>
            </a:r>
            <a:r>
              <a:rPr lang="en-ID" sz="2400" b="1" i="1" dirty="0" err="1">
                <a:latin typeface="Consolas" panose="020B0609020204030204" pitchFamily="49" charset="0"/>
              </a:rPr>
              <a:t>Gagal</a:t>
            </a:r>
            <a:r>
              <a:rPr lang="en-ID" sz="2400" b="1" i="1" dirty="0">
                <a:latin typeface="Consolas" panose="020B0609020204030204" pitchFamily="49" charset="0"/>
              </a:rPr>
              <a:t> </a:t>
            </a:r>
            <a:r>
              <a:rPr lang="en-ID" sz="2400" b="1" i="1" dirty="0" err="1" smtClean="0">
                <a:latin typeface="Consolas" panose="020B0609020204030204" pitchFamily="49" charset="0"/>
              </a:rPr>
              <a:t>terhubung</a:t>
            </a:r>
            <a:r>
              <a:rPr lang="en-ID" sz="2400" b="1" i="1" dirty="0" smtClean="0">
                <a:latin typeface="Consolas" panose="020B0609020204030204" pitchFamily="49" charset="0"/>
              </a:rPr>
              <a:t>:'</a:t>
            </a:r>
            <a:r>
              <a:rPr lang="en-ID" sz="2400" dirty="0" smtClean="0">
                <a:latin typeface="Consolas" panose="020B0609020204030204" pitchFamily="49" charset="0"/>
              </a:rPr>
              <a:t>, </a:t>
            </a:r>
            <a:r>
              <a:rPr lang="en-ID" sz="2400" dirty="0">
                <a:latin typeface="Consolas" panose="020B0609020204030204" pitchFamily="49" charset="0"/>
              </a:rPr>
              <a:t>err);</a:t>
            </a:r>
          </a:p>
          <a:p>
            <a:r>
              <a:rPr lang="en-ID" sz="2400" dirty="0" smtClean="0">
                <a:latin typeface="Consolas" panose="020B0609020204030204" pitchFamily="49" charset="0"/>
              </a:rPr>
              <a:t>  });</a:t>
            </a:r>
            <a:endParaRPr lang="en-ID" sz="2400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7"/>
            <a:ext cx="8693420" cy="1643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</a:t>
            </a:r>
            <a:r>
              <a:rPr lang="en-US" sz="3200" b="1" dirty="0" err="1" smtClean="0">
                <a:solidFill>
                  <a:srgbClr val="009696"/>
                </a:solidFill>
              </a:rPr>
              <a:t>Sequelize</a:t>
            </a:r>
            <a:r>
              <a:rPr lang="en-US" sz="3200" b="1" dirty="0" smtClean="0">
                <a:solidFill>
                  <a:srgbClr val="009696"/>
                </a:solidFill>
              </a:rPr>
              <a:t>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#1 Connect to PostgreSQL</a:t>
            </a:r>
          </a:p>
        </p:txBody>
      </p:sp>
    </p:spTree>
    <p:extLst>
      <p:ext uri="{BB962C8B-B14F-4D97-AF65-F5344CB8AC3E}">
        <p14:creationId xmlns:p14="http://schemas.microsoft.com/office/powerpoint/2010/main" val="3982104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61481" y="223735"/>
            <a:ext cx="8781847" cy="4980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3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 Write it after connection code!</a:t>
            </a:r>
            <a:endParaRPr lang="en-ID" sz="700" dirty="0" smtClean="0">
              <a:latin typeface="Consolas" panose="020B0609020204030204" pitchFamily="49" charset="0"/>
            </a:endParaRPr>
          </a:p>
          <a:p>
            <a:r>
              <a:rPr lang="en-ID" sz="2800" b="1" i="1" dirty="0" smtClean="0">
                <a:latin typeface="Consolas" panose="020B0609020204030204" pitchFamily="49" charset="0"/>
              </a:rPr>
              <a:t>. . . . . .</a:t>
            </a:r>
          </a:p>
          <a:p>
            <a:endParaRPr lang="en-ID" sz="1000" b="1" i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ID" sz="2300" b="1" i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// Create model</a:t>
            </a:r>
          </a:p>
          <a:p>
            <a:endParaRPr lang="en-ID" sz="700" b="1" i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ID" sz="2300" dirty="0" err="1" smtClean="0">
                <a:latin typeface="Consolas" panose="020B0609020204030204" pitchFamily="49" charset="0"/>
              </a:rPr>
              <a:t>const</a:t>
            </a:r>
            <a:r>
              <a:rPr lang="en-ID" sz="2300" dirty="0" smtClean="0">
                <a:latin typeface="Consolas" panose="020B0609020204030204" pitchFamily="49" charset="0"/>
              </a:rPr>
              <a:t> </a:t>
            </a:r>
            <a:r>
              <a:rPr lang="en-ID" sz="2300" b="1" dirty="0">
                <a:solidFill>
                  <a:srgbClr val="009696"/>
                </a:solidFill>
                <a:latin typeface="Consolas" panose="020B0609020204030204" pitchFamily="49" charset="0"/>
              </a:rPr>
              <a:t>Ninja</a:t>
            </a:r>
            <a:r>
              <a:rPr lang="en-ID" sz="2300" dirty="0">
                <a:latin typeface="Consolas" panose="020B0609020204030204" pitchFamily="49" charset="0"/>
              </a:rPr>
              <a:t> = </a:t>
            </a:r>
            <a:r>
              <a:rPr lang="en-ID" sz="2300" dirty="0" err="1">
                <a:latin typeface="Consolas" panose="020B0609020204030204" pitchFamily="49" charset="0"/>
              </a:rPr>
              <a:t>sequelize.define</a:t>
            </a:r>
            <a:r>
              <a:rPr lang="en-ID" sz="2300" dirty="0">
                <a:latin typeface="Consolas" panose="020B0609020204030204" pitchFamily="49" charset="0"/>
              </a:rPr>
              <a:t>(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'ninja'</a:t>
            </a:r>
            <a:r>
              <a:rPr lang="en-ID" sz="2300" dirty="0">
                <a:latin typeface="Consolas" panose="020B0609020204030204" pitchFamily="49" charset="0"/>
              </a:rPr>
              <a:t>, {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</a:t>
            </a:r>
            <a:r>
              <a:rPr lang="en-ID" sz="2300" b="1" i="1" dirty="0" err="1" smtClean="0">
                <a:latin typeface="Consolas" panose="020B0609020204030204" pitchFamily="49" charset="0"/>
              </a:rPr>
              <a:t>nama</a:t>
            </a:r>
            <a:r>
              <a:rPr lang="en-ID" sz="2300" dirty="0">
                <a:latin typeface="Consolas" panose="020B0609020204030204" pitchFamily="49" charset="0"/>
              </a:rPr>
              <a:t>: {type: </a:t>
            </a:r>
            <a:r>
              <a:rPr lang="en-ID" sz="2300" dirty="0" err="1">
                <a:latin typeface="Consolas" panose="020B0609020204030204" pitchFamily="49" charset="0"/>
              </a:rPr>
              <a:t>Sequelize.</a:t>
            </a:r>
            <a:r>
              <a:rPr lang="en-ID" sz="2300" b="1" i="1" dirty="0" err="1">
                <a:latin typeface="Consolas" panose="020B0609020204030204" pitchFamily="49" charset="0"/>
              </a:rPr>
              <a:t>STRING</a:t>
            </a:r>
            <a:r>
              <a:rPr lang="en-ID" sz="2300" dirty="0">
                <a:latin typeface="Consolas" panose="020B0609020204030204" pitchFamily="49" charset="0"/>
              </a:rPr>
              <a:t>},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</a:t>
            </a:r>
            <a:r>
              <a:rPr lang="en-ID" sz="2300" b="1" i="1" dirty="0" err="1" smtClean="0">
                <a:latin typeface="Consolas" panose="020B0609020204030204" pitchFamily="49" charset="0"/>
              </a:rPr>
              <a:t>usia</a:t>
            </a:r>
            <a:r>
              <a:rPr lang="en-ID" sz="2300" dirty="0">
                <a:latin typeface="Consolas" panose="020B0609020204030204" pitchFamily="49" charset="0"/>
              </a:rPr>
              <a:t>: {type: </a:t>
            </a:r>
            <a:r>
              <a:rPr lang="en-ID" sz="2300" dirty="0" err="1">
                <a:latin typeface="Consolas" panose="020B0609020204030204" pitchFamily="49" charset="0"/>
              </a:rPr>
              <a:t>Sequelize.</a:t>
            </a:r>
            <a:r>
              <a:rPr lang="en-ID" sz="2300" b="1" i="1" dirty="0" err="1">
                <a:latin typeface="Consolas" panose="020B0609020204030204" pitchFamily="49" charset="0"/>
              </a:rPr>
              <a:t>INTEGER</a:t>
            </a:r>
            <a:r>
              <a:rPr lang="en-ID" sz="2300" dirty="0">
                <a:latin typeface="Consolas" panose="020B0609020204030204" pitchFamily="49" charset="0"/>
              </a:rPr>
              <a:t>}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});</a:t>
            </a:r>
          </a:p>
          <a:p>
            <a:r>
              <a:rPr lang="en-ID" sz="2300" dirty="0">
                <a:latin typeface="Consolas" panose="020B0609020204030204" pitchFamily="49" charset="0"/>
              </a:rPr>
              <a:t/>
            </a:r>
            <a:br>
              <a:rPr lang="en-ID" sz="2300" dirty="0">
                <a:latin typeface="Consolas" panose="020B0609020204030204" pitchFamily="49" charset="0"/>
              </a:rPr>
            </a:br>
            <a:r>
              <a:rPr lang="en-ID" sz="23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// </a:t>
            </a:r>
            <a:r>
              <a:rPr lang="en-ID" sz="2300" b="1" i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Create table</a:t>
            </a:r>
            <a:endParaRPr lang="en-ID" sz="2300" b="1" i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ID" sz="23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// </a:t>
            </a:r>
            <a:r>
              <a:rPr lang="en-ID" sz="23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force:true</a:t>
            </a:r>
            <a:r>
              <a:rPr lang="en-ID" sz="2300" b="1" i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D" sz="20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will drop </a:t>
            </a:r>
            <a:r>
              <a:rPr lang="en-ID" sz="2000" b="1" i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the table </a:t>
            </a:r>
            <a:r>
              <a:rPr lang="en-ID" sz="20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if </a:t>
            </a:r>
            <a:r>
              <a:rPr lang="en-ID" sz="2000" b="1" i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it </a:t>
            </a:r>
            <a:r>
              <a:rPr lang="en-ID" sz="2000" b="1" i="1" dirty="0">
                <a:solidFill>
                  <a:srgbClr val="00B0F0"/>
                </a:solidFill>
                <a:latin typeface="Consolas" panose="020B0609020204030204" pitchFamily="49" charset="0"/>
              </a:rPr>
              <a:t>already </a:t>
            </a:r>
            <a:r>
              <a:rPr lang="en-ID" sz="2000" b="1" i="1" dirty="0" smtClean="0">
                <a:solidFill>
                  <a:srgbClr val="00B0F0"/>
                </a:solidFill>
                <a:latin typeface="Consolas" panose="020B0609020204030204" pitchFamily="49" charset="0"/>
              </a:rPr>
              <a:t>exists</a:t>
            </a:r>
          </a:p>
          <a:p>
            <a:endParaRPr lang="en-ID" sz="700" b="1" i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ID" sz="2300" b="1" dirty="0" err="1">
                <a:solidFill>
                  <a:srgbClr val="009696"/>
                </a:solidFill>
                <a:latin typeface="Consolas" panose="020B0609020204030204" pitchFamily="49" charset="0"/>
              </a:rPr>
              <a:t>Ninja</a:t>
            </a:r>
            <a:r>
              <a:rPr lang="en-ID" sz="2300" dirty="0" err="1">
                <a:latin typeface="Consolas" panose="020B0609020204030204" pitchFamily="49" charset="0"/>
              </a:rPr>
              <a:t>.sync</a:t>
            </a:r>
            <a:r>
              <a:rPr lang="en-ID" sz="2300" dirty="0">
                <a:latin typeface="Consolas" panose="020B0609020204030204" pitchFamily="49" charset="0"/>
              </a:rPr>
              <a:t>({</a:t>
            </a:r>
            <a:r>
              <a:rPr lang="en-ID" sz="2300" b="1" dirty="0">
                <a:solidFill>
                  <a:srgbClr val="FF0000"/>
                </a:solidFill>
                <a:latin typeface="Consolas" panose="020B0609020204030204" pitchFamily="49" charset="0"/>
              </a:rPr>
              <a:t>force: false</a:t>
            </a:r>
            <a:r>
              <a:rPr lang="en-ID" sz="2300" dirty="0">
                <a:latin typeface="Consolas" panose="020B0609020204030204" pitchFamily="49" charset="0"/>
              </a:rPr>
              <a:t>}).then(() =&gt; {</a:t>
            </a:r>
          </a:p>
          <a:p>
            <a:r>
              <a:rPr lang="en-ID" sz="2300" dirty="0" smtClean="0">
                <a:latin typeface="Consolas" panose="020B0609020204030204" pitchFamily="49" charset="0"/>
              </a:rPr>
              <a:t>   console.log</a:t>
            </a:r>
            <a:r>
              <a:rPr lang="en-ID" sz="2300" dirty="0">
                <a:latin typeface="Consolas" panose="020B0609020204030204" pitchFamily="49" charset="0"/>
              </a:rPr>
              <a:t>(</a:t>
            </a:r>
            <a:r>
              <a:rPr lang="en-ID" sz="2300" b="1" i="1" dirty="0">
                <a:latin typeface="Consolas" panose="020B0609020204030204" pitchFamily="49" charset="0"/>
              </a:rPr>
              <a:t>'</a:t>
            </a:r>
            <a:r>
              <a:rPr lang="en-ID" sz="2300" b="1" i="1" dirty="0" err="1">
                <a:latin typeface="Consolas" panose="020B0609020204030204" pitchFamily="49" charset="0"/>
              </a:rPr>
              <a:t>Tabel</a:t>
            </a:r>
            <a:r>
              <a:rPr lang="en-ID" sz="2300" b="1" i="1" dirty="0">
                <a:latin typeface="Consolas" panose="020B0609020204030204" pitchFamily="49" charset="0"/>
              </a:rPr>
              <a:t> </a:t>
            </a:r>
            <a:r>
              <a:rPr lang="en-ID" sz="2300" b="1" i="1" dirty="0" err="1">
                <a:latin typeface="Consolas" panose="020B0609020204030204" pitchFamily="49" charset="0"/>
              </a:rPr>
              <a:t>dibuat</a:t>
            </a:r>
            <a:r>
              <a:rPr lang="en-ID" sz="2300" b="1" i="1" dirty="0">
                <a:latin typeface="Consolas" panose="020B0609020204030204" pitchFamily="49" charset="0"/>
              </a:rPr>
              <a:t>!'</a:t>
            </a:r>
            <a:r>
              <a:rPr lang="en-ID" sz="2300" dirty="0">
                <a:latin typeface="Consolas" panose="020B0609020204030204" pitchFamily="49" charset="0"/>
              </a:rPr>
              <a:t>)</a:t>
            </a:r>
          </a:p>
          <a:p>
            <a:r>
              <a:rPr lang="en-ID" sz="2300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1481" y="4956240"/>
            <a:ext cx="2461098" cy="145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</a:t>
            </a:r>
            <a:r>
              <a:rPr lang="en-US" sz="3200" b="1" dirty="0" err="1" smtClean="0">
                <a:solidFill>
                  <a:srgbClr val="009696"/>
                </a:solidFill>
              </a:rPr>
              <a:t>Sequelize</a:t>
            </a:r>
            <a:endParaRPr lang="en-US" sz="32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#2 Create 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Model &amp;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59" t="45969" r="44068" b="23560"/>
          <a:stretch/>
        </p:blipFill>
        <p:spPr>
          <a:xfrm>
            <a:off x="3443593" y="4756824"/>
            <a:ext cx="5428034" cy="1857983"/>
          </a:xfrm>
          <a:prstGeom prst="rect">
            <a:avLst/>
          </a:prstGeom>
          <a:effectLst>
            <a:glow rad="101600">
              <a:srgbClr val="009696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52646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710119" y="1439694"/>
            <a:ext cx="7973573" cy="4124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ID" sz="2400" b="1" i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 Write it after creating model &amp; table code!</a:t>
            </a:r>
            <a:endParaRPr lang="en-ID" sz="700" dirty="0" smtClean="0">
              <a:latin typeface="Consolas" panose="020B0609020204030204" pitchFamily="49" charset="0"/>
            </a:endParaRPr>
          </a:p>
          <a:p>
            <a:endParaRPr lang="en-ID" sz="800" b="1" i="1" dirty="0" smtClean="0">
              <a:latin typeface="Consolas" panose="020B0609020204030204" pitchFamily="49" charset="0"/>
            </a:endParaRPr>
          </a:p>
          <a:p>
            <a:r>
              <a:rPr lang="en-ID" sz="2000" b="1" i="1" dirty="0" smtClean="0">
                <a:latin typeface="Consolas" panose="020B0609020204030204" pitchFamily="49" charset="0"/>
              </a:rPr>
              <a:t>  . . . . . .</a:t>
            </a:r>
          </a:p>
          <a:p>
            <a:endParaRPr lang="en-ID" sz="1600" b="1" i="1" dirty="0" smtClean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  </a:t>
            </a:r>
            <a:r>
              <a:rPr lang="en-US" sz="2800" b="1" dirty="0" err="1" smtClean="0">
                <a:solidFill>
                  <a:srgbClr val="009696"/>
                </a:solidFill>
                <a:latin typeface="Consolas" panose="020B0609020204030204" pitchFamily="49" charset="0"/>
              </a:rPr>
              <a:t>Ninja</a:t>
            </a:r>
            <a:r>
              <a:rPr lang="en-US" sz="2800" dirty="0" err="1" smtClean="0">
                <a:latin typeface="Consolas" panose="020B0609020204030204" pitchFamily="49" charset="0"/>
              </a:rPr>
              <a:t>.create</a:t>
            </a:r>
            <a:r>
              <a:rPr lang="en-US" sz="2800" dirty="0">
                <a:latin typeface="Consolas" panose="020B0609020204030204" pitchFamily="49" charset="0"/>
              </a:rPr>
              <a:t>({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latin typeface="Consolas" panose="020B0609020204030204" pitchFamily="49" charset="0"/>
              </a:rPr>
              <a:t>nama</a:t>
            </a:r>
            <a:r>
              <a:rPr lang="en-US" sz="2800" dirty="0">
                <a:latin typeface="Consolas" panose="020B0609020204030204" pitchFamily="49" charset="0"/>
              </a:rPr>
              <a:t>: </a:t>
            </a:r>
            <a:r>
              <a:rPr lang="en-US" sz="2800" b="1" i="1" dirty="0">
                <a:latin typeface="Consolas" panose="020B0609020204030204" pitchFamily="49" charset="0"/>
              </a:rPr>
              <a:t>'Andi'</a:t>
            </a:r>
            <a:r>
              <a:rPr lang="en-US" sz="28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  </a:t>
            </a:r>
            <a:r>
              <a:rPr lang="en-US" sz="2800" dirty="0" err="1" smtClean="0">
                <a:latin typeface="Consolas" panose="020B0609020204030204" pitchFamily="49" charset="0"/>
              </a:rPr>
              <a:t>usia</a:t>
            </a:r>
            <a:r>
              <a:rPr lang="en-US" sz="2800" dirty="0">
                <a:latin typeface="Consolas" panose="020B0609020204030204" pitchFamily="49" charset="0"/>
              </a:rPr>
              <a:t>: </a:t>
            </a:r>
            <a:r>
              <a:rPr lang="en-US" sz="2800" b="1" i="1" dirty="0">
                <a:latin typeface="Consolas" panose="020B0609020204030204" pitchFamily="49" charset="0"/>
              </a:rPr>
              <a:t>23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}).</a:t>
            </a:r>
            <a:r>
              <a:rPr lang="en-US" sz="2800" dirty="0">
                <a:latin typeface="Consolas" panose="020B0609020204030204" pitchFamily="49" charset="0"/>
              </a:rPr>
              <a:t>then(data =&gt; </a:t>
            </a:r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  console.log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latin typeface="Consolas" panose="020B0609020204030204" pitchFamily="49" charset="0"/>
              </a:rPr>
              <a:t>'Data </a:t>
            </a:r>
            <a:r>
              <a:rPr lang="en-US" sz="2800" b="1" i="1" dirty="0" err="1">
                <a:latin typeface="Consolas" panose="020B0609020204030204" pitchFamily="49" charset="0"/>
              </a:rPr>
              <a:t>masuk</a:t>
            </a:r>
            <a:r>
              <a:rPr lang="en-US" sz="2800" b="1" i="1" dirty="0" smtClean="0">
                <a:latin typeface="Consolas" panose="020B0609020204030204" pitchFamily="49" charset="0"/>
              </a:rPr>
              <a:t>!'</a:t>
            </a:r>
            <a:r>
              <a:rPr lang="en-US" sz="28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);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9456"/>
            <a:ext cx="8693420" cy="1459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3200" b="1" dirty="0" smtClean="0">
                <a:solidFill>
                  <a:srgbClr val="009696"/>
                </a:solidFill>
              </a:rPr>
              <a:t>Using </a:t>
            </a:r>
            <a:r>
              <a:rPr lang="en-US" sz="3200" b="1" dirty="0" err="1" smtClean="0">
                <a:solidFill>
                  <a:srgbClr val="009696"/>
                </a:solidFill>
              </a:rPr>
              <a:t>Sequelize</a:t>
            </a:r>
            <a:r>
              <a:rPr lang="en-US" sz="3200" b="1" dirty="0" smtClean="0">
                <a:solidFill>
                  <a:srgbClr val="009696"/>
                </a:solidFill>
              </a:rPr>
              <a:t> Package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Insert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43" t="45482" r="11029" b="30960"/>
          <a:stretch/>
        </p:blipFill>
        <p:spPr>
          <a:xfrm>
            <a:off x="426461" y="5192770"/>
            <a:ext cx="8482519" cy="1352144"/>
          </a:xfrm>
          <a:prstGeom prst="rect">
            <a:avLst/>
          </a:prstGeom>
          <a:effectLst>
            <a:glow rad="101600">
              <a:srgbClr val="009696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09190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11044</TotalTime>
  <Words>275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Consolas</vt:lpstr>
      <vt:lpstr>Gotham</vt:lpstr>
      <vt:lpstr>Gotham Black</vt:lpstr>
      <vt:lpstr>Gotham Bold</vt:lpstr>
      <vt:lpstr>Gotham ExtraLight</vt:lpstr>
      <vt:lpstr>Gotham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lintangwisesa</cp:lastModifiedBy>
  <cp:revision>904</cp:revision>
  <dcterms:created xsi:type="dcterms:W3CDTF">2015-11-07T11:59:24Z</dcterms:created>
  <dcterms:modified xsi:type="dcterms:W3CDTF">2018-04-06T08:38:39Z</dcterms:modified>
</cp:coreProperties>
</file>