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99" r:id="rId2"/>
    <p:sldId id="534" r:id="rId3"/>
    <p:sldId id="526" r:id="rId4"/>
    <p:sldId id="527" r:id="rId5"/>
    <p:sldId id="524" r:id="rId6"/>
    <p:sldId id="535" r:id="rId7"/>
    <p:sldId id="536" r:id="rId8"/>
    <p:sldId id="537" r:id="rId9"/>
    <p:sldId id="538" r:id="rId10"/>
    <p:sldId id="539" r:id="rId11"/>
    <p:sldId id="540" r:id="rId12"/>
    <p:sldId id="541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9D3389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0231" autoAdjust="0"/>
  </p:normalViewPr>
  <p:slideViewPr>
    <p:cSldViewPr snapToGrid="0">
      <p:cViewPr varScale="1">
        <p:scale>
          <a:sx n="55" d="100"/>
          <a:sy n="55" d="100"/>
        </p:scale>
        <p:origin x="341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67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Back-End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351127"/>
            <a:ext cx="9143999" cy="19009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ID" sz="8000" dirty="0" smtClean="0"/>
              <a:t>Connecting</a:t>
            </a:r>
            <a:endParaRPr lang="id-ID" sz="8800" dirty="0" smtClean="0"/>
          </a:p>
          <a:p>
            <a:pPr algn="ctr"/>
            <a:r>
              <a:rPr lang="id-ID" sz="4000" i="1" dirty="0" smtClean="0"/>
              <a:t>#</a:t>
            </a:r>
            <a:r>
              <a:rPr lang="en-US" sz="4000" i="1" dirty="0" smtClean="0"/>
              <a:t>14</a:t>
            </a:r>
            <a:r>
              <a:rPr lang="id-ID" sz="4000" i="1" dirty="0" smtClean="0"/>
              <a:t>  </a:t>
            </a:r>
            <a:r>
              <a:rPr lang="en-ID" sz="4000" b="0" dirty="0" err="1" smtClean="0">
                <a:latin typeface="Gotham" pitchFamily="50" charset="0"/>
              </a:rPr>
              <a:t>Strapi</a:t>
            </a:r>
            <a:r>
              <a:rPr lang="en-ID" sz="4000" b="0" dirty="0" smtClean="0">
                <a:latin typeface="Gotham" pitchFamily="50" charset="0"/>
              </a:rPr>
              <a:t> &amp; MongoDB</a:t>
            </a:r>
            <a:endParaRPr lang="en-US" sz="4000" i="1" dirty="0"/>
          </a:p>
        </p:txBody>
      </p:sp>
      <p:pic>
        <p:nvPicPr>
          <p:cNvPr id="10" name="Picture 2" descr="C:\Users\Windows 7\Videos\mongod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589" y="3776971"/>
            <a:ext cx="3217800" cy="1072409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91"/>
          <a:stretch/>
        </p:blipFill>
        <p:spPr>
          <a:xfrm>
            <a:off x="2050609" y="3647868"/>
            <a:ext cx="1369564" cy="1425325"/>
          </a:xfrm>
          <a:prstGeom prst="rect">
            <a:avLst/>
          </a:prstGeom>
          <a:effectLst>
            <a:glow rad="2286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06971" y="2191401"/>
            <a:ext cx="7930055" cy="3294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2"/>
              </a:buBlip>
            </a:pPr>
            <a:r>
              <a:rPr lang="en-US" sz="2200" dirty="0"/>
              <a:t>A powerful GUI platform to make </a:t>
            </a:r>
            <a:r>
              <a:rPr lang="en-US" sz="2200" dirty="0" smtClean="0"/>
              <a:t>API </a:t>
            </a:r>
            <a:r>
              <a:rPr lang="en-US" sz="2200" dirty="0"/>
              <a:t>development faster &amp; easier, from building API requests through testing, documentation </a:t>
            </a:r>
            <a:r>
              <a:rPr lang="en-US" sz="2200" dirty="0" smtClean="0"/>
              <a:t>&amp; </a:t>
            </a:r>
            <a:r>
              <a:rPr lang="en-US" sz="2200" dirty="0"/>
              <a:t>sharing</a:t>
            </a:r>
            <a:r>
              <a:rPr lang="en-US" sz="2200" dirty="0" smtClean="0"/>
              <a:t>.</a:t>
            </a:r>
          </a:p>
          <a:p>
            <a:pPr marL="342900" indent="-342900" algn="just">
              <a:buBlip>
                <a:blip r:embed="rId2"/>
              </a:buBlip>
            </a:pPr>
            <a:endParaRPr lang="en-US" sz="2200" dirty="0"/>
          </a:p>
          <a:p>
            <a:pPr marL="342900" indent="-342900" algn="just">
              <a:buBlip>
                <a:blip r:embed="rId2"/>
              </a:buBlip>
            </a:pPr>
            <a:r>
              <a:rPr lang="en-US" sz="2200" dirty="0"/>
              <a:t>Postman has features for every API developer: request building, tests &amp; pre-request scripts, variables, </a:t>
            </a:r>
            <a:r>
              <a:rPr lang="en-US" sz="2200" dirty="0" smtClean="0"/>
              <a:t>environments &amp; </a:t>
            </a:r>
            <a:r>
              <a:rPr lang="en-US" sz="2200" dirty="0"/>
              <a:t>request descriptions, designed to work seamlessly together</a:t>
            </a:r>
            <a:r>
              <a:rPr lang="en-US" sz="2200" dirty="0" smtClean="0"/>
              <a:t>.</a:t>
            </a:r>
          </a:p>
          <a:p>
            <a:pPr marL="342900" indent="-342900" algn="just">
              <a:buBlip>
                <a:blip r:embed="rId2"/>
              </a:buBlip>
            </a:pPr>
            <a:endParaRPr lang="en-US" sz="2200" dirty="0"/>
          </a:p>
          <a:p>
            <a:pPr marL="342900" indent="-342900" algn="just">
              <a:buBlip>
                <a:blip r:embed="rId2"/>
              </a:buBlip>
            </a:pPr>
            <a:r>
              <a:rPr lang="en-US" sz="2200" dirty="0" smtClean="0"/>
              <a:t>Download from </a:t>
            </a:r>
            <a:r>
              <a:rPr lang="en-US" sz="2200" i="1" dirty="0" smtClean="0">
                <a:solidFill>
                  <a:srgbClr val="009696"/>
                </a:solidFill>
              </a:rPr>
              <a:t>getpostman.com</a:t>
            </a:r>
          </a:p>
        </p:txBody>
      </p:sp>
      <p:pic>
        <p:nvPicPr>
          <p:cNvPr id="1027" name="Picture 3" descr="C:\Users\usr\Pictur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60" y="250277"/>
            <a:ext cx="4324679" cy="162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73421" y="5659819"/>
            <a:ext cx="5896303" cy="882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  <a:cs typeface="Consolas" pitchFamily="49" charset="0"/>
              </a:rPr>
              <a:t>Try to POST &amp; GET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cs typeface="Consolas" pitchFamily="49" charset="0"/>
              </a:rPr>
              <a:t>w</a:t>
            </a:r>
            <a:r>
              <a:rPr lang="en-US" sz="2800" b="1" dirty="0" smtClean="0">
                <a:solidFill>
                  <a:srgbClr val="FF0000"/>
                </a:solidFill>
                <a:cs typeface="Consolas" pitchFamily="49" charset="0"/>
              </a:rPr>
              <a:t>ith POSTMAN!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694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136204" y="0"/>
            <a:ext cx="3774714" cy="13813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b="1" dirty="0" smtClean="0">
                <a:solidFill>
                  <a:srgbClr val="009696"/>
                </a:solidFill>
              </a:rPr>
              <a:t>#8 GET data</a:t>
            </a:r>
            <a:endParaRPr lang="en-US" b="1" dirty="0">
              <a:solidFill>
                <a:srgbClr val="009696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90369" y="1688749"/>
            <a:ext cx="8020549" cy="3739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100" dirty="0" smtClean="0"/>
              <a:t>With Postman, try to GET data from </a:t>
            </a:r>
            <a:r>
              <a:rPr lang="en-US" sz="2100" dirty="0" err="1" smtClean="0"/>
              <a:t>Strapi</a:t>
            </a:r>
            <a:r>
              <a:rPr lang="en-US" sz="2100" dirty="0" smtClean="0"/>
              <a:t> API:</a:t>
            </a:r>
          </a:p>
          <a:p>
            <a:endParaRPr lang="en-US" sz="2100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100" b="1" dirty="0">
                <a:solidFill>
                  <a:srgbClr val="009696"/>
                </a:solidFill>
                <a:latin typeface="Consolas" panose="020B0609020204030204" pitchFamily="49" charset="0"/>
              </a:rPr>
              <a:t>GET http://</a:t>
            </a:r>
            <a:r>
              <a:rPr lang="en-US" sz="21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localhost:1337/karyawan</a:t>
            </a:r>
          </a:p>
          <a:p>
            <a:endParaRPr lang="en-US" sz="2100" b="1" dirty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r>
              <a:rPr lang="en-US" sz="2100" b="1" dirty="0">
                <a:solidFill>
                  <a:srgbClr val="009696"/>
                </a:solidFill>
                <a:latin typeface="Consolas" panose="020B0609020204030204" pitchFamily="49" charset="0"/>
              </a:rPr>
              <a:t>GET http://localhost:1337/karyawan?nama=Andi</a:t>
            </a:r>
          </a:p>
          <a:p>
            <a:endParaRPr lang="en-US" sz="2100" b="1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r>
              <a:rPr lang="en-US" sz="21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GET </a:t>
            </a:r>
            <a:r>
              <a:rPr lang="en-US" sz="2100" b="1" dirty="0">
                <a:solidFill>
                  <a:srgbClr val="009696"/>
                </a:solidFill>
                <a:latin typeface="Consolas" panose="020B0609020204030204" pitchFamily="49" charset="0"/>
              </a:rPr>
              <a:t>http://</a:t>
            </a:r>
            <a:r>
              <a:rPr lang="en-US" sz="21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localhost:1337/karyawan?usia_gte=22</a:t>
            </a:r>
            <a:endParaRPr lang="en-US" sz="2100" b="1" dirty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endParaRPr lang="en-US" sz="2100" b="1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r>
              <a:rPr lang="en-US" sz="21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GET </a:t>
            </a:r>
            <a:r>
              <a:rPr lang="en-US" sz="2100" b="1" dirty="0">
                <a:solidFill>
                  <a:srgbClr val="009696"/>
                </a:solidFill>
                <a:latin typeface="Consolas" panose="020B0609020204030204" pitchFamily="49" charset="0"/>
              </a:rPr>
              <a:t>http://localhost:1337/karyawan?_sort=nama:desc</a:t>
            </a:r>
          </a:p>
          <a:p>
            <a:endParaRPr lang="en-US" sz="2100" b="1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r>
              <a:rPr lang="en-US" sz="21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GET </a:t>
            </a:r>
            <a:r>
              <a:rPr lang="en-US" sz="2100" b="1" dirty="0">
                <a:solidFill>
                  <a:srgbClr val="009696"/>
                </a:solidFill>
                <a:latin typeface="Consolas" panose="020B0609020204030204" pitchFamily="49" charset="0"/>
              </a:rPr>
              <a:t>http://localhost:1337/karyawan?_limit=30 </a:t>
            </a:r>
            <a:endParaRPr lang="en-US" sz="2100" b="1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667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351127"/>
            <a:ext cx="9143999" cy="19009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ID" sz="8000" dirty="0" smtClean="0"/>
              <a:t>Connecting</a:t>
            </a:r>
            <a:endParaRPr lang="id-ID" sz="8800" dirty="0" smtClean="0"/>
          </a:p>
          <a:p>
            <a:pPr algn="ctr"/>
            <a:r>
              <a:rPr lang="id-ID" sz="4000" i="1" dirty="0" smtClean="0"/>
              <a:t>#</a:t>
            </a:r>
            <a:r>
              <a:rPr lang="en-US" sz="4000" i="1" dirty="0" smtClean="0"/>
              <a:t>14</a:t>
            </a:r>
            <a:r>
              <a:rPr lang="id-ID" sz="4000" i="1" dirty="0" smtClean="0"/>
              <a:t>  </a:t>
            </a:r>
            <a:r>
              <a:rPr lang="en-ID" sz="4000" b="0" dirty="0" err="1" smtClean="0">
                <a:latin typeface="Gotham" pitchFamily="50" charset="0"/>
              </a:rPr>
              <a:t>Strapi</a:t>
            </a:r>
            <a:r>
              <a:rPr lang="en-ID" sz="4000" b="0" dirty="0" smtClean="0">
                <a:latin typeface="Gotham" pitchFamily="50" charset="0"/>
              </a:rPr>
              <a:t> &amp; MongoDB</a:t>
            </a:r>
            <a:endParaRPr lang="en-US" sz="4000" i="1" dirty="0"/>
          </a:p>
        </p:txBody>
      </p:sp>
      <p:pic>
        <p:nvPicPr>
          <p:cNvPr id="10" name="Picture 2" descr="C:\Users\Windows 7\Videos\mongod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589" y="3776971"/>
            <a:ext cx="3217800" cy="1072409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91"/>
          <a:stretch/>
        </p:blipFill>
        <p:spPr>
          <a:xfrm>
            <a:off x="2050609" y="3647868"/>
            <a:ext cx="1369564" cy="1425325"/>
          </a:xfrm>
          <a:prstGeom prst="rect">
            <a:avLst/>
          </a:prstGeom>
          <a:effectLst>
            <a:glow rad="2286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7133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591"/>
          <a:stretch/>
        </p:blipFill>
        <p:spPr>
          <a:xfrm>
            <a:off x="2240974" y="589307"/>
            <a:ext cx="4662051" cy="1293115"/>
          </a:xfrm>
          <a:prstGeom prst="rect">
            <a:avLst/>
          </a:prstGeom>
          <a:effectLst>
            <a:glow rad="228600">
              <a:schemeClr val="bg1">
                <a:alpha val="40000"/>
              </a:schemeClr>
            </a:glow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80936" y="2431916"/>
            <a:ext cx="7616758" cy="32976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 fontAlgn="base">
              <a:buBlip>
                <a:blip r:embed="rId3"/>
              </a:buBlip>
            </a:pPr>
            <a:r>
              <a:rPr lang="en-US" sz="2200" dirty="0" smtClean="0">
                <a:cs typeface="Consolas" pitchFamily="49" charset="0"/>
              </a:rPr>
              <a:t>The most advanced Node.js Content Management Framework (Headless CMS) to build powerful API with no effort.</a:t>
            </a:r>
          </a:p>
          <a:p>
            <a:pPr marL="342900" indent="-342900" algn="just" fontAlgn="base">
              <a:buBlip>
                <a:blip r:embed="rId3"/>
              </a:buBlip>
            </a:pPr>
            <a:endParaRPr lang="en-US" sz="2200" dirty="0">
              <a:cs typeface="Consolas" pitchFamily="49" charset="0"/>
            </a:endParaRPr>
          </a:p>
          <a:p>
            <a:pPr marL="342900" indent="-342900" algn="just" fontAlgn="base">
              <a:buBlip>
                <a:blip r:embed="rId3"/>
              </a:buBlip>
            </a:pPr>
            <a:r>
              <a:rPr lang="en-US" sz="2200" dirty="0">
                <a:cs typeface="Consolas" pitchFamily="49" charset="0"/>
              </a:rPr>
              <a:t>Before you go any further, </a:t>
            </a:r>
            <a:r>
              <a:rPr lang="en-US" sz="2200" dirty="0" smtClean="0">
                <a:cs typeface="Consolas" pitchFamily="49" charset="0"/>
              </a:rPr>
              <a:t>ensure </a:t>
            </a:r>
            <a:r>
              <a:rPr lang="en-US" sz="2200" dirty="0">
                <a:cs typeface="Consolas" pitchFamily="49" charset="0"/>
              </a:rPr>
              <a:t>these technologies are installed on your </a:t>
            </a:r>
            <a:r>
              <a:rPr lang="en-US" sz="2200" dirty="0" smtClean="0">
                <a:cs typeface="Consolas" pitchFamily="49" charset="0"/>
              </a:rPr>
              <a:t>computer:</a:t>
            </a:r>
            <a:endParaRPr lang="en-US" sz="2200" dirty="0">
              <a:cs typeface="Consolas" pitchFamily="49" charset="0"/>
            </a:endParaRPr>
          </a:p>
          <a:p>
            <a:pPr algn="just" fontAlgn="base"/>
            <a:r>
              <a:rPr lang="en-US" sz="2200" dirty="0" smtClean="0">
                <a:cs typeface="Consolas" pitchFamily="49" charset="0"/>
              </a:rPr>
              <a:t>	</a:t>
            </a:r>
            <a:r>
              <a:rPr lang="en-US" sz="2200" b="1" i="1" dirty="0" smtClean="0">
                <a:solidFill>
                  <a:srgbClr val="009696"/>
                </a:solidFill>
                <a:cs typeface="Consolas" pitchFamily="49" charset="0"/>
              </a:rPr>
              <a:t>Node.js</a:t>
            </a:r>
            <a:r>
              <a:rPr lang="en-US" sz="2200" dirty="0" smtClean="0">
                <a:cs typeface="Consolas" pitchFamily="49" charset="0"/>
              </a:rPr>
              <a:t> 	at </a:t>
            </a:r>
            <a:r>
              <a:rPr lang="en-US" sz="2200" dirty="0">
                <a:cs typeface="Consolas" pitchFamily="49" charset="0"/>
              </a:rPr>
              <a:t>least v9.0.0</a:t>
            </a:r>
          </a:p>
          <a:p>
            <a:pPr algn="just" fontAlgn="base"/>
            <a:r>
              <a:rPr lang="en-US" sz="2200" dirty="0" smtClean="0">
                <a:cs typeface="Consolas" pitchFamily="49" charset="0"/>
              </a:rPr>
              <a:t>	</a:t>
            </a:r>
            <a:r>
              <a:rPr lang="en-US" sz="2200" b="1" i="1" dirty="0" smtClean="0">
                <a:solidFill>
                  <a:srgbClr val="009696"/>
                </a:solidFill>
                <a:cs typeface="Consolas" pitchFamily="49" charset="0"/>
              </a:rPr>
              <a:t>NPM</a:t>
            </a:r>
            <a:r>
              <a:rPr lang="en-US" sz="2200" dirty="0" smtClean="0">
                <a:cs typeface="Consolas" pitchFamily="49" charset="0"/>
              </a:rPr>
              <a:t> 		at </a:t>
            </a:r>
            <a:r>
              <a:rPr lang="en-US" sz="2200" dirty="0">
                <a:cs typeface="Consolas" pitchFamily="49" charset="0"/>
              </a:rPr>
              <a:t>least v5.0.0</a:t>
            </a:r>
          </a:p>
          <a:p>
            <a:pPr algn="just" fontAlgn="base"/>
            <a:r>
              <a:rPr lang="en-US" sz="2200" dirty="0" smtClean="0">
                <a:cs typeface="Consolas" pitchFamily="49" charset="0"/>
              </a:rPr>
              <a:t>	</a:t>
            </a:r>
            <a:r>
              <a:rPr lang="en-US" sz="2200" b="1" i="1" dirty="0" smtClean="0">
                <a:solidFill>
                  <a:srgbClr val="009696"/>
                </a:solidFill>
                <a:cs typeface="Consolas" pitchFamily="49" charset="0"/>
              </a:rPr>
              <a:t>MongoDB</a:t>
            </a:r>
            <a:r>
              <a:rPr lang="en-US" sz="2200" dirty="0" smtClean="0">
                <a:cs typeface="Consolas" pitchFamily="49" charset="0"/>
              </a:rPr>
              <a:t> 	at </a:t>
            </a:r>
            <a:r>
              <a:rPr lang="en-US" sz="2200" dirty="0">
                <a:cs typeface="Consolas" pitchFamily="49" charset="0"/>
              </a:rPr>
              <a:t>least v3.4</a:t>
            </a:r>
          </a:p>
          <a:p>
            <a:pPr marL="342900" indent="-342900" algn="just" fontAlgn="base">
              <a:buBlip>
                <a:blip r:embed="rId3"/>
              </a:buBlip>
            </a:pPr>
            <a:endParaRPr lang="en-US" sz="2200" dirty="0" smtClean="0">
              <a:cs typeface="Consolas" pitchFamily="49" charset="0"/>
            </a:endParaRPr>
          </a:p>
          <a:p>
            <a:pPr marL="342900" indent="-342900" algn="just" fontAlgn="base">
              <a:buBlip>
                <a:blip r:embed="rId3"/>
              </a:buBlip>
            </a:pPr>
            <a:r>
              <a:rPr lang="en-US" sz="2200" dirty="0" smtClean="0">
                <a:cs typeface="Consolas" pitchFamily="49" charset="0"/>
              </a:rPr>
              <a:t>More info: </a:t>
            </a:r>
            <a:r>
              <a:rPr lang="en-US" sz="2200" i="1" dirty="0" smtClean="0">
                <a:solidFill>
                  <a:srgbClr val="FF0000"/>
                </a:solidFill>
                <a:cs typeface="Consolas" pitchFamily="49" charset="0"/>
              </a:rPr>
              <a:t>https://strapi.io</a:t>
            </a:r>
          </a:p>
        </p:txBody>
      </p:sp>
    </p:spTree>
    <p:extLst>
      <p:ext uri="{BB962C8B-B14F-4D97-AF65-F5344CB8AC3E}">
        <p14:creationId xmlns:p14="http://schemas.microsoft.com/office/powerpoint/2010/main" val="552142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8735" y="1608073"/>
            <a:ext cx="8245371" cy="41148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smtClean="0"/>
              <a:t>Open terminal:</a:t>
            </a:r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 smtClean="0"/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cd C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:\Program 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Files\</a:t>
            </a:r>
            <a:r>
              <a:rPr lang="en-US" sz="26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MongoDB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\Server\3.6\bin</a:t>
            </a:r>
          </a:p>
          <a:p>
            <a:pPr algn="just" fontAlgn="base"/>
            <a:endParaRPr lang="en-US" sz="12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mongod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–</a:t>
            </a:r>
            <a:r>
              <a:rPr lang="en-US" sz="26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dbpath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C:\data\db 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jika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belum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</a:p>
          <a:p>
            <a:pPr algn="just" fontAlgn="base"/>
            <a:endParaRPr lang="en-US" sz="12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mongod</a:t>
            </a:r>
            <a:endParaRPr lang="en-US" sz="26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32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smtClean="0"/>
              <a:t>If OK, it </a:t>
            </a:r>
            <a:r>
              <a:rPr lang="en-US" sz="2400" dirty="0"/>
              <a:t>will show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“Waiting for connections 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on port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27017”</a:t>
            </a:r>
            <a:r>
              <a:rPr lang="en-US" sz="2400" dirty="0" smtClean="0"/>
              <a:t>. Then open new terminal:</a:t>
            </a:r>
          </a:p>
          <a:p>
            <a:pPr algn="just" fontAlgn="base"/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cd C:\Program Files\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MongoDB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\Server\3.6\bin</a:t>
            </a:r>
          </a:p>
          <a:p>
            <a:pPr algn="just" fontAlgn="base"/>
            <a:endParaRPr lang="en-US" sz="12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mongo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65129" y="-201719"/>
            <a:ext cx="7982922" cy="1704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#1 Activate MongoDB Server</a:t>
            </a:r>
            <a:endParaRPr lang="en-US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437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65383" y="1536970"/>
            <a:ext cx="7851221" cy="46431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db</a:t>
            </a:r>
            <a:r>
              <a:rPr lang="en-US" sz="2400" dirty="0" smtClean="0"/>
              <a:t> </a:t>
            </a:r>
            <a:r>
              <a:rPr lang="en-US" sz="2400" dirty="0" err="1" smtClean="0"/>
              <a:t>strapi_db</a:t>
            </a:r>
            <a:r>
              <a:rPr lang="en-US" sz="2400" dirty="0" smtClean="0"/>
              <a:t>:</a:t>
            </a:r>
          </a:p>
          <a:p>
            <a:pPr algn="just" fontAlgn="base"/>
            <a:endParaRPr lang="en-US" sz="1100" dirty="0" smtClean="0"/>
          </a:p>
          <a:p>
            <a:pPr algn="just" fontAlgn="base"/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	</a:t>
            </a:r>
            <a:r>
              <a:rPr lang="en-US" sz="26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use </a:t>
            </a:r>
            <a:r>
              <a:rPr lang="en-US" sz="26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strapi_db</a:t>
            </a:r>
            <a:endParaRPr lang="en-US" sz="2600" dirty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marL="342900" indent="-342900" algn="just" fontAlgn="base">
              <a:buBlip>
                <a:blip r:embed="rId2"/>
              </a:buBlip>
            </a:pPr>
            <a:endParaRPr lang="en-US" sz="2400" dirty="0" smtClean="0"/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/>
              <a:t>db</a:t>
            </a:r>
            <a:r>
              <a:rPr lang="en-US" sz="2400" dirty="0"/>
              <a:t> user: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db.createUser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({user:"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lintang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",</a:t>
            </a:r>
          </a:p>
          <a:p>
            <a:pPr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pwd:"1234", roles:["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readWrite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",  	"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dbAdmin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"]});</a:t>
            </a:r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err="1" smtClean="0"/>
              <a:t>Membuat</a:t>
            </a:r>
            <a:r>
              <a:rPr lang="en-US" sz="2400" dirty="0" smtClean="0"/>
              <a:t> collection “</a:t>
            </a:r>
            <a:r>
              <a:rPr lang="en-US" sz="2400" dirty="0" err="1" smtClean="0"/>
              <a:t>karyawan</a:t>
            </a:r>
            <a:r>
              <a:rPr lang="en-US" sz="2400" dirty="0" smtClean="0"/>
              <a:t>”:</a:t>
            </a:r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 smtClean="0"/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db.createCollection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karyawan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7389" y="0"/>
            <a:ext cx="8595609" cy="1372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#2 Create Db, User &amp; Collection</a:t>
            </a:r>
            <a:endParaRPr lang="en-US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718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143982" y="0"/>
            <a:ext cx="4766935" cy="11148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b="1" dirty="0" smtClean="0">
                <a:solidFill>
                  <a:srgbClr val="009696"/>
                </a:solidFill>
              </a:rPr>
              <a:t>#3 Setup </a:t>
            </a:r>
            <a:r>
              <a:rPr lang="en-ID" b="1" dirty="0" err="1" smtClean="0">
                <a:solidFill>
                  <a:srgbClr val="009696"/>
                </a:solidFill>
              </a:rPr>
              <a:t>Strapi</a:t>
            </a:r>
            <a:endParaRPr lang="en-US" b="1" dirty="0">
              <a:solidFill>
                <a:srgbClr val="009696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16749" y="1332690"/>
            <a:ext cx="7283178" cy="44600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2"/>
              </a:buBlip>
            </a:pPr>
            <a:r>
              <a:rPr lang="en-US" sz="2200" dirty="0"/>
              <a:t>Install </a:t>
            </a:r>
            <a:r>
              <a:rPr lang="en-US" sz="2200" dirty="0" err="1"/>
              <a:t>Strapi</a:t>
            </a:r>
            <a:r>
              <a:rPr lang="en-US" sz="2200" dirty="0"/>
              <a:t> CLI:</a:t>
            </a:r>
          </a:p>
          <a:p>
            <a:pPr algn="just"/>
            <a:endParaRPr lang="en-US" sz="1000" dirty="0"/>
          </a:p>
          <a:p>
            <a:pPr algn="just"/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9696"/>
                </a:solidFill>
                <a:latin typeface="Consolas" panose="020B0609020204030204" pitchFamily="49" charset="0"/>
              </a:rPr>
              <a:t>$ </a:t>
            </a:r>
            <a:r>
              <a:rPr lang="en-US" sz="2200" dirty="0" err="1">
                <a:solidFill>
                  <a:srgbClr val="009696"/>
                </a:solidFill>
                <a:latin typeface="Consolas" panose="020B0609020204030204" pitchFamily="49" charset="0"/>
              </a:rPr>
              <a:t>npm</a:t>
            </a:r>
            <a:r>
              <a:rPr lang="en-US" sz="2200" dirty="0">
                <a:solidFill>
                  <a:srgbClr val="009696"/>
                </a:solidFill>
                <a:latin typeface="Consolas" panose="020B0609020204030204" pitchFamily="49" charset="0"/>
              </a:rPr>
              <a:t> install </a:t>
            </a:r>
            <a:r>
              <a:rPr lang="en-US" sz="2200" dirty="0" err="1">
                <a:solidFill>
                  <a:srgbClr val="009696"/>
                </a:solidFill>
                <a:latin typeface="Consolas" panose="020B0609020204030204" pitchFamily="49" charset="0"/>
              </a:rPr>
              <a:t>strapi@alpha</a:t>
            </a:r>
            <a:r>
              <a:rPr lang="en-US" sz="2200" dirty="0">
                <a:solidFill>
                  <a:srgbClr val="009696"/>
                </a:solidFill>
                <a:latin typeface="Consolas" panose="020B0609020204030204" pitchFamily="49" charset="0"/>
              </a:rPr>
              <a:t> –g</a:t>
            </a:r>
          </a:p>
          <a:p>
            <a:pPr algn="just"/>
            <a:endParaRPr lang="en-US" sz="1000" dirty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200" dirty="0">
                <a:solidFill>
                  <a:srgbClr val="009696"/>
                </a:solidFill>
                <a:latin typeface="Consolas" panose="020B0609020204030204" pitchFamily="49" charset="0"/>
              </a:rPr>
              <a:t>	$ </a:t>
            </a:r>
            <a:r>
              <a:rPr lang="en-US" sz="2200" dirty="0" err="1">
                <a:solidFill>
                  <a:srgbClr val="009696"/>
                </a:solidFill>
                <a:latin typeface="Consolas" panose="020B0609020204030204" pitchFamily="49" charset="0"/>
              </a:rPr>
              <a:t>strapi</a:t>
            </a:r>
            <a:r>
              <a:rPr lang="en-US" sz="2200" dirty="0">
                <a:solidFill>
                  <a:srgbClr val="009696"/>
                </a:solidFill>
                <a:latin typeface="Consolas" panose="020B0609020204030204" pitchFamily="49" charset="0"/>
              </a:rPr>
              <a:t> -v</a:t>
            </a:r>
          </a:p>
          <a:p>
            <a:pPr algn="just"/>
            <a:endParaRPr lang="en-US" sz="1000" dirty="0" smtClean="0"/>
          </a:p>
          <a:p>
            <a:pPr marL="342900" indent="-342900" algn="just">
              <a:buBlip>
                <a:blip r:embed="rId2"/>
              </a:buBlip>
            </a:pPr>
            <a:r>
              <a:rPr lang="en-US" sz="2200" dirty="0" smtClean="0"/>
              <a:t>Create </a:t>
            </a:r>
            <a:r>
              <a:rPr lang="en-US" sz="2200" dirty="0" err="1" smtClean="0"/>
              <a:t>Strapi</a:t>
            </a:r>
            <a:r>
              <a:rPr lang="en-US" sz="2200" dirty="0" smtClean="0"/>
              <a:t> project: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</a:t>
            </a:r>
            <a:r>
              <a:rPr lang="en-US" sz="2200" dirty="0" err="1">
                <a:solidFill>
                  <a:srgbClr val="009696"/>
                </a:solidFill>
                <a:latin typeface="Consolas" panose="020B0609020204030204" pitchFamily="49" charset="0"/>
              </a:rPr>
              <a:t>strapi</a:t>
            </a:r>
            <a:r>
              <a:rPr lang="en-US" sz="2200" dirty="0">
                <a:solidFill>
                  <a:srgbClr val="009696"/>
                </a:solidFill>
                <a:latin typeface="Consolas" panose="020B0609020204030204" pitchFamily="49" charset="0"/>
              </a:rPr>
              <a:t> new </a:t>
            </a:r>
            <a:r>
              <a:rPr lang="en-US" sz="22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lin_strapi</a:t>
            </a:r>
            <a:endParaRPr lang="en-US" sz="2200" b="1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algn="just"/>
            <a:endParaRPr lang="en-US" b="1" dirty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dirty="0">
                <a:latin typeface="Consolas" panose="020B0609020204030204" pitchFamily="49" charset="0"/>
              </a:rPr>
              <a:t>Choose </a:t>
            </a:r>
            <a:r>
              <a:rPr lang="en-US" sz="2200" dirty="0" smtClean="0">
                <a:latin typeface="Consolas" panose="020B0609020204030204" pitchFamily="49" charset="0"/>
              </a:rPr>
              <a:t>your </a:t>
            </a:r>
            <a:r>
              <a:rPr lang="en-US" sz="2200" dirty="0">
                <a:latin typeface="Consolas" panose="020B0609020204030204" pitchFamily="49" charset="0"/>
              </a:rPr>
              <a:t>database: </a:t>
            </a:r>
            <a:r>
              <a:rPr lang="en-US" sz="2200" i="1" dirty="0">
                <a:solidFill>
                  <a:srgbClr val="FF0000"/>
                </a:solidFill>
                <a:latin typeface="Consolas" panose="020B0609020204030204" pitchFamily="49" charset="0"/>
              </a:rPr>
              <a:t>MongoDB</a:t>
            </a:r>
            <a:r>
              <a:rPr lang="en-US" sz="2200" i="1" dirty="0">
                <a:latin typeface="Consolas" panose="020B0609020204030204" pitchFamily="49" charset="0"/>
              </a:rPr>
              <a:t> </a:t>
            </a:r>
            <a:r>
              <a:rPr lang="en-US" sz="22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(recommended)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Consolas" panose="020B0609020204030204" pitchFamily="49" charset="0"/>
              </a:rPr>
              <a:t>Database </a:t>
            </a:r>
            <a:r>
              <a:rPr lang="en-US" sz="2200" dirty="0">
                <a:latin typeface="Consolas" panose="020B0609020204030204" pitchFamily="49" charset="0"/>
              </a:rPr>
              <a:t>name: </a:t>
            </a:r>
            <a:r>
              <a:rPr lang="en-US" sz="2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strapi_db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Consolas" panose="020B0609020204030204" pitchFamily="49" charset="0"/>
              </a:rPr>
              <a:t>Host</a:t>
            </a:r>
            <a:r>
              <a:rPr lang="en-US" sz="2200" dirty="0">
                <a:latin typeface="Consolas" panose="020B0609020204030204" pitchFamily="49" charset="0"/>
              </a:rPr>
              <a:t>: </a:t>
            </a:r>
            <a:r>
              <a:rPr lang="en-US" sz="2200" i="1" dirty="0">
                <a:solidFill>
                  <a:srgbClr val="FF0000"/>
                </a:solidFill>
                <a:latin typeface="Consolas" panose="020B0609020204030204" pitchFamily="49" charset="0"/>
              </a:rPr>
              <a:t>127.0.0.1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Consolas" panose="020B0609020204030204" pitchFamily="49" charset="0"/>
              </a:rPr>
              <a:t>Port</a:t>
            </a:r>
            <a:r>
              <a:rPr lang="en-US" sz="2200" dirty="0">
                <a:latin typeface="Consolas" panose="020B0609020204030204" pitchFamily="49" charset="0"/>
              </a:rPr>
              <a:t>: </a:t>
            </a:r>
            <a:r>
              <a:rPr lang="en-US" sz="2200" i="1" dirty="0">
                <a:solidFill>
                  <a:srgbClr val="FF0000"/>
                </a:solidFill>
                <a:latin typeface="Consolas" panose="020B0609020204030204" pitchFamily="49" charset="0"/>
              </a:rPr>
              <a:t>27017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Consolas" panose="020B0609020204030204" pitchFamily="49" charset="0"/>
              </a:rPr>
              <a:t>Username</a:t>
            </a:r>
            <a:r>
              <a:rPr lang="en-US" sz="2200" dirty="0">
                <a:latin typeface="Consolas" panose="020B0609020204030204" pitchFamily="49" charset="0"/>
              </a:rPr>
              <a:t>: </a:t>
            </a:r>
            <a:r>
              <a:rPr lang="en-US" sz="2200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lintang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Consolas" panose="020B0609020204030204" pitchFamily="49" charset="0"/>
              </a:rPr>
              <a:t>Password</a:t>
            </a:r>
            <a:r>
              <a:rPr lang="en-US" sz="2200" dirty="0">
                <a:latin typeface="Consolas" panose="020B0609020204030204" pitchFamily="49" charset="0"/>
              </a:rPr>
              <a:t>: </a:t>
            </a:r>
            <a:r>
              <a:rPr lang="en-US" sz="22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1234</a:t>
            </a:r>
            <a:endParaRPr lang="en-US" sz="2200" i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91"/>
          <a:stretch/>
        </p:blipFill>
        <p:spPr>
          <a:xfrm>
            <a:off x="222580" y="210804"/>
            <a:ext cx="913628" cy="950826"/>
          </a:xfrm>
          <a:prstGeom prst="rect">
            <a:avLst/>
          </a:prstGeom>
          <a:effectLst>
            <a:glow rad="2286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08177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22303" y="196730"/>
            <a:ext cx="4407688" cy="11148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sz="3200" b="1" dirty="0" smtClean="0">
                <a:solidFill>
                  <a:srgbClr val="009696"/>
                </a:solidFill>
              </a:rPr>
              <a:t>#4 Launch Server</a:t>
            </a:r>
          </a:p>
          <a:p>
            <a:pPr algn="ctr"/>
            <a:r>
              <a:rPr lang="en-ID" sz="3200" b="1" dirty="0" smtClean="0">
                <a:solidFill>
                  <a:srgbClr val="009696"/>
                </a:solidFill>
              </a:rPr>
              <a:t>then Create User</a:t>
            </a:r>
            <a:endParaRPr lang="en-US" sz="3200" b="1" dirty="0">
              <a:solidFill>
                <a:srgbClr val="009696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63210" y="1668573"/>
            <a:ext cx="3797469" cy="3499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200" dirty="0" smtClean="0"/>
              <a:t>Enter project </a:t>
            </a:r>
            <a:r>
              <a:rPr lang="en-US" sz="2200" dirty="0" err="1" smtClean="0"/>
              <a:t>dir</a:t>
            </a:r>
            <a:r>
              <a:rPr lang="en-US" sz="2200" dirty="0" smtClean="0"/>
              <a:t> then launch the server:</a:t>
            </a:r>
            <a:endParaRPr lang="en-US" sz="2200" dirty="0"/>
          </a:p>
          <a:p>
            <a:endParaRPr lang="en-US" sz="1000" dirty="0"/>
          </a:p>
          <a:p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9696"/>
                </a:solidFill>
                <a:latin typeface="Consolas" panose="020B0609020204030204" pitchFamily="49" charset="0"/>
              </a:rPr>
              <a:t>$ </a:t>
            </a:r>
            <a:r>
              <a:rPr lang="en-US" sz="22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cd </a:t>
            </a:r>
            <a:r>
              <a:rPr lang="en-US" sz="22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lin_strapi</a:t>
            </a:r>
            <a:endParaRPr lang="en-US" sz="2200" dirty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9696"/>
                </a:solidFill>
                <a:latin typeface="Consolas" panose="020B0609020204030204" pitchFamily="49" charset="0"/>
              </a:rPr>
              <a:t>	$ </a:t>
            </a:r>
            <a:r>
              <a:rPr lang="en-US" sz="22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strapi</a:t>
            </a:r>
            <a:r>
              <a:rPr lang="en-US" sz="22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 start</a:t>
            </a:r>
            <a:endParaRPr lang="en-US" sz="2200" dirty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endParaRPr lang="en-US" sz="24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200" dirty="0"/>
              <a:t>Then open administration </a:t>
            </a:r>
            <a:r>
              <a:rPr lang="en-US" sz="2200" dirty="0" smtClean="0"/>
              <a:t>panel on browser (</a:t>
            </a:r>
            <a:r>
              <a:rPr lang="en-US" sz="2200" b="1" i="1" dirty="0" smtClean="0">
                <a:solidFill>
                  <a:srgbClr val="FF0000"/>
                </a:solidFill>
              </a:rPr>
              <a:t>localhost:1337/admin</a:t>
            </a:r>
            <a:r>
              <a:rPr lang="en-US" sz="2200" dirty="0"/>
              <a:t>) to </a:t>
            </a:r>
            <a:r>
              <a:rPr lang="en-US" sz="2200" b="1" i="1" dirty="0"/>
              <a:t>create the first </a:t>
            </a:r>
            <a:r>
              <a:rPr lang="en-US" sz="2200" b="1" i="1" dirty="0" smtClean="0"/>
              <a:t>user</a:t>
            </a:r>
            <a:r>
              <a:rPr lang="en-US" sz="2200" dirty="0" smtClean="0"/>
              <a:t>!</a:t>
            </a:r>
            <a:endParaRPr lang="en-US" sz="2200" i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6782" t="23715" r="37602" b="6515"/>
          <a:stretch/>
        </p:blipFill>
        <p:spPr>
          <a:xfrm>
            <a:off x="578902" y="389029"/>
            <a:ext cx="3943401" cy="604158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46219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336588" y="0"/>
            <a:ext cx="5574330" cy="11148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sz="3200" b="1" dirty="0" smtClean="0">
                <a:solidFill>
                  <a:srgbClr val="009696"/>
                </a:solidFill>
              </a:rPr>
              <a:t>#5 Create Content Type</a:t>
            </a:r>
            <a:endParaRPr lang="en-US" sz="3200" b="1" dirty="0">
              <a:solidFill>
                <a:srgbClr val="009696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3116" y="949442"/>
            <a:ext cx="8020549" cy="12684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100" dirty="0" smtClean="0"/>
              <a:t>From </a:t>
            </a:r>
            <a:r>
              <a:rPr lang="en-US" sz="2100" b="1" i="1" dirty="0" smtClean="0">
                <a:solidFill>
                  <a:srgbClr val="FF0000"/>
                </a:solidFill>
              </a:rPr>
              <a:t>Content</a:t>
            </a:r>
            <a:r>
              <a:rPr lang="en-US" sz="2100" dirty="0" smtClean="0">
                <a:solidFill>
                  <a:srgbClr val="FF0000"/>
                </a:solidFill>
              </a:rPr>
              <a:t> </a:t>
            </a:r>
            <a:r>
              <a:rPr lang="en-US" sz="2100" b="1" i="1" dirty="0" smtClean="0">
                <a:solidFill>
                  <a:srgbClr val="FF0000"/>
                </a:solidFill>
              </a:rPr>
              <a:t>Type</a:t>
            </a:r>
            <a:r>
              <a:rPr lang="en-US" sz="2100" dirty="0" smtClean="0">
                <a:solidFill>
                  <a:srgbClr val="FF0000"/>
                </a:solidFill>
              </a:rPr>
              <a:t> </a:t>
            </a:r>
            <a:r>
              <a:rPr lang="en-US" sz="2100" b="1" i="1" dirty="0" smtClean="0">
                <a:solidFill>
                  <a:srgbClr val="FF0000"/>
                </a:solidFill>
              </a:rPr>
              <a:t>Builder</a:t>
            </a:r>
            <a:r>
              <a:rPr lang="en-US" sz="2100" dirty="0" smtClean="0"/>
              <a:t> menu, create a content type (</a:t>
            </a:r>
            <a:r>
              <a:rPr lang="en-US" sz="2100" b="1" i="1" dirty="0" smtClean="0"/>
              <a:t>model</a:t>
            </a:r>
            <a:r>
              <a:rPr lang="en-US" sz="2100" dirty="0" smtClean="0"/>
              <a:t>) with several fields (</a:t>
            </a:r>
            <a:r>
              <a:rPr lang="en-US" sz="2100" b="1" i="1" dirty="0" smtClean="0"/>
              <a:t>props</a:t>
            </a:r>
            <a:r>
              <a:rPr lang="en-US" sz="2100" dirty="0" smtClean="0"/>
              <a:t>). </a:t>
            </a:r>
            <a:r>
              <a:rPr lang="en-US" sz="2100" dirty="0" err="1" smtClean="0"/>
              <a:t>Eg</a:t>
            </a:r>
            <a:r>
              <a:rPr lang="en-US" sz="2100" dirty="0" smtClean="0"/>
              <a:t>: Content: </a:t>
            </a:r>
            <a:r>
              <a:rPr lang="en-US" sz="2100" b="1" i="1" dirty="0" err="1" smtClean="0">
                <a:solidFill>
                  <a:srgbClr val="FF0000"/>
                </a:solidFill>
              </a:rPr>
              <a:t>Karyawan</a:t>
            </a:r>
            <a:r>
              <a:rPr lang="en-US" sz="2100" dirty="0" smtClean="0"/>
              <a:t> with Fields: </a:t>
            </a:r>
            <a:r>
              <a:rPr lang="en-US" sz="2100" b="1" i="1" dirty="0" smtClean="0">
                <a:solidFill>
                  <a:srgbClr val="FF0000"/>
                </a:solidFill>
              </a:rPr>
              <a:t>Nama</a:t>
            </a:r>
            <a:r>
              <a:rPr lang="en-US" sz="2100" dirty="0" smtClean="0"/>
              <a:t> (string) &amp; </a:t>
            </a:r>
            <a:r>
              <a:rPr lang="en-US" sz="2100" b="1" i="1" dirty="0" err="1" smtClean="0">
                <a:solidFill>
                  <a:srgbClr val="FF0000"/>
                </a:solidFill>
              </a:rPr>
              <a:t>Usia</a:t>
            </a:r>
            <a:r>
              <a:rPr lang="en-US" sz="2100" dirty="0" smtClean="0"/>
              <a:t> (number)</a:t>
            </a:r>
            <a:endParaRPr lang="en-US" sz="2100" i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940" t="10266" r="27710" b="40684"/>
          <a:stretch/>
        </p:blipFill>
        <p:spPr>
          <a:xfrm>
            <a:off x="0" y="2120627"/>
            <a:ext cx="9144000" cy="3638144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0" y="4357991"/>
            <a:ext cx="1750979" cy="3307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/>
          <p:cNvSpPr/>
          <p:nvPr/>
        </p:nvSpPr>
        <p:spPr>
          <a:xfrm>
            <a:off x="4072647" y="2772379"/>
            <a:ext cx="1750979" cy="51556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6612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854102" y="268506"/>
            <a:ext cx="4056816" cy="10447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sz="3200" b="1" dirty="0" smtClean="0">
                <a:solidFill>
                  <a:srgbClr val="009696"/>
                </a:solidFill>
              </a:rPr>
              <a:t>#6 Add Data to Content Type</a:t>
            </a:r>
            <a:endParaRPr lang="en-US" sz="3200" b="1" dirty="0">
              <a:solidFill>
                <a:srgbClr val="009696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9106" y="573931"/>
            <a:ext cx="5703434" cy="9630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100" dirty="0" smtClean="0"/>
              <a:t>Add some data to </a:t>
            </a:r>
            <a:r>
              <a:rPr lang="en-US" sz="2100" dirty="0" err="1" smtClean="0"/>
              <a:t>Karyawan</a:t>
            </a:r>
            <a:r>
              <a:rPr lang="en-US" sz="2100" dirty="0" smtClean="0"/>
              <a:t>:</a:t>
            </a:r>
          </a:p>
          <a:p>
            <a:r>
              <a:rPr lang="en-US" sz="2100" i="1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1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Nama: Andi, </a:t>
            </a:r>
            <a:r>
              <a:rPr lang="en-US" sz="2100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Usia</a:t>
            </a:r>
            <a:r>
              <a:rPr lang="en-US" sz="21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24</a:t>
            </a:r>
          </a:p>
          <a:p>
            <a:r>
              <a:rPr lang="en-US" sz="2100" i="1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1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Nama: Budi, </a:t>
            </a:r>
            <a:r>
              <a:rPr lang="en-US" sz="2100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Usia</a:t>
            </a:r>
            <a:r>
              <a:rPr lang="en-US" sz="21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25</a:t>
            </a:r>
          </a:p>
          <a:p>
            <a:r>
              <a:rPr lang="en-US" sz="2100" i="1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1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Nama: Caca, </a:t>
            </a:r>
            <a:r>
              <a:rPr lang="en-US" sz="2100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Usia</a:t>
            </a:r>
            <a:r>
              <a:rPr lang="en-US" sz="21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21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788" t="10440" r="21889" b="40307"/>
          <a:stretch/>
        </p:blipFill>
        <p:spPr>
          <a:xfrm>
            <a:off x="-1" y="2207424"/>
            <a:ext cx="9144001" cy="335093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8" name="Rectangle 7"/>
          <p:cNvSpPr/>
          <p:nvPr/>
        </p:nvSpPr>
        <p:spPr>
          <a:xfrm>
            <a:off x="0" y="2957208"/>
            <a:ext cx="1750979" cy="3307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/>
          <p:cNvSpPr/>
          <p:nvPr/>
        </p:nvSpPr>
        <p:spPr>
          <a:xfrm>
            <a:off x="7568141" y="2816402"/>
            <a:ext cx="1575860" cy="3307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991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336588" y="0"/>
            <a:ext cx="5574330" cy="11148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sz="3200" b="1" dirty="0" smtClean="0">
                <a:solidFill>
                  <a:srgbClr val="009696"/>
                </a:solidFill>
              </a:rPr>
              <a:t>#7 Allowing API Access</a:t>
            </a:r>
            <a:endParaRPr lang="en-US" sz="3200" b="1" dirty="0">
              <a:solidFill>
                <a:srgbClr val="009696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3116" y="963038"/>
            <a:ext cx="8020549" cy="21400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100" dirty="0" smtClean="0"/>
              <a:t>From </a:t>
            </a:r>
            <a:r>
              <a:rPr lang="en-US" sz="2100" b="1" i="1" dirty="0" smtClean="0">
                <a:solidFill>
                  <a:srgbClr val="FF0000"/>
                </a:solidFill>
              </a:rPr>
              <a:t>Roles &amp; Permissions</a:t>
            </a:r>
            <a:r>
              <a:rPr lang="en-US" sz="2100" dirty="0" smtClean="0"/>
              <a:t>, click </a:t>
            </a:r>
            <a:r>
              <a:rPr lang="en-US" sz="2100" b="1" i="1" dirty="0" smtClean="0">
                <a:solidFill>
                  <a:srgbClr val="FF0000"/>
                </a:solidFill>
              </a:rPr>
              <a:t>Public</a:t>
            </a:r>
            <a:r>
              <a:rPr lang="en-US" sz="2100" dirty="0" smtClean="0"/>
              <a:t> then select allowed actions.</a:t>
            </a:r>
          </a:p>
          <a:p>
            <a:r>
              <a:rPr lang="en-US" sz="21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Create   - </a:t>
            </a:r>
            <a:r>
              <a:rPr lang="en-US" sz="21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POST</a:t>
            </a:r>
          </a:p>
          <a:p>
            <a:r>
              <a:rPr lang="en-US" sz="21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100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Findone</a:t>
            </a:r>
            <a:r>
              <a:rPr lang="en-US" sz="21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- </a:t>
            </a:r>
            <a:r>
              <a:rPr lang="en-US" sz="21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GET</a:t>
            </a:r>
            <a:r>
              <a:rPr lang="en-US" sz="21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:id</a:t>
            </a:r>
          </a:p>
          <a:p>
            <a:r>
              <a:rPr lang="en-US" sz="21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Destroy  - </a:t>
            </a:r>
            <a:r>
              <a:rPr lang="en-US" sz="21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</a:p>
          <a:p>
            <a:r>
              <a:rPr lang="en-US" sz="21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Update   - </a:t>
            </a:r>
            <a:r>
              <a:rPr lang="en-US" sz="21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PUT</a:t>
            </a:r>
          </a:p>
          <a:p>
            <a:r>
              <a:rPr lang="en-US" sz="21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Find     - </a:t>
            </a:r>
            <a:r>
              <a:rPr lang="en-US" sz="21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GET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29" t="10372" r="22428" b="46283"/>
          <a:stretch/>
        </p:blipFill>
        <p:spPr>
          <a:xfrm>
            <a:off x="0" y="3298427"/>
            <a:ext cx="9144000" cy="322883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0" name="Rectangle 9"/>
          <p:cNvSpPr/>
          <p:nvPr/>
        </p:nvSpPr>
        <p:spPr>
          <a:xfrm>
            <a:off x="-126460" y="5878600"/>
            <a:ext cx="1750979" cy="3307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/>
          <p:cNvSpPr/>
          <p:nvPr/>
        </p:nvSpPr>
        <p:spPr>
          <a:xfrm>
            <a:off x="2214664" y="5552479"/>
            <a:ext cx="3787302" cy="9747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8595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10864</TotalTime>
  <Words>310</Words>
  <Application>Microsoft Office PowerPoint</Application>
  <PresentationFormat>On-screen Show (4:3)</PresentationFormat>
  <Paragraphs>103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871</cp:revision>
  <dcterms:created xsi:type="dcterms:W3CDTF">2015-11-07T11:59:24Z</dcterms:created>
  <dcterms:modified xsi:type="dcterms:W3CDTF">2018-07-13T03:21:11Z</dcterms:modified>
</cp:coreProperties>
</file>