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9" r:id="rId2"/>
    <p:sldId id="438" r:id="rId3"/>
    <p:sldId id="487" r:id="rId4"/>
    <p:sldId id="472" r:id="rId5"/>
    <p:sldId id="474" r:id="rId6"/>
    <p:sldId id="475" r:id="rId7"/>
    <p:sldId id="476" r:id="rId8"/>
    <p:sldId id="477" r:id="rId9"/>
    <p:sldId id="485" r:id="rId10"/>
    <p:sldId id="478" r:id="rId11"/>
    <p:sldId id="479" r:id="rId12"/>
    <p:sldId id="486" r:id="rId13"/>
    <p:sldId id="480" r:id="rId14"/>
    <p:sldId id="488" r:id="rId15"/>
    <p:sldId id="489" r:id="rId16"/>
    <p:sldId id="483" r:id="rId17"/>
    <p:sldId id="482" r:id="rId18"/>
    <p:sldId id="484" r:id="rId19"/>
    <p:sldId id="490" r:id="rId20"/>
    <p:sldId id="491" r:id="rId21"/>
    <p:sldId id="492" r:id="rId22"/>
    <p:sldId id="493" r:id="rId23"/>
    <p:sldId id="444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DC54D2"/>
    <a:srgbClr val="00AC7F"/>
    <a:srgbClr val="0CA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 varScale="1">
        <p:scale>
          <a:sx n="84" d="100"/>
          <a:sy n="84" d="100"/>
        </p:scale>
        <p:origin x="146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40771"/>
            <a:ext cx="5976437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#3   </a:t>
            </a:r>
            <a:r>
              <a:rPr lang="id-ID" sz="3200" b="0" dirty="0" smtClean="0">
                <a:latin typeface="Gotham" pitchFamily="50" charset="0"/>
              </a:rPr>
              <a:t>HTTP Module</a:t>
            </a:r>
            <a:endParaRPr lang="en-US" sz="3200" i="1" dirty="0"/>
          </a:p>
        </p:txBody>
      </p:sp>
      <p:pic>
        <p:nvPicPr>
          <p:cNvPr id="5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62" y="2260171"/>
            <a:ext cx="2789230" cy="170865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8484" y="-136478"/>
            <a:ext cx="4305300" cy="1397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5506" y="315310"/>
            <a:ext cx="8784767" cy="602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satu.js</a:t>
            </a:r>
          </a:p>
          <a:p>
            <a:endParaRPr lang="id-ID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('http');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('fs');</a:t>
            </a:r>
          </a:p>
          <a:p>
            <a:endParaRPr lang="id-ID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readFileSync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('satu.html', 'utf8');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http.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createServer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(function(req,res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('Request : ' + req.url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writeHead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(200, 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{'Content-Type':'text/html'});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server.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(3000);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('Server aktif. Listening port 3000.');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08483" y="0"/>
            <a:ext cx="4099033" cy="1261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  <a:endParaRPr lang="id-ID" sz="2400" b="1" dirty="0" smtClean="0">
              <a:solidFill>
                <a:schemeClr val="bg1"/>
              </a:solidFill>
            </a:endParaRP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#1 using FS readFileSync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35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0490" y="-136478"/>
            <a:ext cx="4173293" cy="1397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032" y="331074"/>
            <a:ext cx="8924604" cy="60224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satu.js</a:t>
            </a:r>
          </a:p>
          <a:p>
            <a:endParaRPr lang="id-ID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('http');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('fs');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http.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createServer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(function(req,res){</a:t>
            </a:r>
          </a:p>
          <a:p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('Request : ' + req.url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res.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writeHead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(200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, {'Content-Type':'text/html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'});</a:t>
            </a:r>
          </a:p>
          <a:p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var </a:t>
            </a:r>
            <a:r>
              <a:rPr lang="id-ID" sz="2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bacaStream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=</a:t>
            </a:r>
            <a:r>
              <a:rPr lang="id-ID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(__dirname+'/satu.html','utf8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')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bacaStream.</a:t>
            </a:r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pipe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(res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>
                <a:latin typeface="Consolas" pitchFamily="49" charset="0"/>
                <a:cs typeface="Consolas" pitchFamily="49" charset="0"/>
              </a:rPr>
              <a:t>server.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(3000);</a:t>
            </a:r>
          </a:p>
          <a:p>
            <a:r>
              <a:rPr lang="id-ID" sz="2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('Server aktif. Listening port 3000.');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0489" y="0"/>
            <a:ext cx="3967027" cy="1261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  <a:endParaRPr lang="id-ID" sz="2400" b="1" dirty="0" smtClean="0">
              <a:solidFill>
                <a:schemeClr val="bg1"/>
              </a:solidFill>
            </a:endParaRP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#2 using </a:t>
            </a:r>
            <a:r>
              <a:rPr lang="id-ID" sz="2400" b="1" dirty="0">
                <a:solidFill>
                  <a:schemeClr val="bg1"/>
                </a:solidFill>
              </a:rPr>
              <a:t>FS readStream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34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185" y="157602"/>
            <a:ext cx="8954815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J S O N</a:t>
            </a:r>
            <a:endParaRPr lang="en-US" sz="32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3694" y="1245465"/>
            <a:ext cx="7961586" cy="4587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b="1" dirty="0" smtClean="0">
                <a:solidFill>
                  <a:srgbClr val="009696"/>
                </a:solidFill>
              </a:rPr>
              <a:t>JSON (</a:t>
            </a:r>
            <a:r>
              <a:rPr lang="en-US" sz="2400" b="1" i="1" dirty="0" err="1" smtClean="0">
                <a:solidFill>
                  <a:srgbClr val="009696"/>
                </a:solidFill>
              </a:rPr>
              <a:t>Javascript</a:t>
            </a:r>
            <a:r>
              <a:rPr lang="en-US" sz="2400" b="1" i="1" dirty="0" smtClean="0">
                <a:solidFill>
                  <a:srgbClr val="009696"/>
                </a:solidFill>
              </a:rPr>
              <a:t> </a:t>
            </a:r>
            <a:r>
              <a:rPr lang="en-US" sz="2400" b="1" i="1" dirty="0">
                <a:solidFill>
                  <a:srgbClr val="009696"/>
                </a:solidFill>
              </a:rPr>
              <a:t>Object </a:t>
            </a:r>
            <a:r>
              <a:rPr lang="en-US" sz="2400" b="1" i="1" dirty="0" smtClean="0">
                <a:solidFill>
                  <a:srgbClr val="009696"/>
                </a:solidFill>
              </a:rPr>
              <a:t>Notation</a:t>
            </a:r>
            <a:r>
              <a:rPr lang="en-US" sz="2400" b="1" dirty="0" smtClean="0">
                <a:solidFill>
                  <a:srgbClr val="009696"/>
                </a:solidFill>
              </a:rPr>
              <a:t>)    </a:t>
            </a:r>
            <a:r>
              <a:rPr lang="en-US" sz="2400" dirty="0" smtClean="0"/>
              <a:t>                    is a lightweight </a:t>
            </a:r>
            <a:r>
              <a:rPr lang="en-US" sz="2400" dirty="0"/>
              <a:t>data-interchange </a:t>
            </a:r>
            <a:r>
              <a:rPr lang="en-US" sz="2400" dirty="0" smtClean="0"/>
              <a:t>format that based </a:t>
            </a:r>
            <a:r>
              <a:rPr lang="en-US" sz="2400" dirty="0"/>
              <a:t>on a subset of </a:t>
            </a:r>
            <a:r>
              <a:rPr lang="en-US" sz="2400" dirty="0" smtClean="0"/>
              <a:t>JS. It’s easy </a:t>
            </a:r>
            <a:r>
              <a:rPr lang="en-US" sz="2400" dirty="0"/>
              <a:t>to </a:t>
            </a:r>
            <a:r>
              <a:rPr lang="en-US" sz="2400" dirty="0" smtClean="0"/>
              <a:t>read, write and  can </a:t>
            </a:r>
            <a:r>
              <a:rPr lang="en-US" sz="2400" dirty="0"/>
              <a:t>be used with </a:t>
            </a:r>
            <a:r>
              <a:rPr lang="en-US" sz="2400" dirty="0" smtClean="0"/>
              <a:t>any modern language.</a:t>
            </a:r>
          </a:p>
          <a:p>
            <a:pPr marL="342900" indent="-342900">
              <a:buBlip>
                <a:blip r:embed="rId2"/>
              </a:buBlip>
            </a:pPr>
            <a:endParaRPr lang="en-US" sz="2400" dirty="0"/>
          </a:p>
          <a:p>
            <a:pPr marL="342900" indent="-342900">
              <a:buBlip>
                <a:blip r:embed="rId2"/>
              </a:buBlip>
            </a:pPr>
            <a:r>
              <a:rPr lang="en-US" sz="2400" b="1" dirty="0" smtClean="0">
                <a:solidFill>
                  <a:srgbClr val="009696"/>
                </a:solidFill>
              </a:rPr>
              <a:t>JSON is not a JavaScript Object!</a:t>
            </a:r>
          </a:p>
          <a:p>
            <a:pPr marL="342900" indent="-342900">
              <a:buBlip>
                <a:blip r:embed="rId2"/>
              </a:buBlip>
            </a:pPr>
            <a:endParaRPr lang="en-US" sz="2400" dirty="0"/>
          </a:p>
          <a:p>
            <a:r>
              <a:rPr lang="en-US" sz="2400" b="1" dirty="0">
                <a:solidFill>
                  <a:srgbClr val="009696"/>
                </a:solidFill>
              </a:rPr>
              <a:t>JSON </a:t>
            </a:r>
            <a:r>
              <a:rPr lang="en-US" sz="2400" b="1" dirty="0" smtClean="0">
                <a:solidFill>
                  <a:srgbClr val="009696"/>
                </a:solidFill>
              </a:rPr>
              <a:t>rules:</a:t>
            </a:r>
            <a:endParaRPr lang="en-US" sz="2400" b="1" dirty="0">
              <a:solidFill>
                <a:srgbClr val="009696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Uses </a:t>
            </a:r>
            <a:r>
              <a:rPr lang="en-US" sz="2400" dirty="0"/>
              <a:t>property/value pairs = </a:t>
            </a:r>
            <a:r>
              <a:rPr lang="en-US" sz="2400" dirty="0">
                <a:solidFill>
                  <a:srgbClr val="FF0000"/>
                </a:solidFill>
              </a:rPr>
              <a:t>{"</a:t>
            </a:r>
            <a:r>
              <a:rPr lang="en-US" sz="2400" dirty="0" err="1" smtClean="0">
                <a:solidFill>
                  <a:srgbClr val="FF0000"/>
                </a:solidFill>
              </a:rPr>
              <a:t>nama</a:t>
            </a:r>
            <a:r>
              <a:rPr lang="en-US" sz="2400" dirty="0" smtClean="0">
                <a:solidFill>
                  <a:srgbClr val="FF0000"/>
                </a:solidFill>
              </a:rPr>
              <a:t>" : "</a:t>
            </a:r>
            <a:r>
              <a:rPr lang="en-US" sz="2400" dirty="0" err="1" smtClean="0">
                <a:solidFill>
                  <a:srgbClr val="FF0000"/>
                </a:solidFill>
              </a:rPr>
              <a:t>Andi</a:t>
            </a:r>
            <a:r>
              <a:rPr lang="en-US" sz="2400" dirty="0">
                <a:solidFill>
                  <a:srgbClr val="FF0000"/>
                </a:solidFill>
              </a:rPr>
              <a:t>"}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Uses </a:t>
            </a:r>
            <a:r>
              <a:rPr lang="en-US" sz="2400" dirty="0" err="1" smtClean="0">
                <a:solidFill>
                  <a:srgbClr val="FF0000"/>
                </a:solidFill>
              </a:rPr>
              <a:t>doublequotes</a:t>
            </a:r>
            <a:r>
              <a:rPr lang="en-US" sz="2400" dirty="0" smtClean="0"/>
              <a:t> on its prop </a:t>
            </a:r>
            <a:r>
              <a:rPr lang="en-US" sz="2400" dirty="0"/>
              <a:t>&amp; </a:t>
            </a:r>
            <a:r>
              <a:rPr lang="en-US" sz="2400" dirty="0" err="1"/>
              <a:t>val</a:t>
            </a:r>
            <a:r>
              <a:rPr lang="en-US" sz="2400" dirty="0"/>
              <a:t> (except number)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Must </a:t>
            </a:r>
            <a:r>
              <a:rPr lang="en-US" sz="2400" dirty="0"/>
              <a:t>use specified data type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File </a:t>
            </a:r>
            <a:r>
              <a:rPr lang="en-US" sz="2400" dirty="0"/>
              <a:t>type is </a:t>
            </a:r>
            <a:r>
              <a:rPr lang="en-US" sz="2400" dirty="0">
                <a:solidFill>
                  <a:srgbClr val="FF0000"/>
                </a:solidFill>
              </a:rPr>
              <a:t>".</a:t>
            </a:r>
            <a:r>
              <a:rPr lang="en-US" sz="2400" dirty="0" err="1">
                <a:solidFill>
                  <a:srgbClr val="FF0000"/>
                </a:solidFill>
              </a:rPr>
              <a:t>json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Mime </a:t>
            </a:r>
            <a:r>
              <a:rPr lang="en-US" sz="2400" dirty="0"/>
              <a:t>type is </a:t>
            </a:r>
            <a:r>
              <a:rPr lang="en-US" sz="2400" dirty="0">
                <a:solidFill>
                  <a:srgbClr val="FF0000"/>
                </a:solidFill>
              </a:rPr>
              <a:t>"application/</a:t>
            </a:r>
            <a:r>
              <a:rPr lang="en-US" sz="2400" dirty="0" err="1">
                <a:solidFill>
                  <a:srgbClr val="FF0000"/>
                </a:solidFill>
              </a:rPr>
              <a:t>json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54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0489" y="-136477"/>
            <a:ext cx="4173294" cy="1192768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0489" y="0"/>
            <a:ext cx="4173294" cy="1261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JSON Data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3241" y="5868537"/>
            <a:ext cx="3078747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5308" y="0"/>
            <a:ext cx="892460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satu.js</a:t>
            </a:r>
          </a:p>
          <a:p>
            <a:endParaRPr lang="id-ID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('http');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('fs');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100" dirty="0">
                <a:latin typeface="Consolas" pitchFamily="49" charset="0"/>
                <a:cs typeface="Consolas" pitchFamily="49" charset="0"/>
              </a:rPr>
            </a:br>
            <a:r>
              <a:rPr lang="id-ID" sz="2100" dirty="0">
                <a:latin typeface="Consolas" pitchFamily="49" charset="0"/>
                <a:cs typeface="Consolas" pitchFamily="49" charset="0"/>
              </a:rPr>
              <a:t>var server = http.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createServer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(function(req,res){</a:t>
            </a:r>
          </a:p>
          <a:p>
            <a:r>
              <a:rPr lang="id-ID" sz="21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1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('Request : ' + req.url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res.</a:t>
            </a:r>
            <a:r>
              <a:rPr lang="id-ID" sz="2100" b="1" dirty="0" smtClean="0">
                <a:latin typeface="Consolas" pitchFamily="49" charset="0"/>
                <a:cs typeface="Consolas" pitchFamily="49" charset="0"/>
              </a:rPr>
              <a:t>writeHead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(200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, {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'Content-Type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':'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application/json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'});</a:t>
            </a: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var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dataku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'Lintang',</a:t>
            </a:r>
          </a:p>
          <a:p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usia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24,</a:t>
            </a:r>
          </a:p>
          <a:p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jomblo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true</a:t>
            </a: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};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res.</a:t>
            </a:r>
            <a:r>
              <a:rPr lang="id-ID" sz="2100" b="1" dirty="0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JSON.</a:t>
            </a:r>
            <a:r>
              <a:rPr lang="id-ID" sz="2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stringify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dataku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100" dirty="0">
                <a:latin typeface="Consolas" pitchFamily="49" charset="0"/>
                <a:cs typeface="Consolas" pitchFamily="49" charset="0"/>
              </a:rPr>
            </a:br>
            <a:r>
              <a:rPr lang="id-ID" sz="2100" dirty="0">
                <a:latin typeface="Consolas" pitchFamily="49" charset="0"/>
                <a:cs typeface="Consolas" pitchFamily="49" charset="0"/>
              </a:rPr>
              <a:t>server.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(3000);</a:t>
            </a:r>
          </a:p>
          <a:p>
            <a:r>
              <a:rPr lang="id-ID" sz="21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('Server aktif. Listening port 3000.');</a:t>
            </a:r>
          </a:p>
        </p:txBody>
      </p:sp>
    </p:spTree>
    <p:extLst>
      <p:ext uri="{BB962C8B-B14F-4D97-AF65-F5344CB8AC3E}">
        <p14:creationId xmlns:p14="http://schemas.microsoft.com/office/powerpoint/2010/main" val="202310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03709" y="315310"/>
            <a:ext cx="6837376" cy="602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satu.js</a:t>
            </a:r>
            <a:r>
              <a:rPr lang="en-ID" sz="32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on</a:t>
            </a:r>
            <a:endParaRPr lang="id-ID" sz="3200" b="1" i="1" dirty="0" smtClean="0">
              <a:solidFill>
                <a:srgbClr val="DC54D2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i-FI" sz="4400" dirty="0" smtClean="0">
                <a:latin typeface="Consolas" panose="020B0609020204030204" pitchFamily="49" charset="0"/>
              </a:rPr>
              <a:t>{</a:t>
            </a:r>
            <a:endParaRPr lang="fi-FI" sz="4400" dirty="0">
              <a:latin typeface="Consolas" panose="020B0609020204030204" pitchFamily="49" charset="0"/>
            </a:endParaRPr>
          </a:p>
          <a:p>
            <a:r>
              <a:rPr lang="fi-FI" sz="4400" dirty="0" smtClean="0">
                <a:latin typeface="Consolas" panose="020B0609020204030204" pitchFamily="49" charset="0"/>
              </a:rPr>
              <a:t>   "</a:t>
            </a:r>
            <a:r>
              <a:rPr lang="fi-FI" sz="4400" dirty="0">
                <a:latin typeface="Consolas" panose="020B0609020204030204" pitchFamily="49" charset="0"/>
              </a:rPr>
              <a:t>nama":"Lintang",</a:t>
            </a:r>
          </a:p>
          <a:p>
            <a:r>
              <a:rPr lang="fi-FI" sz="4400" dirty="0" smtClean="0">
                <a:latin typeface="Consolas" panose="020B0609020204030204" pitchFamily="49" charset="0"/>
              </a:rPr>
              <a:t>   "</a:t>
            </a:r>
            <a:r>
              <a:rPr lang="fi-FI" sz="4400" dirty="0">
                <a:latin typeface="Consolas" panose="020B0609020204030204" pitchFamily="49" charset="0"/>
              </a:rPr>
              <a:t>usia": 24,</a:t>
            </a:r>
          </a:p>
          <a:p>
            <a:r>
              <a:rPr lang="fi-FI" sz="4400" dirty="0" smtClean="0">
                <a:latin typeface="Consolas" panose="020B0609020204030204" pitchFamily="49" charset="0"/>
              </a:rPr>
              <a:t>   "</a:t>
            </a:r>
            <a:r>
              <a:rPr lang="fi-FI" sz="4400" dirty="0">
                <a:latin typeface="Consolas" panose="020B0609020204030204" pitchFamily="49" charset="0"/>
              </a:rPr>
              <a:t>status": "jomblo"</a:t>
            </a:r>
          </a:p>
          <a:p>
            <a:r>
              <a:rPr lang="fi-FI" sz="4400" dirty="0">
                <a:latin typeface="Consolas" panose="020B0609020204030204" pitchFamily="49" charset="0"/>
              </a:rPr>
              <a:t>}</a:t>
            </a:r>
          </a:p>
          <a:p>
            <a:endParaRPr lang="id-ID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489" y="-136477"/>
            <a:ext cx="4173294" cy="1192768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0489" y="0"/>
            <a:ext cx="4028147" cy="1261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JSON </a:t>
            </a:r>
            <a:r>
              <a:rPr lang="en-ID" sz="2800" b="1" dirty="0" smtClean="0">
                <a:solidFill>
                  <a:schemeClr val="bg1"/>
                </a:solidFill>
              </a:rPr>
              <a:t>File #1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23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5506" y="315310"/>
            <a:ext cx="8784767" cy="602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satu.js</a:t>
            </a:r>
          </a:p>
          <a:p>
            <a:endParaRPr lang="id-ID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('http');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('fs');</a:t>
            </a:r>
          </a:p>
          <a:p>
            <a:endParaRPr lang="id-ID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readFileSync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'satu.</a:t>
            </a:r>
            <a:r>
              <a:rPr lang="en-ID" sz="2200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', 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'utf8');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http.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createServer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(function(req,res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('Request : ' + req.url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writeHead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(200, 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{'Content-Type':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'text/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plain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'});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server.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(3000);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('Server aktif. Listening port 3000.');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0489" y="-136477"/>
            <a:ext cx="4173294" cy="1192768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0489" y="0"/>
            <a:ext cx="4028147" cy="1261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2800" b="1" dirty="0" smtClean="0">
                <a:solidFill>
                  <a:schemeClr val="bg1"/>
                </a:solidFill>
              </a:rPr>
              <a:t>Serving JSON </a:t>
            </a:r>
            <a:r>
              <a:rPr lang="en-ID" sz="2800" b="1" dirty="0" smtClean="0">
                <a:solidFill>
                  <a:schemeClr val="bg1"/>
                </a:solidFill>
              </a:rPr>
              <a:t>File #2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12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761233" y="-64827"/>
            <a:ext cx="470102" cy="1783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C:\Users\Windows 7\Videos\the-anatomy-of-optimized-web-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1108"/>
            <a:ext cx="9161486" cy="54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854" y="177421"/>
            <a:ext cx="7973826" cy="109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Routing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653" y="3767959"/>
            <a:ext cx="8056180" cy="341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053" y="6285187"/>
            <a:ext cx="8056180" cy="341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786" y="375409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/beranda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541" y="3767959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/profil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2588" y="375409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/berita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785" y="625745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/galeri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7231" y="6285187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/tentang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2588" y="6285187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/kontak</a:t>
            </a:r>
            <a:endParaRPr lang="id-ID" b="1" dirty="0">
              <a:latin typeface="Gotham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4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18386" y="-136478"/>
            <a:ext cx="3895397" cy="1397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18385" y="0"/>
            <a:ext cx="3895397" cy="1261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Basic Routing</a:t>
            </a:r>
          </a:p>
          <a:p>
            <a:pPr algn="ctr"/>
            <a:r>
              <a:rPr lang="id-ID" sz="2400" b="1" dirty="0" smtClean="0">
                <a:solidFill>
                  <a:schemeClr val="bg1"/>
                </a:solidFill>
              </a:rPr>
              <a:t>#1 Home Page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8372" y="-125260"/>
            <a:ext cx="8924604" cy="5376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i="1" dirty="0" smtClean="0">
                <a:solidFill>
                  <a:srgbClr val="DC54D2"/>
                </a:solidFill>
              </a:rPr>
              <a:t>  home.js</a:t>
            </a:r>
            <a:endParaRPr lang="id-ID" sz="2200" b="1" i="1" dirty="0" smtClean="0">
              <a:solidFill>
                <a:srgbClr val="DC54D2"/>
              </a:solidFill>
            </a:endParaRPr>
          </a:p>
          <a:p>
            <a:endParaRPr lang="id-ID" sz="2200" dirty="0" smtClean="0"/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('http');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('fs');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 = http.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createServer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(function(req,res){</a:t>
            </a:r>
          </a:p>
          <a:p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('Request : ' + req.url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req.url </a:t>
            </a:r>
            <a:r>
              <a:rPr lang="id-ID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=== '/home' 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||</a:t>
            </a:r>
            <a:r>
              <a:rPr lang="id-ID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req.url === '/'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   res.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writeHead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(200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, {'Content-Type':'text/html'});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   fs.</a:t>
            </a:r>
            <a:r>
              <a:rPr lang="id-ID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(__dirname+'/</a:t>
            </a:r>
            <a:r>
              <a:rPr lang="id-ID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home.html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')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.pipe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(res);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server.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(3000);</a:t>
            </a:r>
          </a:p>
          <a:p>
            <a:r>
              <a:rPr lang="id-ID" sz="20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('Server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aktif, port 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3000.');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3775" y="5074552"/>
            <a:ext cx="8500008" cy="772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i="1" dirty="0" smtClean="0">
                <a:solidFill>
                  <a:srgbClr val="DC54D2"/>
                </a:solidFill>
              </a:rPr>
              <a:t>*</a:t>
            </a:r>
            <a:r>
              <a:rPr lang="en-ID" sz="2400" b="1" i="1" dirty="0" smtClean="0">
                <a:solidFill>
                  <a:srgbClr val="DC54D2"/>
                </a:solidFill>
              </a:rPr>
              <a:t> </a:t>
            </a:r>
            <a:r>
              <a:rPr lang="en-ID" sz="2400" b="1" i="1" dirty="0" err="1" smtClean="0">
                <a:solidFill>
                  <a:srgbClr val="DC54D2"/>
                </a:solidFill>
              </a:rPr>
              <a:t>Buat</a:t>
            </a:r>
            <a:r>
              <a:rPr lang="en-ID" sz="2400" b="1" i="1" dirty="0" smtClean="0">
                <a:solidFill>
                  <a:srgbClr val="DC54D2"/>
                </a:solidFill>
              </a:rPr>
              <a:t> home.html</a:t>
            </a:r>
            <a:r>
              <a:rPr lang="id-ID" sz="2400" b="1" i="1" dirty="0" smtClean="0">
                <a:solidFill>
                  <a:srgbClr val="DC54D2"/>
                </a:solidFill>
              </a:rPr>
              <a:t> </a:t>
            </a:r>
            <a:endParaRPr lang="en-ID" sz="2400" b="1" i="1" dirty="0" smtClean="0">
              <a:solidFill>
                <a:srgbClr val="DC54D2"/>
              </a:solidFill>
            </a:endParaRPr>
          </a:p>
          <a:p>
            <a:r>
              <a:rPr lang="en-ID" sz="2400" b="1" i="1" dirty="0" smtClean="0">
                <a:solidFill>
                  <a:srgbClr val="DC54D2"/>
                </a:solidFill>
              </a:rPr>
              <a:t>* </a:t>
            </a:r>
            <a:r>
              <a:rPr lang="id-ID" sz="2400" b="1" i="1" dirty="0" smtClean="0">
                <a:solidFill>
                  <a:srgbClr val="DC54D2"/>
                </a:solidFill>
              </a:rPr>
              <a:t>Dengan cara serupa, dapat dibuat route lainnya!</a:t>
            </a:r>
            <a:endParaRPr lang="id-ID" sz="1800" b="1" i="1" dirty="0"/>
          </a:p>
        </p:txBody>
      </p:sp>
    </p:spTree>
    <p:extLst>
      <p:ext uri="{BB962C8B-B14F-4D97-AF65-F5344CB8AC3E}">
        <p14:creationId xmlns:p14="http://schemas.microsoft.com/office/powerpoint/2010/main" val="244949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61844" y="-136478"/>
            <a:ext cx="4367705" cy="1397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46079" y="0"/>
            <a:ext cx="4367704" cy="1261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Basic Routing</a:t>
            </a:r>
          </a:p>
          <a:p>
            <a:pPr algn="ctr"/>
            <a:r>
              <a:rPr lang="id-ID" sz="2400" b="1" dirty="0" smtClean="0">
                <a:solidFill>
                  <a:schemeClr val="bg1"/>
                </a:solidFill>
              </a:rPr>
              <a:t>#2 Error 404 Not Found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3241" y="5868537"/>
            <a:ext cx="3078747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776" y="-563670"/>
            <a:ext cx="892460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i="1" dirty="0" smtClean="0">
                <a:solidFill>
                  <a:srgbClr val="DC54D2"/>
                </a:solidFill>
              </a:rPr>
              <a:t>  home.js</a:t>
            </a:r>
            <a:endParaRPr lang="id-ID" sz="2200" b="1" i="1" dirty="0" smtClean="0">
              <a:solidFill>
                <a:srgbClr val="DC54D2"/>
              </a:solidFill>
            </a:endParaRPr>
          </a:p>
          <a:p>
            <a:endParaRPr lang="id-ID" sz="2200" dirty="0" smtClean="0"/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('http');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('fs');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 = http.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createServer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(function(req,res){</a:t>
            </a:r>
          </a:p>
          <a:p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('Request : ' + req.url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req.url </a:t>
            </a:r>
            <a:r>
              <a:rPr lang="id-ID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=== '/home' 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||</a:t>
            </a:r>
            <a:r>
              <a:rPr lang="id-ID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req.url === '/'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   res.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writeHead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, {'Content-Type':'text/html'});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   fs.</a:t>
            </a:r>
            <a:r>
              <a:rPr lang="id-ID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(__dirname+'/</a:t>
            </a:r>
            <a:r>
              <a:rPr lang="id-ID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home.html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')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.pipe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(res);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} </a:t>
            </a:r>
            <a:r>
              <a:rPr lang="id-ID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   res.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writeHead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404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{'Content-Type':'text/html'});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      fs.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(__dirname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+'/</a:t>
            </a:r>
            <a:r>
              <a:rPr lang="id-ID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404.html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')</a:t>
            </a:r>
            <a:r>
              <a:rPr lang="id-ID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.pipe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(res);</a:t>
            </a:r>
            <a:endParaRPr lang="id-ID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000" dirty="0">
                <a:latin typeface="Consolas" pitchFamily="49" charset="0"/>
                <a:cs typeface="Consolas" pitchFamily="49" charset="0"/>
              </a:rPr>
            </a:br>
            <a:r>
              <a:rPr lang="id-ID" sz="2000" dirty="0">
                <a:latin typeface="Consolas" pitchFamily="49" charset="0"/>
                <a:cs typeface="Consolas" pitchFamily="49" charset="0"/>
              </a:rPr>
              <a:t>server.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(3000);</a:t>
            </a:r>
          </a:p>
          <a:p>
            <a:r>
              <a:rPr lang="id-ID" sz="20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0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('Server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aktif, port 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3000.');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3775" y="5813586"/>
            <a:ext cx="8500008" cy="772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i="1" dirty="0" smtClean="0">
                <a:solidFill>
                  <a:srgbClr val="DC54D2"/>
                </a:solidFill>
              </a:rPr>
              <a:t>*</a:t>
            </a:r>
            <a:r>
              <a:rPr lang="en-ID" sz="2400" b="1" i="1" dirty="0" smtClean="0">
                <a:solidFill>
                  <a:srgbClr val="DC54D2"/>
                </a:solidFill>
              </a:rPr>
              <a:t> </a:t>
            </a:r>
            <a:r>
              <a:rPr lang="en-ID" sz="2400" b="1" i="1" dirty="0" err="1" smtClean="0">
                <a:solidFill>
                  <a:srgbClr val="DC54D2"/>
                </a:solidFill>
              </a:rPr>
              <a:t>Buat</a:t>
            </a:r>
            <a:r>
              <a:rPr lang="en-ID" sz="2400" b="1" i="1" dirty="0" smtClean="0">
                <a:solidFill>
                  <a:srgbClr val="DC54D2"/>
                </a:solidFill>
              </a:rPr>
              <a:t> home.html</a:t>
            </a:r>
            <a:r>
              <a:rPr lang="id-ID" sz="2400" b="1" i="1" dirty="0" smtClean="0">
                <a:solidFill>
                  <a:srgbClr val="DC54D2"/>
                </a:solidFill>
              </a:rPr>
              <a:t> </a:t>
            </a:r>
            <a:r>
              <a:rPr lang="en-ID" sz="2400" b="1" i="1" dirty="0" smtClean="0">
                <a:solidFill>
                  <a:srgbClr val="DC54D2"/>
                </a:solidFill>
              </a:rPr>
              <a:t>&amp; 404.html</a:t>
            </a:r>
          </a:p>
          <a:p>
            <a:r>
              <a:rPr lang="en-ID" sz="2400" b="1" i="1" dirty="0" smtClean="0">
                <a:solidFill>
                  <a:srgbClr val="DC54D2"/>
                </a:solidFill>
              </a:rPr>
              <a:t>* </a:t>
            </a:r>
            <a:r>
              <a:rPr lang="id-ID" sz="2400" b="1" i="1" dirty="0" smtClean="0">
                <a:solidFill>
                  <a:srgbClr val="DC54D2"/>
                </a:solidFill>
              </a:rPr>
              <a:t>Dengan cara serupa, dapat dibuat route lainnya!</a:t>
            </a:r>
            <a:endParaRPr lang="id-ID" sz="1800" b="1" i="1" dirty="0"/>
          </a:p>
        </p:txBody>
      </p:sp>
    </p:spTree>
    <p:extLst>
      <p:ext uri="{BB962C8B-B14F-4D97-AF65-F5344CB8AC3E}">
        <p14:creationId xmlns:p14="http://schemas.microsoft.com/office/powerpoint/2010/main" val="133285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00384" y="-136478"/>
            <a:ext cx="2929165" cy="1397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21553" y="0"/>
            <a:ext cx="2992229" cy="131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3200" b="1" dirty="0" smtClean="0">
                <a:solidFill>
                  <a:schemeClr val="bg1"/>
                </a:solidFill>
              </a:rPr>
              <a:t>HTTP Methods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4192" y="288099"/>
            <a:ext cx="8924604" cy="97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('http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en-ID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D" sz="2800" dirty="0">
                <a:latin typeface="Consolas" panose="020B0609020204030204" pitchFamily="49" charset="0"/>
              </a:rPr>
              <a:t>console.log(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http.METHODS</a:t>
            </a:r>
            <a:r>
              <a:rPr lang="en-ID" sz="2800" dirty="0">
                <a:latin typeface="Consolas" panose="020B0609020204030204" pitchFamily="49" charset="0"/>
              </a:rPr>
              <a:t>);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7" y="1791223"/>
            <a:ext cx="7853819" cy="452431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ID" sz="2400" dirty="0">
                <a:latin typeface="Consolas" panose="020B0609020204030204" pitchFamily="49" charset="0"/>
              </a:rPr>
              <a:t>[ 'ACL',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'BIND',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'CHECKOUT',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'CONNECT',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'COPY',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'DELETE',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'GET',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'HEAD',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'LINK',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'LOCK',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'M-SEARCH',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'MERGE',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'MKACTIVITY',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'MKCALENDAR',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'MKCOL',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'MOVE',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'NOTIFY</a:t>
            </a:r>
            <a:r>
              <a:rPr lang="en-ID" sz="2400" dirty="0" smtClean="0">
                <a:latin typeface="Consolas" panose="020B0609020204030204" pitchFamily="49" charset="0"/>
              </a:rPr>
              <a:t>',</a:t>
            </a:r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  'OPTIONS',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'PATCH',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'POST',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'PROPFIND',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'PROPPATCH',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'PURGE',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'PUT',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'REBIND',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'REPORT',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'SEARCH',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'SUBSCRIBE</a:t>
            </a:r>
            <a:r>
              <a:rPr lang="en-ID" sz="2400" dirty="0" smtClean="0">
                <a:latin typeface="Consolas" panose="020B0609020204030204" pitchFamily="49" charset="0"/>
              </a:rPr>
              <a:t>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smtClean="0">
                <a:latin typeface="Consolas" panose="020B0609020204030204" pitchFamily="49" charset="0"/>
              </a:rPr>
              <a:t> 'TRACE</a:t>
            </a:r>
            <a:r>
              <a:rPr lang="en-ID" sz="2400" dirty="0">
                <a:latin typeface="Consolas" panose="020B0609020204030204" pitchFamily="49" charset="0"/>
              </a:rPr>
              <a:t>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'UNBIND',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'UNLINK',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'UNLOCK',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'UNSUBSCRIBE' </a:t>
            </a:r>
            <a:r>
              <a:rPr lang="en-ID" sz="24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smtClean="0">
                <a:latin typeface="Consolas" panose="020B0609020204030204" pitchFamily="49" charset="0"/>
              </a:rPr>
              <a:t> ]</a:t>
            </a:r>
            <a:endParaRPr lang="en-ID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8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854" y="95533"/>
            <a:ext cx="7973826" cy="87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Clients &amp; Servers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6220" y="1217946"/>
            <a:ext cx="2340000" cy="2340000"/>
            <a:chOff x="1156351" y="2185446"/>
            <a:chExt cx="2340000" cy="2340000"/>
          </a:xfrm>
        </p:grpSpPr>
        <p:sp>
          <p:nvSpPr>
            <p:cNvPr id="2" name="Rectangle 1"/>
            <p:cNvSpPr/>
            <p:nvPr/>
          </p:nvSpPr>
          <p:spPr>
            <a:xfrm>
              <a:off x="1156351" y="2185446"/>
              <a:ext cx="2340000" cy="2340000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56351" y="3124614"/>
              <a:ext cx="234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2400" b="1" dirty="0" smtClean="0">
                  <a:solidFill>
                    <a:schemeClr val="bg1"/>
                  </a:solidFill>
                  <a:latin typeface="Gotham Medium" pitchFamily="2" charset="0"/>
                </a:rPr>
                <a:t>C L I E N T</a:t>
              </a:r>
              <a:endParaRPr lang="id-ID" sz="2400" b="1" dirty="0">
                <a:solidFill>
                  <a:schemeClr val="bg1"/>
                </a:solidFill>
                <a:latin typeface="Gotham Medium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6089" y="1217946"/>
            <a:ext cx="2340000" cy="2340000"/>
            <a:chOff x="5816220" y="2185446"/>
            <a:chExt cx="2340000" cy="2340000"/>
          </a:xfrm>
        </p:grpSpPr>
        <p:sp>
          <p:nvSpPr>
            <p:cNvPr id="6" name="Rectangle 5"/>
            <p:cNvSpPr/>
            <p:nvPr/>
          </p:nvSpPr>
          <p:spPr>
            <a:xfrm>
              <a:off x="5816220" y="2185446"/>
              <a:ext cx="2340000" cy="2340000"/>
            </a:xfrm>
            <a:prstGeom prst="rect">
              <a:avLst/>
            </a:prstGeom>
            <a:solidFill>
              <a:srgbClr val="00AC7F"/>
            </a:solidFill>
            <a:ln>
              <a:solidFill>
                <a:srgbClr val="0CA0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6220" y="3124614"/>
              <a:ext cx="234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2400" b="1" dirty="0" smtClean="0">
                  <a:solidFill>
                    <a:schemeClr val="bg1"/>
                  </a:solidFill>
                  <a:latin typeface="Gotham Medium" pitchFamily="2" charset="0"/>
                </a:rPr>
                <a:t>S E R V E R</a:t>
              </a:r>
              <a:endParaRPr lang="id-ID" sz="2400" b="1" dirty="0">
                <a:solidFill>
                  <a:schemeClr val="bg1"/>
                </a:solidFill>
                <a:latin typeface="Gotham Medium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476220" y="1217946"/>
            <a:ext cx="234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400" b="1" dirty="0" smtClean="0">
                <a:latin typeface="Gotham Medium" pitchFamily="2" charset="0"/>
              </a:rPr>
              <a:t>Request</a:t>
            </a:r>
            <a:endParaRPr lang="id-ID" sz="2400" b="1" dirty="0">
              <a:latin typeface="Gotham Medium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6089" y="3096281"/>
            <a:ext cx="234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400" b="1" dirty="0" smtClean="0">
                <a:latin typeface="Gotham Medium" pitchFamily="2" charset="0"/>
              </a:rPr>
              <a:t>Response</a:t>
            </a:r>
            <a:endParaRPr lang="id-ID" sz="2400" b="1" dirty="0">
              <a:latin typeface="Gotham Medium" pitchFamily="2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50274" y="1679611"/>
            <a:ext cx="1951630" cy="326823"/>
          </a:xfrm>
          <a:prstGeom prst="rightArrow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Arrow 15"/>
          <p:cNvSpPr/>
          <p:nvPr/>
        </p:nvSpPr>
        <p:spPr>
          <a:xfrm rot="10800000">
            <a:off x="3650274" y="2769458"/>
            <a:ext cx="1951630" cy="326823"/>
          </a:xfrm>
          <a:prstGeom prst="rightArrow">
            <a:avLst/>
          </a:prstGeom>
          <a:solidFill>
            <a:srgbClr val="00AC7F"/>
          </a:solidFill>
          <a:ln>
            <a:solidFill>
              <a:srgbClr val="00A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5816221" y="5868537"/>
            <a:ext cx="3095768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3092" y="3964675"/>
            <a:ext cx="8438897" cy="2893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2200" dirty="0" smtClean="0"/>
              <a:t>When we surf in a website sometimes we do something, for instance click a button, it will request data from the server &amp; we’ll see its response, like opening a new webpage.</a:t>
            </a:r>
          </a:p>
          <a:p>
            <a:pPr algn="ctr"/>
            <a:endParaRPr lang="id-ID" sz="2200" dirty="0"/>
          </a:p>
          <a:p>
            <a:pPr algn="ctr"/>
            <a:r>
              <a:rPr lang="id-ID" sz="2200" dirty="0" smtClean="0"/>
              <a:t>Client &amp; server communicate each other, using </a:t>
            </a:r>
            <a:r>
              <a:rPr lang="id-ID" sz="2200" i="1" dirty="0" smtClean="0">
                <a:solidFill>
                  <a:srgbClr val="009696"/>
                </a:solidFill>
              </a:rPr>
              <a:t>protocols</a:t>
            </a:r>
            <a:r>
              <a:rPr lang="id-ID" sz="2200" dirty="0" smtClean="0"/>
              <a:t>: a </a:t>
            </a:r>
            <a:r>
              <a:rPr lang="id-ID" sz="2200" dirty="0"/>
              <a:t>set of communication rules, that both client &amp; server agree to use when communicating.</a:t>
            </a:r>
          </a:p>
          <a:p>
            <a:pPr algn="ctr"/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24967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39003" y="-136478"/>
            <a:ext cx="2453176" cy="1397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76373" y="0"/>
            <a:ext cx="2437409" cy="131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3200" b="1" dirty="0" smtClean="0">
                <a:solidFill>
                  <a:schemeClr val="bg1"/>
                </a:solidFill>
              </a:rPr>
              <a:t>Status</a:t>
            </a:r>
          </a:p>
          <a:p>
            <a:pPr algn="ctr"/>
            <a:r>
              <a:rPr lang="en-ID" sz="3200" b="1" dirty="0" smtClean="0">
                <a:solidFill>
                  <a:schemeClr val="bg1"/>
                </a:solidFill>
              </a:rPr>
              <a:t>Codes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1354" y="413359"/>
            <a:ext cx="8924604" cy="1189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('http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en-ID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D" sz="2800" dirty="0" smtClean="0">
                <a:latin typeface="Consolas" panose="020B0609020204030204" pitchFamily="49" charset="0"/>
              </a:rPr>
              <a:t>console.log(</a:t>
            </a:r>
            <a:r>
              <a:rPr lang="en-ID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http.STATUS_CODES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  <a:endParaRPr lang="en-ID" sz="2800" dirty="0">
              <a:latin typeface="Consolas" panose="020B0609020204030204" pitchFamily="49" charset="0"/>
            </a:endParaRP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744" y="1916483"/>
            <a:ext cx="8603631" cy="413809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ID" sz="1100" dirty="0">
                <a:latin typeface="Consolas" panose="020B0609020204030204" pitchFamily="49" charset="0"/>
              </a:rPr>
              <a:t>{ '100': 'Continue',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'101': 'Switching Protocols',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'102': 'Processing',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'200': 'OK',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'201': 'Created',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'202': 'Accepted',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'203': 'Non-Authoritative Information',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'204': 'No Content',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'205': 'Reset Content',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'206': 'Partial Content',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'207': 'Multi-Status',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'208': 'Already Reported',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'226': 'IM Used',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'300': 'Multiple Choices',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'301': 'Moved Permanently',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'302': 'Found',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'303': 'See Other',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'304': 'Not Modified',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'305': 'Use Proxy',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'307': 'Temporary Redirect',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'308': 'Permanent Redirect',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'400': 'Bad Request',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'401': 'Unauthorized',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'402': 'Payment Required',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'403': 'Forbidden',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'404': 'Not Found',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'405': 'Method Not Allowed',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'406': 'Not Acceptable',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'407': 'Proxy Authentication Required',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'408': 'Request Timeout',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'409': 'Conflict',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'410': 'Gone',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'411': 'Length Required',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'412': 'Precondition Failed',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'413': 'Payload Too Large',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'414': 'URI Too Long',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'415': 'Unsupported Media Type',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'416': 'Range Not </a:t>
            </a:r>
            <a:r>
              <a:rPr lang="en-ID" sz="1100" dirty="0" err="1">
                <a:latin typeface="Consolas" panose="020B0609020204030204" pitchFamily="49" charset="0"/>
              </a:rPr>
              <a:t>Satisfiable</a:t>
            </a:r>
            <a:r>
              <a:rPr lang="en-ID" sz="1100" dirty="0">
                <a:latin typeface="Consolas" panose="020B0609020204030204" pitchFamily="49" charset="0"/>
              </a:rPr>
              <a:t>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'417': 'Expectation Failed',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'418': 'I\'m a teapot',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'421': 'Misdirected Request',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'422': '</a:t>
            </a:r>
            <a:r>
              <a:rPr lang="en-ID" sz="1100" dirty="0" err="1">
                <a:latin typeface="Consolas" panose="020B0609020204030204" pitchFamily="49" charset="0"/>
              </a:rPr>
              <a:t>Unprocessable</a:t>
            </a:r>
            <a:r>
              <a:rPr lang="en-ID" sz="1100" dirty="0">
                <a:latin typeface="Consolas" panose="020B0609020204030204" pitchFamily="49" charset="0"/>
              </a:rPr>
              <a:t> Entity',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'423': 'Locked',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'424': 'Failed Dependency',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'425': 'Unordered Collection',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'426': 'Upgrade Required',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'428': 'Precondition Required',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'429': 'Too Many Requests',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'431': 'Request Header Fields Too Large',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'451': 'Unavailable For Legal Reasons',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'500': 'Internal Server Error',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'501': 'Not Implemented',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'502': 'Bad Gateway',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'503': 'Service Unavailable',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'504': 'Gateway Timeout',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'505': 'HTTP Version Not Supported',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'506': 'Variant Also Negotiates',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'507': 'Insufficient Storage',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'508': 'Loop Detected',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'509': 'Bandwidth Limit Exceeded',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'510': 'Not Extended',</a:t>
            </a:r>
          </a:p>
          <a:p>
            <a:r>
              <a:rPr lang="en-ID" sz="1100" dirty="0">
                <a:latin typeface="Consolas" panose="020B0609020204030204" pitchFamily="49" charset="0"/>
              </a:rPr>
              <a:t>  '511': 'Network Authentication Required' }</a:t>
            </a:r>
          </a:p>
        </p:txBody>
      </p:sp>
    </p:spTree>
    <p:extLst>
      <p:ext uri="{BB962C8B-B14F-4D97-AF65-F5344CB8AC3E}">
        <p14:creationId xmlns:p14="http://schemas.microsoft.com/office/powerpoint/2010/main" val="1275595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5506" y="365760"/>
            <a:ext cx="8784767" cy="5789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('http');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http.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createServer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(function(req,res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('Request : ' + req.url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writeHead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(200,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ID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D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'Content-Type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':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'text/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plain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ID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'Access-Control-Allow-Origin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':'*'</a:t>
            </a:r>
          </a:p>
          <a:p>
            <a:r>
              <a:rPr lang="en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D" sz="2200" dirty="0" err="1">
                <a:latin typeface="Consolas" panose="020B0609020204030204" pitchFamily="49" charset="0"/>
              </a:rPr>
              <a:t>var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data</a:t>
            </a:r>
            <a:r>
              <a:rPr lang="en-ID" sz="2200" dirty="0">
                <a:latin typeface="Consolas" panose="020B0609020204030204" pitchFamily="49" charset="0"/>
              </a:rPr>
              <a:t> = {'</a:t>
            </a:r>
            <a:r>
              <a:rPr lang="en-ID" sz="2200" dirty="0" err="1">
                <a:latin typeface="Consolas" panose="020B0609020204030204" pitchFamily="49" charset="0"/>
              </a:rPr>
              <a:t>nama</a:t>
            </a:r>
            <a:r>
              <a:rPr lang="en-ID" sz="2200" dirty="0">
                <a:latin typeface="Consolas" panose="020B0609020204030204" pitchFamily="49" charset="0"/>
              </a:rPr>
              <a:t>':'</a:t>
            </a:r>
            <a:r>
              <a:rPr lang="en-ID" sz="2200" dirty="0" err="1">
                <a:latin typeface="Consolas" panose="020B0609020204030204" pitchFamily="49" charset="0"/>
              </a:rPr>
              <a:t>Lintang</a:t>
            </a:r>
            <a:r>
              <a:rPr lang="en-ID" sz="2200" dirty="0">
                <a:latin typeface="Consolas" panose="020B0609020204030204" pitchFamily="49" charset="0"/>
              </a:rPr>
              <a:t>'};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err="1" smtClean="0">
                <a:latin typeface="Consolas" panose="020B0609020204030204" pitchFamily="49" charset="0"/>
              </a:rPr>
              <a:t>res.end</a:t>
            </a:r>
            <a:r>
              <a:rPr lang="en-ID" sz="2200" dirty="0" smtClean="0">
                <a:latin typeface="Consolas" panose="020B0609020204030204" pitchFamily="49" charset="0"/>
              </a:rPr>
              <a:t>(</a:t>
            </a:r>
            <a:r>
              <a:rPr lang="en-ID" sz="2200" dirty="0" err="1" smtClean="0">
                <a:latin typeface="Consolas" panose="020B0609020204030204" pitchFamily="49" charset="0"/>
              </a:rPr>
              <a:t>JSON.stringify</a:t>
            </a:r>
            <a:r>
              <a:rPr lang="en-ID" sz="2200" dirty="0" smtClean="0">
                <a:latin typeface="Consolas" panose="020B0609020204030204" pitchFamily="49" charset="0"/>
              </a:rPr>
              <a:t>(</a:t>
            </a:r>
            <a:r>
              <a:rPr lang="en-ID" sz="22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data</a:t>
            </a:r>
            <a:r>
              <a:rPr lang="en-ID" sz="2200" dirty="0" smtClean="0">
                <a:latin typeface="Consolas" panose="020B0609020204030204" pitchFamily="49" charset="0"/>
              </a:rPr>
              <a:t>));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server.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(3000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, ()=&gt;{</a:t>
            </a:r>
            <a:endParaRPr lang="id-ID" sz="2200" dirty="0">
              <a:latin typeface="Consolas" pitchFamily="49" charset="0"/>
              <a:cs typeface="Consolas" pitchFamily="49" charset="0"/>
            </a:endParaRPr>
          </a:p>
          <a:p>
            <a:r>
              <a:rPr lang="en-ID" sz="22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2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('Server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aktif</a:t>
            </a:r>
            <a:r>
              <a:rPr lang="en-ID" sz="2200" dirty="0" smtClean="0">
                <a:latin typeface="Consolas" pitchFamily="49" charset="0"/>
                <a:cs typeface="Consolas" pitchFamily="49" charset="0"/>
              </a:rPr>
              <a:t> di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port 3000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.');</a:t>
            </a:r>
            <a:endParaRPr lang="en-ID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D" sz="2200" dirty="0">
                <a:latin typeface="Consolas" pitchFamily="49" charset="0"/>
                <a:cs typeface="Consolas" pitchFamily="49" charset="0"/>
              </a:rPr>
              <a:t>}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ID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6561" y="-255349"/>
            <a:ext cx="4173294" cy="1192768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15853" y="-36576"/>
            <a:ext cx="4028147" cy="1056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800" b="1" dirty="0" smtClean="0">
                <a:solidFill>
                  <a:schemeClr val="bg1"/>
                </a:solidFill>
              </a:rPr>
              <a:t>Allo</a:t>
            </a:r>
            <a:r>
              <a:rPr lang="en-ID" sz="2800" b="1" dirty="0" smtClean="0">
                <a:solidFill>
                  <a:schemeClr val="bg1"/>
                </a:solidFill>
              </a:rPr>
              <a:t>w Access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3775" y="5813586"/>
            <a:ext cx="8500008" cy="772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i="1" dirty="0" smtClean="0">
                <a:solidFill>
                  <a:srgbClr val="DC54D2"/>
                </a:solidFill>
              </a:rPr>
              <a:t>*</a:t>
            </a:r>
            <a:r>
              <a:rPr lang="en-ID" sz="2400" b="1" i="1" dirty="0" smtClean="0">
                <a:solidFill>
                  <a:srgbClr val="DC54D2"/>
                </a:solidFill>
              </a:rPr>
              <a:t> </a:t>
            </a:r>
            <a:r>
              <a:rPr lang="en-ID" sz="2400" b="1" i="1" dirty="0" err="1" smtClean="0">
                <a:solidFill>
                  <a:srgbClr val="DC54D2"/>
                </a:solidFill>
              </a:rPr>
              <a:t>Cobalah</a:t>
            </a:r>
            <a:r>
              <a:rPr lang="en-ID" sz="2400" b="1" i="1" dirty="0" smtClean="0">
                <a:solidFill>
                  <a:srgbClr val="DC54D2"/>
                </a:solidFill>
              </a:rPr>
              <a:t> GET </a:t>
            </a:r>
            <a:r>
              <a:rPr lang="en-ID" sz="2400" b="1" i="1" dirty="0" err="1" smtClean="0">
                <a:solidFill>
                  <a:srgbClr val="DC54D2"/>
                </a:solidFill>
              </a:rPr>
              <a:t>dari</a:t>
            </a:r>
            <a:r>
              <a:rPr lang="en-ID" sz="2400" b="1" i="1" dirty="0" smtClean="0">
                <a:solidFill>
                  <a:srgbClr val="DC54D2"/>
                </a:solidFill>
              </a:rPr>
              <a:t> React!</a:t>
            </a:r>
            <a:endParaRPr lang="id-ID" sz="1800" b="1" i="1" dirty="0"/>
          </a:p>
        </p:txBody>
      </p:sp>
    </p:spTree>
    <p:extLst>
      <p:ext uri="{BB962C8B-B14F-4D97-AF65-F5344CB8AC3E}">
        <p14:creationId xmlns:p14="http://schemas.microsoft.com/office/powerpoint/2010/main" val="3690756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16561" y="-255349"/>
            <a:ext cx="4173294" cy="1192768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15853" y="-36576"/>
            <a:ext cx="4028147" cy="1056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800" b="1" dirty="0" smtClean="0">
                <a:solidFill>
                  <a:schemeClr val="bg1"/>
                </a:solidFill>
              </a:rPr>
              <a:t>Allo</a:t>
            </a:r>
            <a:r>
              <a:rPr lang="en-ID" sz="2800" b="1" dirty="0" smtClean="0">
                <a:solidFill>
                  <a:schemeClr val="bg1"/>
                </a:solidFill>
              </a:rPr>
              <a:t>w Access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5" t="522" r="896" b="18110"/>
          <a:stretch/>
        </p:blipFill>
        <p:spPr>
          <a:xfrm>
            <a:off x="0" y="1392306"/>
            <a:ext cx="9144000" cy="423125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4" name="Group 3"/>
          <p:cNvGrpSpPr/>
          <p:nvPr/>
        </p:nvGrpSpPr>
        <p:grpSpPr>
          <a:xfrm>
            <a:off x="5806439" y="4315967"/>
            <a:ext cx="2295145" cy="778925"/>
            <a:chOff x="3465575" y="4571999"/>
            <a:chExt cx="2295145" cy="778925"/>
          </a:xfrm>
        </p:grpSpPr>
        <p:sp>
          <p:nvSpPr>
            <p:cNvPr id="9" name="Rectangle 8"/>
            <p:cNvSpPr/>
            <p:nvPr/>
          </p:nvSpPr>
          <p:spPr>
            <a:xfrm>
              <a:off x="3465575" y="4571999"/>
              <a:ext cx="2295145" cy="778923"/>
            </a:xfrm>
            <a:prstGeom prst="rect">
              <a:avLst/>
            </a:prstGeom>
            <a:solidFill>
              <a:srgbClr val="009696"/>
            </a:solidFill>
            <a:ln>
              <a:solidFill>
                <a:srgbClr val="00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3465576" y="4572000"/>
              <a:ext cx="2295144" cy="77892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ID" sz="2800" b="1" dirty="0" smtClean="0">
                  <a:solidFill>
                    <a:schemeClr val="bg1"/>
                  </a:solidFill>
                </a:rPr>
                <a:t>Back End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57655" y="4315965"/>
            <a:ext cx="2295145" cy="778925"/>
            <a:chOff x="3465575" y="4571999"/>
            <a:chExt cx="2295145" cy="778925"/>
          </a:xfrm>
        </p:grpSpPr>
        <p:sp>
          <p:nvSpPr>
            <p:cNvPr id="12" name="Rectangle 11"/>
            <p:cNvSpPr/>
            <p:nvPr/>
          </p:nvSpPr>
          <p:spPr>
            <a:xfrm>
              <a:off x="3465575" y="4571999"/>
              <a:ext cx="2295145" cy="778923"/>
            </a:xfrm>
            <a:prstGeom prst="rect">
              <a:avLst/>
            </a:prstGeom>
            <a:solidFill>
              <a:srgbClr val="009696"/>
            </a:solidFill>
            <a:ln>
              <a:solidFill>
                <a:srgbClr val="00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3465576" y="4572000"/>
              <a:ext cx="2295144" cy="77892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ID" sz="2800" b="1" dirty="0" smtClean="0">
                  <a:solidFill>
                    <a:schemeClr val="bg1"/>
                  </a:solidFill>
                </a:rPr>
                <a:t>Front End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Elbow Connector 14"/>
          <p:cNvCxnSpPr/>
          <p:nvPr/>
        </p:nvCxnSpPr>
        <p:spPr>
          <a:xfrm rot="10800000" flipV="1">
            <a:off x="2350008" y="2825496"/>
            <a:ext cx="4187952" cy="347472"/>
          </a:xfrm>
          <a:prstGeom prst="bentConnector3">
            <a:avLst>
              <a:gd name="adj1" fmla="val 0"/>
            </a:avLst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8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40771"/>
            <a:ext cx="5976437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#3   </a:t>
            </a:r>
            <a:r>
              <a:rPr lang="id-ID" sz="3200" b="0" dirty="0" smtClean="0">
                <a:latin typeface="Gotham" pitchFamily="50" charset="0"/>
              </a:rPr>
              <a:t>HTTP Module</a:t>
            </a:r>
            <a:endParaRPr lang="en-US" sz="3200" i="1" dirty="0"/>
          </a:p>
        </p:txBody>
      </p:sp>
      <p:pic>
        <p:nvPicPr>
          <p:cNvPr id="5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62" y="2260171"/>
            <a:ext cx="2789230" cy="170865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121" y="-59"/>
            <a:ext cx="8434563" cy="145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9696"/>
                </a:solidFill>
              </a:rPr>
              <a:t>HTTP Methods </a:t>
            </a:r>
            <a:endParaRPr lang="en-US" b="1" dirty="0" smtClean="0">
              <a:solidFill>
                <a:srgbClr val="009696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2162" y="1655379"/>
            <a:ext cx="7719838" cy="4493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b="1" i="1" dirty="0" smtClean="0">
                <a:solidFill>
                  <a:srgbClr val="009696"/>
                </a:solidFill>
              </a:rPr>
              <a:t>HTTP </a:t>
            </a:r>
            <a:r>
              <a:rPr lang="en-US" sz="2400" i="1" dirty="0" smtClean="0">
                <a:solidFill>
                  <a:srgbClr val="009696"/>
                </a:solidFill>
              </a:rPr>
              <a:t>(The Hypertext Transfer Protocol)</a:t>
            </a:r>
            <a:r>
              <a:rPr lang="en-US" sz="2400" dirty="0" smtClean="0"/>
              <a:t> is designed to enable communications between clients &amp; servers. It works as a request &amp; response protocol between a client &amp; server.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A web browser may be the client, and an application on a computer that hosts a web site may be the server.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The most commonly used HTTP Methods are POST, GET, PUT, PATCH &amp; DELETE.</a:t>
            </a:r>
          </a:p>
        </p:txBody>
      </p:sp>
    </p:spTree>
    <p:extLst>
      <p:ext uri="{BB962C8B-B14F-4D97-AF65-F5344CB8AC3E}">
        <p14:creationId xmlns:p14="http://schemas.microsoft.com/office/powerpoint/2010/main" val="148751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016" y="0"/>
            <a:ext cx="8784767" cy="4346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3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'http'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3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300" dirty="0">
                <a:latin typeface="Consolas" pitchFamily="49" charset="0"/>
                <a:cs typeface="Consolas" pitchFamily="49" charset="0"/>
              </a:rPr>
            </a:br>
            <a:r>
              <a:rPr lang="id-ID" sz="2300" dirty="0">
                <a:latin typeface="Consolas" pitchFamily="49" charset="0"/>
                <a:cs typeface="Consolas" pitchFamily="49" charset="0"/>
              </a:rPr>
              <a:t>var server = 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http.createServer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(function(</a:t>
            </a: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req,res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res.writeHead</a:t>
            </a:r>
            <a:r>
              <a:rPr lang="id-ID" sz="2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id-ID" sz="2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{</a:t>
            </a:r>
            <a:r>
              <a:rPr lang="id-ID" sz="2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'Content-Type' : 'text/plain</a:t>
            </a:r>
            <a:r>
              <a:rPr lang="id-ID" sz="2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'}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res.end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('Halo semuanya!');</a:t>
            </a:r>
          </a:p>
          <a:p>
            <a:r>
              <a:rPr lang="id-ID" sz="23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3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300" dirty="0">
                <a:latin typeface="Consolas" pitchFamily="49" charset="0"/>
                <a:cs typeface="Consolas" pitchFamily="49" charset="0"/>
              </a:rPr>
            </a:br>
            <a:r>
              <a:rPr lang="id-ID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server.listen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2300" dirty="0" smtClean="0">
                <a:latin typeface="Consolas" pitchFamily="49" charset="0"/>
                <a:cs typeface="Consolas" pitchFamily="49" charset="0"/>
              </a:rPr>
              <a:t>);   </a:t>
            </a:r>
          </a:p>
          <a:p>
            <a:r>
              <a:rPr lang="id-ID" sz="2300" b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300" b="1" dirty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buka di browser </a:t>
            </a:r>
            <a:r>
              <a:rPr lang="id-ID" sz="2300" b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= localhost : 3000</a:t>
            </a:r>
            <a:endParaRPr lang="id-ID" sz="2300" b="1" dirty="0">
              <a:solidFill>
                <a:srgbClr val="DC54D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3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3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300" dirty="0">
                <a:latin typeface="Consolas" pitchFamily="49" charset="0"/>
                <a:cs typeface="Consolas" pitchFamily="49" charset="0"/>
              </a:rPr>
              <a:t>('Server aktif. Listening port 3000.');</a:t>
            </a:r>
          </a:p>
          <a:p>
            <a:endParaRPr lang="id-ID" sz="2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4949" y="5868537"/>
            <a:ext cx="1897039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8" t="32157" r="2682" b="37422"/>
          <a:stretch/>
        </p:blipFill>
        <p:spPr bwMode="auto">
          <a:xfrm>
            <a:off x="888050" y="4093944"/>
            <a:ext cx="7344939" cy="3304923"/>
          </a:xfrm>
          <a:prstGeom prst="rect">
            <a:avLst/>
          </a:prstGeom>
          <a:noFill/>
          <a:ln>
            <a:noFill/>
          </a:ln>
          <a:effectLst>
            <a:glow rad="228600">
              <a:srgbClr val="00969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40490" y="-136477"/>
            <a:ext cx="4173293" cy="827552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40490" y="-175785"/>
            <a:ext cx="3674782" cy="1035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Create a Server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18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4420" y="0"/>
            <a:ext cx="8784767" cy="4346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'http'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100" dirty="0">
                <a:latin typeface="Consolas" pitchFamily="49" charset="0"/>
                <a:cs typeface="Consolas" pitchFamily="49" charset="0"/>
              </a:rPr>
            </a:br>
            <a:r>
              <a:rPr lang="id-ID" sz="2100" dirty="0">
                <a:latin typeface="Consolas" pitchFamily="49" charset="0"/>
                <a:cs typeface="Consolas" pitchFamily="49" charset="0"/>
              </a:rPr>
              <a:t>var server =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http.createServer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(function(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req,res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res.writeHead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{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'Content-Type' : 'text/plain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'}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res.end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('Halo semuanya!');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100" dirty="0">
                <a:latin typeface="Consolas" pitchFamily="49" charset="0"/>
                <a:cs typeface="Consolas" pitchFamily="49" charset="0"/>
              </a:rPr>
            </a:b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server.listen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(1234, 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'127.127.127.127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'); </a:t>
            </a:r>
          </a:p>
          <a:p>
            <a:r>
              <a:rPr lang="id-ID" sz="2100" b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// buka di browser = 127.127.127.127 : 1234</a:t>
            </a:r>
            <a:endParaRPr lang="id-ID" sz="2100" b="1" dirty="0">
              <a:solidFill>
                <a:srgbClr val="DC54D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1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('Server aktif. Listening port 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1234.');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endParaRPr lang="id-ID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4949" y="5868537"/>
            <a:ext cx="1897039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4" t="32836" b="40583"/>
          <a:stretch/>
        </p:blipFill>
        <p:spPr bwMode="auto">
          <a:xfrm>
            <a:off x="712220" y="3924086"/>
            <a:ext cx="7956049" cy="2933913"/>
          </a:xfrm>
          <a:prstGeom prst="rect">
            <a:avLst/>
          </a:prstGeom>
          <a:noFill/>
          <a:ln>
            <a:noFill/>
          </a:ln>
          <a:effectLst>
            <a:glow rad="228600">
              <a:srgbClr val="00969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940490" y="-136478"/>
            <a:ext cx="4173293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40490" y="-175786"/>
            <a:ext cx="3674782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Create a Server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 set url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59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0490" y="-136478"/>
            <a:ext cx="4173293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016" y="0"/>
            <a:ext cx="8784767" cy="4346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'http'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100" dirty="0">
                <a:latin typeface="Consolas" pitchFamily="49" charset="0"/>
                <a:cs typeface="Consolas" pitchFamily="49" charset="0"/>
              </a:rPr>
            </a:br>
            <a:r>
              <a:rPr lang="id-ID" sz="2100" dirty="0">
                <a:latin typeface="Consolas" pitchFamily="49" charset="0"/>
                <a:cs typeface="Consolas" pitchFamily="49" charset="0"/>
              </a:rPr>
              <a:t>var server =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http.createServer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(function(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req,res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res.writeHead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404, 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'Content-Type' : 'text/html'}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res.end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'&lt;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semuanya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&lt;/h1&gt;'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100" dirty="0">
                <a:latin typeface="Consolas" pitchFamily="49" charset="0"/>
                <a:cs typeface="Consolas" pitchFamily="49" charset="0"/>
              </a:rPr>
            </a:b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server.listen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(1234, 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'127.127.127.127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'); </a:t>
            </a:r>
          </a:p>
          <a:p>
            <a:r>
              <a:rPr lang="id-ID" sz="2100" b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// buka di browser = 127.127.127.127 : 1234</a:t>
            </a:r>
            <a:endParaRPr lang="id-ID" sz="2100" b="1" dirty="0">
              <a:solidFill>
                <a:srgbClr val="DC54D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1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('Server aktif. Listening port 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1234.');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endParaRPr lang="id-ID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4949" y="5868537"/>
            <a:ext cx="1897039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9" t="32500" r="1546" b="39131"/>
          <a:stretch/>
        </p:blipFill>
        <p:spPr bwMode="auto">
          <a:xfrm>
            <a:off x="703788" y="3931316"/>
            <a:ext cx="7788652" cy="3179168"/>
          </a:xfrm>
          <a:prstGeom prst="rect">
            <a:avLst/>
          </a:prstGeom>
          <a:noFill/>
          <a:ln>
            <a:noFill/>
          </a:ln>
          <a:effectLst>
            <a:glow rad="228600">
              <a:srgbClr val="00969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40490" y="-175786"/>
            <a:ext cx="3674782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Create a Server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 set respons</a:t>
            </a:r>
            <a:r>
              <a:rPr lang="id-ID" sz="2400" b="1" dirty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91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0490" y="-136478"/>
            <a:ext cx="4173293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016" y="-1"/>
            <a:ext cx="8784767" cy="4792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'http'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100" dirty="0">
                <a:latin typeface="Consolas" pitchFamily="49" charset="0"/>
                <a:cs typeface="Consolas" pitchFamily="49" charset="0"/>
              </a:rPr>
            </a:br>
            <a:r>
              <a:rPr lang="id-ID" sz="2100" dirty="0">
                <a:latin typeface="Consolas" pitchFamily="49" charset="0"/>
                <a:cs typeface="Consolas" pitchFamily="49" charset="0"/>
              </a:rPr>
              <a:t>var server = 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http.createServer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(function(</a:t>
            </a:r>
            <a:r>
              <a:rPr lang="id-ID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req,res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1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('Request : ' + </a:t>
            </a:r>
            <a:r>
              <a:rPr lang="id-ID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req.url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res.writeHead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404, 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'Content-Type' : 'text/html'}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r>
              <a:rPr lang="id-ID" sz="2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res.end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'&lt;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semuanya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id-ID" sz="2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&lt;/h1&gt;'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100" dirty="0">
              <a:latin typeface="Consolas" pitchFamily="49" charset="0"/>
              <a:cs typeface="Consolas" pitchFamily="49" charset="0"/>
            </a:endParaRP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100" dirty="0">
                <a:latin typeface="Consolas" pitchFamily="49" charset="0"/>
                <a:cs typeface="Consolas" pitchFamily="49" charset="0"/>
              </a:rPr>
            </a:br>
            <a:r>
              <a:rPr lang="id-ID" sz="21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server.listen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(1234, 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'127.127.127.127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'); </a:t>
            </a:r>
          </a:p>
          <a:p>
            <a:r>
              <a:rPr lang="id-ID" sz="2100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1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100" dirty="0">
                <a:latin typeface="Consolas" pitchFamily="49" charset="0"/>
                <a:cs typeface="Consolas" pitchFamily="49" charset="0"/>
              </a:rPr>
              <a:t>('Server aktif. Listening port </a:t>
            </a:r>
            <a:r>
              <a:rPr lang="id-ID" sz="2100" dirty="0" smtClean="0">
                <a:latin typeface="Consolas" pitchFamily="49" charset="0"/>
                <a:cs typeface="Consolas" pitchFamily="49" charset="0"/>
              </a:rPr>
              <a:t>1234.');</a:t>
            </a:r>
          </a:p>
          <a:p>
            <a:r>
              <a:rPr lang="id-ID" sz="2100" b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// buka di browser, tambahkan url target /sesuatu</a:t>
            </a:r>
            <a:endParaRPr lang="id-ID" sz="2100" b="1" dirty="0">
              <a:solidFill>
                <a:srgbClr val="DC54D2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4949" y="5868537"/>
            <a:ext cx="1897039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40490" y="-175786"/>
            <a:ext cx="3674782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Create a Server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 print request url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6" t="65517" r="3671"/>
          <a:stretch/>
        </p:blipFill>
        <p:spPr bwMode="auto">
          <a:xfrm>
            <a:off x="202952" y="4335517"/>
            <a:ext cx="9475076" cy="2522483"/>
          </a:xfrm>
          <a:prstGeom prst="rect">
            <a:avLst/>
          </a:prstGeom>
          <a:noFill/>
          <a:ln>
            <a:noFill/>
          </a:ln>
          <a:effectLst>
            <a:glow rad="228600">
              <a:srgbClr val="00969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03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7668" y="-136478"/>
            <a:ext cx="4116115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1"/>
          <a:stretch/>
        </p:blipFill>
        <p:spPr bwMode="auto">
          <a:xfrm>
            <a:off x="0" y="1195824"/>
            <a:ext cx="9173683" cy="465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0548" y="-15766"/>
            <a:ext cx="4101093" cy="1211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 smtClean="0">
                <a:solidFill>
                  <a:srgbClr val="DC54D2"/>
                </a:solidFill>
              </a:rPr>
              <a:t>satu.html</a:t>
            </a:r>
          </a:p>
        </p:txBody>
      </p:sp>
    </p:spTree>
    <p:extLst>
      <p:ext uri="{BB962C8B-B14F-4D97-AF65-F5344CB8AC3E}">
        <p14:creationId xmlns:p14="http://schemas.microsoft.com/office/powerpoint/2010/main" val="355992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7668" y="-136478"/>
            <a:ext cx="4116115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548" y="-15766"/>
            <a:ext cx="8784767" cy="6558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satu.html</a:t>
            </a:r>
          </a:p>
          <a:p>
            <a:endParaRPr lang="id-ID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DOCTYPE html&gt;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html&gt;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head&gt;&lt;title&gt;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Lintang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&lt;style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{background:green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font-family:verdana; color:white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padding:150px;}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{font-size:72px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text-transform:uppercase; letter-spacing:2px; text-align:center;}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{font-size:32px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text-align:center;}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h1&gt;Selamat Datang!&lt;/h1&gt;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p&gt;~ Ini webpage paling unyu sedunia ~&lt;/p&gt;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8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9328</TotalTime>
  <Words>1057</Words>
  <Application>Microsoft Office PowerPoint</Application>
  <PresentationFormat>On-screen Show (4:3)</PresentationFormat>
  <Paragraphs>324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718</cp:revision>
  <dcterms:created xsi:type="dcterms:W3CDTF">2015-11-07T11:59:24Z</dcterms:created>
  <dcterms:modified xsi:type="dcterms:W3CDTF">2018-06-26T06:38:54Z</dcterms:modified>
</cp:coreProperties>
</file>