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9" r:id="rId2"/>
    <p:sldId id="482" r:id="rId3"/>
    <p:sldId id="472" r:id="rId4"/>
    <p:sldId id="483" r:id="rId5"/>
    <p:sldId id="484" r:id="rId6"/>
    <p:sldId id="486" r:id="rId7"/>
    <p:sldId id="487" r:id="rId8"/>
    <p:sldId id="489" r:id="rId9"/>
    <p:sldId id="491" r:id="rId10"/>
    <p:sldId id="492" r:id="rId11"/>
    <p:sldId id="485" r:id="rId12"/>
    <p:sldId id="488" r:id="rId13"/>
    <p:sldId id="493" r:id="rId14"/>
    <p:sldId id="494" r:id="rId15"/>
    <p:sldId id="490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403" y="11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40771"/>
            <a:ext cx="6400800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</a:t>
            </a:r>
            <a:r>
              <a:rPr lang="en-US" sz="3200" i="1" dirty="0" smtClean="0"/>
              <a:t>5</a:t>
            </a:r>
            <a:r>
              <a:rPr lang="id-ID" sz="3200" i="1" dirty="0" smtClean="0"/>
              <a:t>  </a:t>
            </a:r>
            <a:r>
              <a:rPr lang="en-US" sz="3200" b="0" dirty="0" smtClean="0">
                <a:latin typeface="Gotham" pitchFamily="50" charset="0"/>
              </a:rPr>
              <a:t>Loopback Module</a:t>
            </a:r>
            <a:endParaRPr lang="en-US" sz="3200" i="1" dirty="0"/>
          </a:p>
        </p:txBody>
      </p:sp>
      <p:pic>
        <p:nvPicPr>
          <p:cNvPr id="6" name="Picture 5" descr="C:\Users\usr\Downloads\loop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31" y="1861941"/>
            <a:ext cx="2127039" cy="245495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7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  <a:cs typeface="Consolas" pitchFamily="49" charset="0"/>
              </a:rPr>
              <a:t>GET with POSTMAN</a:t>
            </a:r>
            <a:endParaRPr lang="en-US" sz="2800" b="1" dirty="0">
              <a:solidFill>
                <a:srgbClr val="00969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923" t="13729" r="47315" b="26319"/>
          <a:stretch/>
        </p:blipFill>
        <p:spPr>
          <a:xfrm>
            <a:off x="-12526" y="1074038"/>
            <a:ext cx="9156526" cy="456281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7781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69984" y="0"/>
            <a:ext cx="3917729" cy="106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Create Model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251" y="955100"/>
            <a:ext cx="8612323" cy="5792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id-ID" sz="2400" dirty="0"/>
              <a:t>On </a:t>
            </a:r>
            <a:r>
              <a:rPr lang="en-US" sz="2400" dirty="0" smtClean="0"/>
              <a:t>directory project</a:t>
            </a:r>
            <a:r>
              <a:rPr lang="id-ID" sz="2400" dirty="0" smtClean="0"/>
              <a:t>, type</a:t>
            </a:r>
            <a:r>
              <a:rPr lang="id-ID" sz="2400" dirty="0"/>
              <a:t>:</a:t>
            </a:r>
            <a:endParaRPr lang="id-ID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	$ </a:t>
            </a:r>
            <a:r>
              <a:rPr lang="en-US" sz="2400" b="1" dirty="0" err="1">
                <a:solidFill>
                  <a:srgbClr val="FF0000"/>
                </a:solidFill>
              </a:rPr>
              <a:t>lb</a:t>
            </a:r>
            <a:r>
              <a:rPr lang="en-US" sz="2400" b="1" dirty="0">
                <a:solidFill>
                  <a:srgbClr val="FF0000"/>
                </a:solidFill>
              </a:rPr>
              <a:t> model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[?] Enter the model name: </a:t>
            </a:r>
            <a:r>
              <a:rPr lang="en-US" sz="2200" b="1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Select the data-source to attach person to: </a:t>
            </a:r>
            <a:r>
              <a:rPr lang="en-US" sz="2200" b="1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Select model`s base class </a:t>
            </a:r>
            <a:r>
              <a:rPr lang="en-US" sz="22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PersistedModel</a:t>
            </a:r>
            <a:r>
              <a:rPr lang="en-US" sz="22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en-US" sz="2200" b="1" i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Expose person via the REST API? </a:t>
            </a:r>
            <a:r>
              <a:rPr lang="en-US" sz="22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Yes </a:t>
            </a:r>
            <a:endParaRPr lang="en-US" sz="2200" b="1" i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Custom plural form (used to build REST URL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Common model or server only?</a:t>
            </a:r>
            <a:r>
              <a:rPr lang="en-US" sz="2200" b="1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Common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Let's add some person properties now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Enter an empty property name when done. 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[?]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Property name: </a:t>
            </a:r>
            <a:r>
              <a:rPr lang="en-US" sz="2200" b="1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[?] Property type: (Use arrow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keys) </a:t>
            </a:r>
            <a:r>
              <a:rPr lang="en-US" sz="2200" b="1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number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[?] Required? (y/N) </a:t>
            </a:r>
            <a:r>
              <a:rPr lang="en-US" sz="2200" b="1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Property </a:t>
            </a:r>
            <a:r>
              <a:rPr lang="en-US" sz="2400" b="1" i="1" dirty="0" smtClean="0"/>
              <a:t>“id”</a:t>
            </a:r>
            <a:r>
              <a:rPr lang="en-US" sz="2400" dirty="0" smtClean="0"/>
              <a:t> is a must! After done, try to run its app via terminal: </a:t>
            </a:r>
            <a:r>
              <a:rPr lang="en-US" sz="2400" b="1" dirty="0" smtClean="0">
                <a:solidFill>
                  <a:srgbClr val="FF0000"/>
                </a:solidFill>
              </a:rPr>
              <a:t>$ node 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8173202" y="268323"/>
            <a:ext cx="545138" cy="528816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2640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308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9696"/>
                </a:solidFill>
              </a:rPr>
              <a:t>Create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6" t="8721" r="20732" b="24435"/>
          <a:stretch/>
        </p:blipFill>
        <p:spPr bwMode="auto">
          <a:xfrm>
            <a:off x="236482" y="1308534"/>
            <a:ext cx="8671035" cy="433551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96427" y="4319749"/>
            <a:ext cx="4611090" cy="882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cs typeface="Consolas" pitchFamily="49" charset="0"/>
              </a:rPr>
              <a:t>Try to POST &amp; GET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cs typeface="Consolas" pitchFamily="49" charset="0"/>
              </a:rPr>
              <a:t>w</a:t>
            </a:r>
            <a:r>
              <a:rPr lang="en-US" sz="2800" b="1" dirty="0" smtClean="0">
                <a:solidFill>
                  <a:srgbClr val="FF0000"/>
                </a:solidFill>
                <a:cs typeface="Consolas" pitchFamily="49" charset="0"/>
              </a:rPr>
              <a:t>ith POSTMAN!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1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253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  <a:cs typeface="Consolas" pitchFamily="49" charset="0"/>
              </a:rPr>
              <a:t>POST with POSTMAN</a:t>
            </a:r>
            <a:endParaRPr lang="en-US" sz="2800" b="1" dirty="0">
              <a:solidFill>
                <a:srgbClr val="00969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038" t="13596" r="46321" b="30467"/>
          <a:stretch/>
        </p:blipFill>
        <p:spPr>
          <a:xfrm>
            <a:off x="0" y="1253768"/>
            <a:ext cx="9144000" cy="420335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3421" y="5659819"/>
            <a:ext cx="5896303" cy="1051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  <a:cs typeface="Consolas" pitchFamily="49" charset="0"/>
              </a:rPr>
              <a:t>Set Header Request to</a:t>
            </a:r>
          </a:p>
          <a:p>
            <a:pPr algn="ctr"/>
            <a:r>
              <a:rPr lang="en-US" sz="2400" i="1" dirty="0" smtClean="0">
                <a:solidFill>
                  <a:srgbClr val="FF0000"/>
                </a:solidFill>
                <a:cs typeface="Consolas" pitchFamily="49" charset="0"/>
              </a:rPr>
              <a:t>Content-Type: application/</a:t>
            </a:r>
            <a:r>
              <a:rPr lang="en-US" sz="2400" i="1" dirty="0" err="1" smtClean="0">
                <a:solidFill>
                  <a:srgbClr val="FF0000"/>
                </a:solidFill>
                <a:cs typeface="Consolas" pitchFamily="49" charset="0"/>
              </a:rPr>
              <a:t>json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30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7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  <a:cs typeface="Consolas" pitchFamily="49" charset="0"/>
              </a:rPr>
              <a:t>GET with POSTMAN</a:t>
            </a:r>
            <a:endParaRPr lang="en-US" sz="2800" b="1" dirty="0">
              <a:solidFill>
                <a:srgbClr val="00969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923" t="13729" r="47315" b="26319"/>
          <a:stretch/>
        </p:blipFill>
        <p:spPr>
          <a:xfrm>
            <a:off x="-12526" y="1074038"/>
            <a:ext cx="9156526" cy="456281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65319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40771"/>
            <a:ext cx="6400800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</a:t>
            </a:r>
            <a:r>
              <a:rPr lang="en-US" sz="3200" i="1" dirty="0" smtClean="0"/>
              <a:t>5</a:t>
            </a:r>
            <a:r>
              <a:rPr lang="id-ID" sz="3200" i="1" dirty="0" smtClean="0"/>
              <a:t>  </a:t>
            </a:r>
            <a:r>
              <a:rPr lang="en-US" sz="3200" b="0" dirty="0" smtClean="0">
                <a:latin typeface="Gotham" pitchFamily="50" charset="0"/>
              </a:rPr>
              <a:t>Loopback Module</a:t>
            </a:r>
            <a:endParaRPr lang="en-US" sz="3200" i="1" dirty="0"/>
          </a:p>
        </p:txBody>
      </p:sp>
      <p:pic>
        <p:nvPicPr>
          <p:cNvPr id="6" name="Picture 5" descr="C:\Users\usr\Downloads\loop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31" y="1861941"/>
            <a:ext cx="2127039" cy="245495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6458" y="424620"/>
            <a:ext cx="6385029" cy="1308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009696"/>
                </a:solidFill>
              </a:rPr>
              <a:t>Loopback</a:t>
            </a:r>
            <a:endParaRPr lang="en-US" sz="4800" b="1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5576" y="1888242"/>
            <a:ext cx="7725104" cy="4843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fontAlgn="base"/>
            <a:r>
              <a:rPr lang="en-US" sz="2400" b="1" dirty="0" err="1">
                <a:solidFill>
                  <a:srgbClr val="009696"/>
                </a:solidFill>
              </a:rPr>
              <a:t>LoopBack</a:t>
            </a:r>
            <a:r>
              <a:rPr lang="en-US" sz="2400" dirty="0"/>
              <a:t> is a highly-extensible, open-source Node.js framework that enables you </a:t>
            </a:r>
            <a:r>
              <a:rPr lang="en-US" sz="2400" dirty="0" smtClean="0"/>
              <a:t>to </a:t>
            </a:r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dynamic end-to-end REST APIs with little or no </a:t>
            </a:r>
            <a:r>
              <a:rPr lang="en-US" sz="2400" dirty="0" smtClean="0"/>
              <a:t>coding, access </a:t>
            </a:r>
            <a:r>
              <a:rPr lang="en-US" sz="2400" dirty="0"/>
              <a:t>databases </a:t>
            </a:r>
            <a:r>
              <a:rPr lang="en-US" sz="2400" dirty="0" smtClean="0"/>
              <a:t>and also In</a:t>
            </a:r>
            <a:r>
              <a:rPr lang="en-US" sz="2400" dirty="0"/>
              <a:t>c</a:t>
            </a:r>
            <a:r>
              <a:rPr lang="en-US" sz="2400" dirty="0" smtClean="0"/>
              <a:t>orporate </a:t>
            </a:r>
            <a:r>
              <a:rPr lang="en-US" sz="2400" dirty="0"/>
              <a:t>model relationships and access controls for complex </a:t>
            </a:r>
            <a:r>
              <a:rPr lang="en-US" sz="2400" dirty="0" smtClean="0"/>
              <a:t>APIs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rgbClr val="009696"/>
                </a:solidFill>
              </a:rPr>
              <a:t>http</a:t>
            </a:r>
            <a:r>
              <a:rPr lang="en-US" sz="2400" i="1" dirty="0">
                <a:solidFill>
                  <a:srgbClr val="009696"/>
                </a:solidFill>
              </a:rPr>
              <a:t>://</a:t>
            </a:r>
            <a:r>
              <a:rPr lang="en-US" sz="2400" i="1" dirty="0" smtClean="0">
                <a:solidFill>
                  <a:srgbClr val="009696"/>
                </a:solidFill>
              </a:rPr>
              <a:t>loopback.io</a:t>
            </a:r>
            <a:r>
              <a:rPr lang="en-US" sz="2400" dirty="0" smtClean="0"/>
              <a:t>).</a:t>
            </a:r>
            <a:endParaRPr lang="en-US" sz="2400" dirty="0"/>
          </a:p>
          <a:p>
            <a:pPr algn="just"/>
            <a:endParaRPr lang="id-ID" sz="2200" b="1" dirty="0"/>
          </a:p>
          <a:p>
            <a:pPr marL="342900" indent="-342900" algn="just">
              <a:buBlip>
                <a:blip r:embed="rId2"/>
              </a:buBlip>
            </a:pPr>
            <a:r>
              <a:rPr lang="id-ID" sz="2600" b="1" dirty="0" smtClean="0"/>
              <a:t>Installation</a:t>
            </a:r>
          </a:p>
          <a:p>
            <a:pPr algn="just"/>
            <a:r>
              <a:rPr lang="id-ID" sz="2600" b="1" dirty="0" smtClean="0"/>
              <a:t>    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 npm install -g </a:t>
            </a:r>
            <a:r>
              <a:rPr lang="id-ID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loopback-cli</a:t>
            </a:r>
            <a:endParaRPr lang="en-ID" sz="26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>
              <a:buBlip>
                <a:blip r:embed="rId2"/>
              </a:buBlip>
            </a:pPr>
            <a:endParaRPr lang="en-ID" sz="26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ID" sz="2600" b="1" dirty="0" smtClean="0"/>
              <a:t>Check version</a:t>
            </a:r>
            <a:endParaRPr lang="id-ID" sz="2600" b="1" dirty="0"/>
          </a:p>
          <a:p>
            <a:pPr algn="just"/>
            <a:r>
              <a:rPr lang="id-ID" sz="2600" b="1" dirty="0"/>
              <a:t>    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ID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lb -v</a:t>
            </a:r>
            <a:endParaRPr lang="en-US" sz="2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n-US" sz="26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 descr="C:\Users\usr\Downloads\loop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8" y="599050"/>
            <a:ext cx="831487" cy="95967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542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69984" y="0"/>
            <a:ext cx="3917729" cy="106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Create App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1677" y="343540"/>
            <a:ext cx="8533484" cy="6514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id-ID" sz="2400" dirty="0"/>
              <a:t>On terminal, type:</a:t>
            </a:r>
            <a:endParaRPr lang="id-ID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	$ </a:t>
            </a:r>
            <a:r>
              <a:rPr lang="en-US" sz="2400" b="1" dirty="0" err="1" smtClean="0">
                <a:solidFill>
                  <a:srgbClr val="FF0000"/>
                </a:solidFill>
              </a:rPr>
              <a:t>lb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i="1" dirty="0">
                <a:latin typeface="Consolas" pitchFamily="49" charset="0"/>
                <a:cs typeface="Consolas" pitchFamily="49" charset="0"/>
              </a:rPr>
              <a:t>What's the name of your application? </a:t>
            </a:r>
          </a:p>
          <a:p>
            <a:r>
              <a:rPr lang="en-US" sz="2000" i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i="1" dirty="0" err="1">
                <a:solidFill>
                  <a:srgbClr val="009696"/>
                </a:solidFill>
                <a:cs typeface="Consolas" pitchFamily="49" charset="0"/>
              </a:rPr>
              <a:t>lin_loopback</a:t>
            </a:r>
            <a:endParaRPr lang="en-US" sz="2000" i="1" dirty="0">
              <a:solidFill>
                <a:srgbClr val="009696"/>
              </a:solidFill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i="1" dirty="0">
                <a:latin typeface="Consolas" pitchFamily="49" charset="0"/>
                <a:cs typeface="Consolas" pitchFamily="49" charset="0"/>
              </a:rPr>
              <a:t>Enter name of the directory to contain the project:</a:t>
            </a:r>
          </a:p>
          <a:p>
            <a:r>
              <a:rPr lang="en-US" sz="2000" i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i="1" dirty="0" err="1">
                <a:solidFill>
                  <a:srgbClr val="009696"/>
                </a:solidFill>
                <a:cs typeface="Consolas" pitchFamily="49" charset="0"/>
              </a:rPr>
              <a:t>lin_loopback</a:t>
            </a:r>
            <a:endParaRPr lang="en-US" sz="2000" i="1" dirty="0">
              <a:solidFill>
                <a:srgbClr val="009696"/>
              </a:solidFill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i="1" dirty="0">
                <a:latin typeface="Consolas" pitchFamily="49" charset="0"/>
                <a:cs typeface="Consolas" pitchFamily="49" charset="0"/>
              </a:rPr>
              <a:t>Which version of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LoopBack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 would you like to use?</a:t>
            </a:r>
          </a:p>
          <a:p>
            <a:r>
              <a:rPr lang="en-US" sz="2000" i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i="1" dirty="0">
                <a:solidFill>
                  <a:srgbClr val="009696"/>
                </a:solidFill>
              </a:rPr>
              <a:t>3.x (current)</a:t>
            </a:r>
            <a:endParaRPr lang="en-US" sz="2000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i="1" dirty="0">
                <a:latin typeface="Consolas" pitchFamily="49" charset="0"/>
                <a:cs typeface="Consolas" pitchFamily="49" charset="0"/>
              </a:rPr>
              <a:t>What kind of application do you have in mind?</a:t>
            </a:r>
          </a:p>
          <a:p>
            <a:r>
              <a:rPr lang="en-US" sz="2000" i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i="1" dirty="0" err="1" smtClean="0">
                <a:solidFill>
                  <a:srgbClr val="009696"/>
                </a:solidFill>
                <a:cs typeface="Consolas" pitchFamily="49" charset="0"/>
              </a:rPr>
              <a:t>api</a:t>
            </a:r>
            <a:r>
              <a:rPr lang="en-US" sz="2000" i="1" dirty="0" smtClean="0">
                <a:solidFill>
                  <a:srgbClr val="009696"/>
                </a:solidFill>
                <a:cs typeface="Consolas" pitchFamily="49" charset="0"/>
              </a:rPr>
              <a:t>-server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Go to project directory</a:t>
            </a:r>
            <a:r>
              <a:rPr lang="id-ID" sz="2400" dirty="0" smtClean="0"/>
              <a:t>:</a:t>
            </a:r>
            <a:endParaRPr lang="id-ID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	$ cd </a:t>
            </a:r>
            <a:r>
              <a:rPr lang="en-US" sz="2400" b="1" dirty="0" err="1" smtClean="0">
                <a:solidFill>
                  <a:srgbClr val="FF0000"/>
                </a:solidFill>
              </a:rPr>
              <a:t>lin_loopback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Run the application</a:t>
            </a:r>
            <a:r>
              <a:rPr lang="id-ID" sz="2400" dirty="0" smtClean="0"/>
              <a:t>:</a:t>
            </a:r>
            <a:endParaRPr lang="id-ID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	$ node 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000" b="1" i="1" dirty="0">
              <a:solidFill>
                <a:srgbClr val="FF0000"/>
              </a:solidFill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i="1" dirty="0">
                <a:latin typeface="Consolas" pitchFamily="49" charset="0"/>
                <a:cs typeface="Consolas" pitchFamily="49" charset="0"/>
              </a:rPr>
              <a:t>Web server listening at: </a:t>
            </a:r>
            <a:r>
              <a:rPr lang="en-US" sz="2000" i="1" dirty="0">
                <a:solidFill>
                  <a:srgbClr val="009696"/>
                </a:solidFill>
                <a:cs typeface="Consolas" pitchFamily="49" charset="0"/>
              </a:rPr>
              <a:t>http://localhost:3000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Browse 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your REST API at </a:t>
            </a:r>
            <a:r>
              <a:rPr lang="en-US" sz="2000" i="1" dirty="0">
                <a:solidFill>
                  <a:srgbClr val="009696"/>
                </a:solidFill>
                <a:cs typeface="Consolas" pitchFamily="49" charset="0"/>
              </a:rPr>
              <a:t>http://localhost:3000/explorer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173202" y="268323"/>
            <a:ext cx="545138" cy="528816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318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13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9696"/>
                </a:solidFill>
                <a:cs typeface="Consolas" pitchFamily="49" charset="0"/>
              </a:rPr>
              <a:t>http://localhost:3000/explorer</a:t>
            </a:r>
            <a:endParaRPr lang="en-US" sz="2000" dirty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6" t="8859" r="13087" b="1648"/>
          <a:stretch/>
        </p:blipFill>
        <p:spPr bwMode="auto">
          <a:xfrm>
            <a:off x="538461" y="1087819"/>
            <a:ext cx="8067078" cy="544333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775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69984" y="0"/>
            <a:ext cx="3917729" cy="106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Set App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5548" y="1065462"/>
            <a:ext cx="8722685" cy="5792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By default, we must set token for accessing loopback API. To use its API without any authentication, do these steps:</a:t>
            </a:r>
          </a:p>
          <a:p>
            <a:endParaRPr lang="en-US" sz="1200" dirty="0" smtClean="0"/>
          </a:p>
          <a:p>
            <a:r>
              <a:rPr lang="en-US" sz="2400" dirty="0" smtClean="0">
                <a:cs typeface="Consolas" pitchFamily="49" charset="0"/>
              </a:rPr>
              <a:t>	Go </a:t>
            </a:r>
            <a:r>
              <a:rPr lang="en-US" sz="2400" dirty="0">
                <a:cs typeface="Consolas" pitchFamily="49" charset="0"/>
              </a:rPr>
              <a:t>to </a:t>
            </a:r>
            <a:r>
              <a:rPr lang="en-US" sz="2400" b="1" i="1" dirty="0" err="1" smtClean="0">
                <a:cs typeface="Consolas" pitchFamily="49" charset="0"/>
              </a:rPr>
              <a:t>projectDir</a:t>
            </a:r>
            <a:r>
              <a:rPr lang="en-US" sz="2400" i="1" dirty="0" smtClean="0">
                <a:solidFill>
                  <a:srgbClr val="009696"/>
                </a:solidFill>
                <a:cs typeface="Consolas" pitchFamily="49" charset="0"/>
              </a:rPr>
              <a:t>/server/boot/authentication.js</a:t>
            </a:r>
            <a:endParaRPr lang="en-US" sz="1200" i="1" dirty="0" smtClean="0">
              <a:solidFill>
                <a:srgbClr val="009696"/>
              </a:solidFill>
              <a:cs typeface="Consolas" pitchFamily="49" charset="0"/>
            </a:endParaRPr>
          </a:p>
          <a:p>
            <a:r>
              <a:rPr lang="en-US" sz="2400" dirty="0" smtClean="0">
                <a:cs typeface="Consolas" pitchFamily="49" charset="0"/>
              </a:rPr>
              <a:t>	Comment this line: </a:t>
            </a:r>
            <a:r>
              <a:rPr lang="en-US" sz="2400" i="1" dirty="0" err="1">
                <a:solidFill>
                  <a:srgbClr val="009696"/>
                </a:solidFill>
              </a:rPr>
              <a:t>server.enableAuth</a:t>
            </a:r>
            <a:r>
              <a:rPr lang="en-US" sz="2400" i="1" dirty="0" smtClean="0">
                <a:solidFill>
                  <a:srgbClr val="009696"/>
                </a:solidFill>
              </a:rPr>
              <a:t>();</a:t>
            </a:r>
          </a:p>
          <a:p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Try to </a:t>
            </a:r>
            <a:r>
              <a:rPr lang="en-US" sz="2400" b="1" i="1" dirty="0" smtClean="0"/>
              <a:t>POST</a:t>
            </a:r>
            <a:r>
              <a:rPr lang="en-US" sz="2400" dirty="0" smtClean="0"/>
              <a:t> at </a:t>
            </a:r>
            <a:r>
              <a:rPr lang="en-US" sz="2400" b="1" i="1" dirty="0" smtClean="0"/>
              <a:t>POST/Users!</a:t>
            </a:r>
            <a:endParaRPr lang="en-US" sz="2400" b="1" i="1" dirty="0"/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{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email" : "lintang@purwadhika.com",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"password" : "123456"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endParaRPr lang="en-US" sz="24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Try </a:t>
            </a:r>
            <a:r>
              <a:rPr lang="en-US" sz="2400" dirty="0" smtClean="0"/>
              <a:t>to post custom data, then </a:t>
            </a:r>
            <a:r>
              <a:rPr lang="en-US" sz="2400" b="1" i="1" dirty="0" smtClean="0"/>
              <a:t>GET</a:t>
            </a:r>
            <a:r>
              <a:rPr lang="en-US" sz="2400" dirty="0" smtClean="0"/>
              <a:t> </a:t>
            </a:r>
            <a:r>
              <a:rPr lang="en-US" sz="2400" dirty="0"/>
              <a:t>at </a:t>
            </a:r>
            <a:r>
              <a:rPr lang="en-US" sz="2400" b="1" i="1" dirty="0" smtClean="0"/>
              <a:t>GET/Users!</a:t>
            </a:r>
            <a:endParaRPr lang="en-US" sz="2400" dirty="0"/>
          </a:p>
        </p:txBody>
      </p:sp>
      <p:sp>
        <p:nvSpPr>
          <p:cNvPr id="8" name="5-Point Star 7"/>
          <p:cNvSpPr/>
          <p:nvPr/>
        </p:nvSpPr>
        <p:spPr>
          <a:xfrm>
            <a:off x="8173202" y="268323"/>
            <a:ext cx="545138" cy="528816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8844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691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009696"/>
                </a:solidFill>
                <a:cs typeface="Consolas" pitchFamily="49" charset="0"/>
              </a:rPr>
              <a:t>POST</a:t>
            </a:r>
            <a:endParaRPr lang="en-US" sz="2400" b="1" dirty="0">
              <a:solidFill>
                <a:srgbClr val="00969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2565" y="691074"/>
            <a:ext cx="7258870" cy="6025036"/>
            <a:chOff x="1263543" y="918341"/>
            <a:chExt cx="5328747" cy="4483644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5" t="15568" r="15054" b="22769"/>
            <a:stretch/>
          </p:blipFill>
          <p:spPr bwMode="auto">
            <a:xfrm>
              <a:off x="1263543" y="2782378"/>
              <a:ext cx="5328747" cy="2619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8" t="66329" r="15291" b="-1"/>
            <a:stretch/>
          </p:blipFill>
          <p:spPr bwMode="auto">
            <a:xfrm>
              <a:off x="1263544" y="1351893"/>
              <a:ext cx="5328746" cy="1430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8" t="8895" r="15291" b="80900"/>
            <a:stretch/>
          </p:blipFill>
          <p:spPr bwMode="auto">
            <a:xfrm>
              <a:off x="1263544" y="918341"/>
              <a:ext cx="5328746" cy="433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382815" y="4432288"/>
            <a:ext cx="4367047" cy="1939158"/>
            <a:chOff x="4382815" y="4713888"/>
            <a:chExt cx="4367047" cy="1939158"/>
          </a:xfrm>
        </p:grpSpPr>
        <p:sp>
          <p:nvSpPr>
            <p:cNvPr id="6" name="Rectangle 5"/>
            <p:cNvSpPr/>
            <p:nvPr/>
          </p:nvSpPr>
          <p:spPr>
            <a:xfrm>
              <a:off x="4382815" y="4713888"/>
              <a:ext cx="4367047" cy="1939158"/>
            </a:xfrm>
            <a:prstGeom prst="rect">
              <a:avLst/>
            </a:prstGeom>
            <a:solidFill>
              <a:srgbClr val="009696"/>
            </a:solidFill>
            <a:ln>
              <a:solidFill>
                <a:srgbClr val="00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82815" y="4776952"/>
              <a:ext cx="43670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en-US" dirty="0" smtClean="0">
                  <a:solidFill>
                    <a:schemeClr val="bg1"/>
                  </a:solidFill>
                  <a:latin typeface="Gotham Medium" pitchFamily="2" charset="0"/>
                </a:rPr>
                <a:t>By default, “email” &amp; “password” have to be declared correctly!</a:t>
              </a:r>
              <a:endParaRPr lang="en-US" dirty="0">
                <a:solidFill>
                  <a:schemeClr val="bg1"/>
                </a:solidFill>
                <a:latin typeface="Gotham Medium" pitchFamily="2" charset="0"/>
              </a:endParaRPr>
            </a:p>
            <a:p>
              <a:pPr marL="285750" indent="-285750">
                <a:buBlip>
                  <a:blip r:embed="rId4"/>
                </a:buBlip>
              </a:pPr>
              <a:r>
                <a:rPr lang="en-US" dirty="0" smtClean="0">
                  <a:solidFill>
                    <a:schemeClr val="bg1"/>
                  </a:solidFill>
                  <a:latin typeface="Gotham Medium" pitchFamily="2" charset="0"/>
                </a:rPr>
                <a:t>It will response an “id” automatically!</a:t>
              </a:r>
              <a:endParaRPr lang="en-US" dirty="0">
                <a:solidFill>
                  <a:schemeClr val="bg1"/>
                </a:solidFill>
                <a:latin typeface="Gotham Medium" pitchFamily="2" charset="0"/>
              </a:endParaRPr>
            </a:p>
            <a:p>
              <a:pPr marL="285750" indent="-285750">
                <a:buBlip>
                  <a:blip r:embed="rId4"/>
                </a:buBlip>
              </a:pPr>
              <a:r>
                <a:rPr lang="en-US" dirty="0" smtClean="0">
                  <a:solidFill>
                    <a:schemeClr val="bg1"/>
                  </a:solidFill>
                  <a:latin typeface="Gotham Medium" pitchFamily="2" charset="0"/>
                </a:rPr>
                <a:t>You can type other JSON data after </a:t>
              </a:r>
              <a:r>
                <a:rPr lang="en-US" dirty="0">
                  <a:solidFill>
                    <a:schemeClr val="bg1"/>
                  </a:solidFill>
                  <a:latin typeface="Gotham Medium" pitchFamily="2" charset="0"/>
                </a:rPr>
                <a:t>“email” &amp; “password” </a:t>
              </a:r>
              <a:r>
                <a:rPr lang="en-US" dirty="0" smtClean="0">
                  <a:solidFill>
                    <a:schemeClr val="bg1"/>
                  </a:solidFill>
                  <a:latin typeface="Gotham Medium" pitchFamily="2" charset="0"/>
                </a:rPr>
                <a:t>too.</a:t>
              </a:r>
              <a:endParaRPr lang="en-US" dirty="0">
                <a:solidFill>
                  <a:schemeClr val="bg1"/>
                </a:solidFill>
                <a:latin typeface="Gotham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627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882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009696"/>
                </a:solidFill>
                <a:cs typeface="Consolas" pitchFamily="49" charset="0"/>
              </a:rPr>
              <a:t>GET</a:t>
            </a:r>
            <a:endParaRPr lang="en-US" sz="2400" b="1" dirty="0">
              <a:solidFill>
                <a:srgbClr val="00969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4107" y="882869"/>
            <a:ext cx="8024652" cy="5975131"/>
            <a:chOff x="885690" y="1245476"/>
            <a:chExt cx="6465756" cy="434249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9" t="8887" r="15482" b="81404"/>
            <a:stretch/>
          </p:blipFill>
          <p:spPr bwMode="auto">
            <a:xfrm>
              <a:off x="903767" y="1245476"/>
              <a:ext cx="6411433" cy="498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1" t="16338" r="14976" b="8756"/>
            <a:stretch/>
          </p:blipFill>
          <p:spPr bwMode="auto">
            <a:xfrm>
              <a:off x="885690" y="1743740"/>
              <a:ext cx="6465756" cy="3844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729660" y="4121328"/>
            <a:ext cx="3342287" cy="1709299"/>
            <a:chOff x="4398582" y="4310520"/>
            <a:chExt cx="3342287" cy="1709299"/>
          </a:xfrm>
        </p:grpSpPr>
        <p:sp>
          <p:nvSpPr>
            <p:cNvPr id="9" name="Rectangle 8"/>
            <p:cNvSpPr/>
            <p:nvPr/>
          </p:nvSpPr>
          <p:spPr>
            <a:xfrm>
              <a:off x="4398582" y="4310520"/>
              <a:ext cx="3342287" cy="1709299"/>
            </a:xfrm>
            <a:prstGeom prst="rect">
              <a:avLst/>
            </a:prstGeom>
            <a:solidFill>
              <a:srgbClr val="009696"/>
            </a:solidFill>
            <a:ln>
              <a:solidFill>
                <a:srgbClr val="00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98582" y="4373584"/>
              <a:ext cx="334228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en-US" sz="2400" dirty="0" smtClean="0">
                  <a:solidFill>
                    <a:schemeClr val="bg1"/>
                  </a:solidFill>
                  <a:latin typeface="Gotham Medium" pitchFamily="2" charset="0"/>
                </a:rPr>
                <a:t>It will response an “id” &amp; hide the “password” automatically!</a:t>
              </a:r>
              <a:endParaRPr lang="en-US" sz="2400" dirty="0">
                <a:solidFill>
                  <a:schemeClr val="bg1"/>
                </a:solidFill>
                <a:latin typeface="Gotham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660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6971" y="2191401"/>
            <a:ext cx="7930055" cy="3294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A powerful GUI platform to make </a:t>
            </a:r>
            <a:r>
              <a:rPr lang="en-US" sz="2200" dirty="0" smtClean="0"/>
              <a:t>API </a:t>
            </a:r>
            <a:r>
              <a:rPr lang="en-US" sz="2200" dirty="0"/>
              <a:t>development faster &amp; easier, from building API requests through testing, documentation </a:t>
            </a:r>
            <a:r>
              <a:rPr lang="en-US" sz="2200" dirty="0" smtClean="0"/>
              <a:t>&amp; </a:t>
            </a:r>
            <a:r>
              <a:rPr lang="en-US" sz="2200" dirty="0"/>
              <a:t>sharing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Postman has features for every API developer: request building, tests &amp; pre-request scripts, variables, </a:t>
            </a:r>
            <a:r>
              <a:rPr lang="en-US" sz="2200" dirty="0" smtClean="0"/>
              <a:t>environments &amp; </a:t>
            </a:r>
            <a:r>
              <a:rPr lang="en-US" sz="2200" dirty="0"/>
              <a:t>request descriptions, designed to work seamlessly together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 smtClean="0"/>
              <a:t>Download from </a:t>
            </a:r>
            <a:r>
              <a:rPr lang="en-US" sz="2200" i="1" dirty="0" smtClean="0">
                <a:solidFill>
                  <a:srgbClr val="009696"/>
                </a:solidFill>
              </a:rPr>
              <a:t>getpostman.com</a:t>
            </a:r>
          </a:p>
        </p:txBody>
      </p:sp>
      <p:pic>
        <p:nvPicPr>
          <p:cNvPr id="1027" name="Picture 3" descr="C:\Users\usr\Pictur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60" y="250277"/>
            <a:ext cx="4324679" cy="1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3421" y="5659819"/>
            <a:ext cx="5896303" cy="882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cs typeface="Consolas" pitchFamily="49" charset="0"/>
              </a:rPr>
              <a:t>Try to POST &amp; GET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cs typeface="Consolas" pitchFamily="49" charset="0"/>
              </a:rPr>
              <a:t>w</a:t>
            </a:r>
            <a:r>
              <a:rPr lang="en-US" sz="2800" b="1" dirty="0" smtClean="0">
                <a:solidFill>
                  <a:srgbClr val="FF0000"/>
                </a:solidFill>
                <a:cs typeface="Consolas" pitchFamily="49" charset="0"/>
              </a:rPr>
              <a:t>ith POSTMAN!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6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253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  <a:cs typeface="Consolas" pitchFamily="49" charset="0"/>
              </a:rPr>
              <a:t>POST with POSTMAN</a:t>
            </a:r>
            <a:endParaRPr lang="en-US" sz="2800" b="1" dirty="0">
              <a:solidFill>
                <a:srgbClr val="00969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038" t="13596" r="46321" b="30467"/>
          <a:stretch/>
        </p:blipFill>
        <p:spPr>
          <a:xfrm>
            <a:off x="0" y="1253768"/>
            <a:ext cx="9144000" cy="420335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3421" y="5659819"/>
            <a:ext cx="5896303" cy="1051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  <a:cs typeface="Consolas" pitchFamily="49" charset="0"/>
              </a:rPr>
              <a:t>Set Header Request to</a:t>
            </a:r>
          </a:p>
          <a:p>
            <a:pPr algn="ctr"/>
            <a:r>
              <a:rPr lang="en-US" sz="2400" i="1" dirty="0" smtClean="0">
                <a:solidFill>
                  <a:srgbClr val="FF0000"/>
                </a:solidFill>
                <a:cs typeface="Consolas" pitchFamily="49" charset="0"/>
              </a:rPr>
              <a:t>Content-Type: application/</a:t>
            </a:r>
            <a:r>
              <a:rPr lang="en-US" sz="2400" i="1" dirty="0" err="1" smtClean="0">
                <a:solidFill>
                  <a:srgbClr val="FF0000"/>
                </a:solidFill>
                <a:cs typeface="Consolas" pitchFamily="49" charset="0"/>
              </a:rPr>
              <a:t>json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44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9583</TotalTime>
  <Words>270</Words>
  <Application>Microsoft Office PowerPoint</Application>
  <PresentationFormat>On-screen Show (4:3)</PresentationFormat>
  <Paragraphs>91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760</cp:revision>
  <dcterms:created xsi:type="dcterms:W3CDTF">2015-11-07T11:59:24Z</dcterms:created>
  <dcterms:modified xsi:type="dcterms:W3CDTF">2018-09-14T04:18:41Z</dcterms:modified>
</cp:coreProperties>
</file>