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99" r:id="rId2"/>
    <p:sldId id="421" r:id="rId3"/>
    <p:sldId id="422" r:id="rId4"/>
    <p:sldId id="423" r:id="rId5"/>
    <p:sldId id="378" r:id="rId6"/>
    <p:sldId id="424" r:id="rId7"/>
    <p:sldId id="395" r:id="rId8"/>
    <p:sldId id="428" r:id="rId9"/>
    <p:sldId id="425" r:id="rId10"/>
    <p:sldId id="389" r:id="rId11"/>
    <p:sldId id="426" r:id="rId12"/>
    <p:sldId id="390" r:id="rId13"/>
    <p:sldId id="392" r:id="rId14"/>
    <p:sldId id="393" r:id="rId15"/>
    <p:sldId id="394" r:id="rId16"/>
    <p:sldId id="427" r:id="rId17"/>
    <p:sldId id="345" r:id="rId18"/>
    <p:sldId id="429" r:id="rId19"/>
    <p:sldId id="430" r:id="rId20"/>
    <p:sldId id="431" r:id="rId21"/>
    <p:sldId id="432" r:id="rId22"/>
    <p:sldId id="433" r:id="rId23"/>
    <p:sldId id="434" r:id="rId24"/>
    <p:sldId id="366" r:id="rId25"/>
    <p:sldId id="385" r:id="rId26"/>
    <p:sldId id="377" r:id="rId27"/>
    <p:sldId id="435" r:id="rId28"/>
    <p:sldId id="436" r:id="rId29"/>
    <p:sldId id="437" r:id="rId30"/>
    <p:sldId id="371" r:id="rId31"/>
    <p:sldId id="372" r:id="rId32"/>
    <p:sldId id="373" r:id="rId33"/>
    <p:sldId id="438" r:id="rId34"/>
    <p:sldId id="439" r:id="rId35"/>
    <p:sldId id="370" r:id="rId36"/>
    <p:sldId id="374" r:id="rId37"/>
    <p:sldId id="386" r:id="rId38"/>
    <p:sldId id="420" r:id="rId3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0231" autoAdjust="0"/>
  </p:normalViewPr>
  <p:slideViewPr>
    <p:cSldViewPr snapToGrid="0">
      <p:cViewPr varScale="1">
        <p:scale>
          <a:sx n="103" d="100"/>
          <a:sy n="103" d="100"/>
        </p:scale>
        <p:origin x="1914" y="102"/>
      </p:cViewPr>
      <p:guideLst>
        <p:guide orient="horz" pos="2160"/>
        <p:guide pos="2884"/>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4/15/2020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4/15/2020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explaining use examples, like example you can use </a:t>
            </a:r>
            <a:r>
              <a:rPr lang="en-US" dirty="0" err="1"/>
              <a:t>Gojek</a:t>
            </a:r>
            <a:r>
              <a:rPr lang="en-US" dirty="0"/>
              <a:t> App as example. How the app is build.</a:t>
            </a:r>
            <a:endParaRPr lang="en-ID" dirty="0"/>
          </a:p>
        </p:txBody>
      </p:sp>
      <p:sp>
        <p:nvSpPr>
          <p:cNvPr id="4" name="Slide Number Placeholder 3"/>
          <p:cNvSpPr>
            <a:spLocks noGrp="1"/>
          </p:cNvSpPr>
          <p:nvPr>
            <p:ph type="sldNum" sz="quarter" idx="5"/>
          </p:nvPr>
        </p:nvSpPr>
        <p:spPr/>
        <p:txBody>
          <a:bodyPr/>
          <a:lstStyle/>
          <a:p>
            <a:fld id="{60B30E1F-FC88-4688-B1DC-35BF8B71191D}" type="slidenum">
              <a:rPr lang="en-US" smtClean="0"/>
              <a:t>4</a:t>
            </a:fld>
            <a:endParaRPr lang="en-US"/>
          </a:p>
        </p:txBody>
      </p:sp>
    </p:spTree>
    <p:extLst>
      <p:ext uri="{BB962C8B-B14F-4D97-AF65-F5344CB8AC3E}">
        <p14:creationId xmlns:p14="http://schemas.microsoft.com/office/powerpoint/2010/main" val="184859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00923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15/04/2020</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3771004"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800" b="1" i="0" cap="none" spc="0" normalizeH="0" baseline="0" dirty="0">
                <a:latin typeface="Gotham Medium" panose="02000603030000020004" pitchFamily="2" charset="0"/>
              </a:rPr>
              <a:t>Programming Fundamental</a:t>
            </a:r>
            <a:endParaRPr lang="en-US" sz="1800" b="1" i="0" cap="none" spc="0" normalizeH="0" baseline="0" dirty="0">
              <a:latin typeface="Gotham Medium" panose="020006030300000200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15/04/2020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15/04/2020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15/04/2020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15/04/2020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15/04/2020</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manifera.com/6-basic-steps-software-development-proces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Purwadhika\Lintang Course PPT\0 pikt\php\icon.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106" y="2467337"/>
            <a:ext cx="1473957" cy="14739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p:nvPr/>
        </p:nvSpPr>
        <p:spPr>
          <a:xfrm>
            <a:off x="395605" y="2353310"/>
            <a:ext cx="8079740" cy="10788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r"/>
            <a:endParaRPr lang="id-ID" sz="6300" dirty="0"/>
          </a:p>
          <a:p>
            <a:pPr algn="r"/>
            <a:r>
              <a:rPr lang="en-US" sz="8800" dirty="0"/>
              <a:t>Introduction</a:t>
            </a:r>
          </a:p>
          <a:p>
            <a:pPr algn="r"/>
            <a:r>
              <a:rPr lang="en-US" sz="4400" dirty="0"/>
              <a:t>Application Development</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0" y="127035"/>
            <a:ext cx="9144000" cy="1278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3200" b="1" dirty="0">
                <a:solidFill>
                  <a:srgbClr val="009696"/>
                </a:solidFill>
              </a:rPr>
              <a:t>Front-end Framework of the Year 2019</a:t>
            </a:r>
            <a:endParaRPr lang="en-US" sz="2800" b="1" dirty="0"/>
          </a:p>
        </p:txBody>
      </p:sp>
      <p:pic>
        <p:nvPicPr>
          <p:cNvPr id="3" name="Picture 2">
            <a:extLst>
              <a:ext uri="{FF2B5EF4-FFF2-40B4-BE49-F238E27FC236}">
                <a16:creationId xmlns:a16="http://schemas.microsoft.com/office/drawing/2014/main" id="{2109B79C-2255-4495-8DDF-0F8C5CC267BC}"/>
              </a:ext>
            </a:extLst>
          </p:cNvPr>
          <p:cNvPicPr>
            <a:picLocks noChangeAspect="1"/>
          </p:cNvPicPr>
          <p:nvPr/>
        </p:nvPicPr>
        <p:blipFill>
          <a:blip r:embed="rId2"/>
          <a:stretch>
            <a:fillRect/>
          </a:stretch>
        </p:blipFill>
        <p:spPr>
          <a:xfrm>
            <a:off x="2768015" y="1156995"/>
            <a:ext cx="3250230" cy="4837198"/>
          </a:xfrm>
          <a:prstGeom prst="rect">
            <a:avLst/>
          </a:prstGeom>
        </p:spPr>
      </p:pic>
      <p:sp>
        <p:nvSpPr>
          <p:cNvPr id="6" name="Title 1">
            <a:extLst>
              <a:ext uri="{FF2B5EF4-FFF2-40B4-BE49-F238E27FC236}">
                <a16:creationId xmlns:a16="http://schemas.microsoft.com/office/drawing/2014/main" id="{8245BA67-2CFD-445A-B182-E3A512318810}"/>
              </a:ext>
            </a:extLst>
          </p:cNvPr>
          <p:cNvSpPr txBox="1"/>
          <p:nvPr/>
        </p:nvSpPr>
        <p:spPr>
          <a:xfrm>
            <a:off x="214604" y="5923127"/>
            <a:ext cx="5856663" cy="934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000" i="1" dirty="0">
                <a:solidFill>
                  <a:srgbClr val="009696"/>
                </a:solidFill>
              </a:rPr>
              <a:t>https://stackshare.io/posts/top-developer-tools-2019</a:t>
            </a:r>
            <a:endParaRPr lang="en-US" sz="1800" i="1"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0" y="127035"/>
            <a:ext cx="9144000" cy="1278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3200" b="1" dirty="0">
                <a:solidFill>
                  <a:srgbClr val="009696"/>
                </a:solidFill>
              </a:rPr>
              <a:t>Backend/Full Stack Framework of the Year 2019</a:t>
            </a:r>
            <a:endParaRPr lang="en-US" sz="2800" b="1" dirty="0"/>
          </a:p>
        </p:txBody>
      </p:sp>
      <p:sp>
        <p:nvSpPr>
          <p:cNvPr id="6" name="Title 1">
            <a:extLst>
              <a:ext uri="{FF2B5EF4-FFF2-40B4-BE49-F238E27FC236}">
                <a16:creationId xmlns:a16="http://schemas.microsoft.com/office/drawing/2014/main" id="{8245BA67-2CFD-445A-B182-E3A512318810}"/>
              </a:ext>
            </a:extLst>
          </p:cNvPr>
          <p:cNvSpPr txBox="1"/>
          <p:nvPr/>
        </p:nvSpPr>
        <p:spPr>
          <a:xfrm>
            <a:off x="214604" y="5923127"/>
            <a:ext cx="5856663" cy="934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000" i="1" dirty="0">
                <a:solidFill>
                  <a:srgbClr val="009696"/>
                </a:solidFill>
              </a:rPr>
              <a:t>https://stackshare.io/posts/top-developer-tools-2019</a:t>
            </a:r>
            <a:endParaRPr lang="en-US" sz="1800" i="1" dirty="0"/>
          </a:p>
        </p:txBody>
      </p:sp>
      <p:pic>
        <p:nvPicPr>
          <p:cNvPr id="2" name="Picture 1">
            <a:extLst>
              <a:ext uri="{FF2B5EF4-FFF2-40B4-BE49-F238E27FC236}">
                <a16:creationId xmlns:a16="http://schemas.microsoft.com/office/drawing/2014/main" id="{3231A4D8-B060-45DF-AB6A-9170D65B9058}"/>
              </a:ext>
            </a:extLst>
          </p:cNvPr>
          <p:cNvPicPr>
            <a:picLocks noChangeAspect="1"/>
          </p:cNvPicPr>
          <p:nvPr/>
        </p:nvPicPr>
        <p:blipFill>
          <a:blip r:embed="rId2"/>
          <a:stretch>
            <a:fillRect/>
          </a:stretch>
        </p:blipFill>
        <p:spPr>
          <a:xfrm>
            <a:off x="2474379" y="1134167"/>
            <a:ext cx="4195241" cy="4788960"/>
          </a:xfrm>
          <a:prstGeom prst="rect">
            <a:avLst/>
          </a:prstGeom>
        </p:spPr>
      </p:pic>
    </p:spTree>
    <p:extLst>
      <p:ext uri="{BB962C8B-B14F-4D97-AF65-F5344CB8AC3E}">
        <p14:creationId xmlns:p14="http://schemas.microsoft.com/office/powerpoint/2010/main" val="33611895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0" y="127035"/>
            <a:ext cx="9144000" cy="1278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3200" b="1" dirty="0">
                <a:solidFill>
                  <a:srgbClr val="009696"/>
                </a:solidFill>
              </a:rPr>
              <a:t>Application Hosting Tool of the Year 2019</a:t>
            </a:r>
            <a:endParaRPr lang="en-US" sz="2800" b="1" dirty="0"/>
          </a:p>
        </p:txBody>
      </p:sp>
      <p:sp>
        <p:nvSpPr>
          <p:cNvPr id="10" name="Title 1"/>
          <p:cNvSpPr txBox="1"/>
          <p:nvPr/>
        </p:nvSpPr>
        <p:spPr>
          <a:xfrm>
            <a:off x="139959" y="5923127"/>
            <a:ext cx="5856663" cy="934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000" i="1" dirty="0">
                <a:solidFill>
                  <a:srgbClr val="009696"/>
                </a:solidFill>
              </a:rPr>
              <a:t>https://stackshare.io/posts/top-developer-tools-2019</a:t>
            </a:r>
            <a:endParaRPr lang="en-US" sz="1800" i="1" dirty="0"/>
          </a:p>
        </p:txBody>
      </p:sp>
      <p:pic>
        <p:nvPicPr>
          <p:cNvPr id="3" name="Picture 2">
            <a:extLst>
              <a:ext uri="{FF2B5EF4-FFF2-40B4-BE49-F238E27FC236}">
                <a16:creationId xmlns:a16="http://schemas.microsoft.com/office/drawing/2014/main" id="{73149535-9FE7-4CB5-8020-8255D3690340}"/>
              </a:ext>
            </a:extLst>
          </p:cNvPr>
          <p:cNvPicPr>
            <a:picLocks noChangeAspect="1"/>
          </p:cNvPicPr>
          <p:nvPr/>
        </p:nvPicPr>
        <p:blipFill rotWithShape="1">
          <a:blip r:embed="rId2"/>
          <a:srcRect t="7294"/>
          <a:stretch/>
        </p:blipFill>
        <p:spPr>
          <a:xfrm>
            <a:off x="1917194" y="1176106"/>
            <a:ext cx="4847500" cy="4505787"/>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0" y="127035"/>
            <a:ext cx="9144000" cy="1278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800" b="1" dirty="0">
                <a:solidFill>
                  <a:srgbClr val="009696"/>
                </a:solidFill>
              </a:rPr>
              <a:t>Application Utility of the Year 2019</a:t>
            </a:r>
            <a:endParaRPr lang="en-US" sz="2400" b="1" dirty="0"/>
          </a:p>
        </p:txBody>
      </p:sp>
      <p:sp>
        <p:nvSpPr>
          <p:cNvPr id="10" name="Title 1"/>
          <p:cNvSpPr txBox="1"/>
          <p:nvPr/>
        </p:nvSpPr>
        <p:spPr>
          <a:xfrm>
            <a:off x="167951" y="5923127"/>
            <a:ext cx="5856663" cy="934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000" i="1" dirty="0">
                <a:solidFill>
                  <a:srgbClr val="009696"/>
                </a:solidFill>
              </a:rPr>
              <a:t>https://stackshare.io/posts/top-developer-tools-2019</a:t>
            </a:r>
            <a:endParaRPr lang="en-US" sz="1800" i="1" dirty="0"/>
          </a:p>
        </p:txBody>
      </p:sp>
      <p:pic>
        <p:nvPicPr>
          <p:cNvPr id="3" name="Picture 2">
            <a:extLst>
              <a:ext uri="{FF2B5EF4-FFF2-40B4-BE49-F238E27FC236}">
                <a16:creationId xmlns:a16="http://schemas.microsoft.com/office/drawing/2014/main" id="{9C8B0CF5-3181-4DF5-AF71-43B534B1B0B2}"/>
              </a:ext>
            </a:extLst>
          </p:cNvPr>
          <p:cNvPicPr>
            <a:picLocks noChangeAspect="1"/>
          </p:cNvPicPr>
          <p:nvPr/>
        </p:nvPicPr>
        <p:blipFill>
          <a:blip r:embed="rId2"/>
          <a:stretch>
            <a:fillRect/>
          </a:stretch>
        </p:blipFill>
        <p:spPr>
          <a:xfrm>
            <a:off x="2409505" y="1119673"/>
            <a:ext cx="4324990" cy="4964120"/>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0" y="127035"/>
            <a:ext cx="9144000" cy="1278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3200" b="1" dirty="0">
                <a:solidFill>
                  <a:srgbClr val="009696"/>
                </a:solidFill>
              </a:rPr>
              <a:t>Build, Test, &amp; Deploy Tool of the Year 2019</a:t>
            </a:r>
            <a:endParaRPr lang="en-US" sz="2800" b="1" dirty="0"/>
          </a:p>
        </p:txBody>
      </p:sp>
      <p:sp>
        <p:nvSpPr>
          <p:cNvPr id="10" name="Title 1"/>
          <p:cNvSpPr txBox="1"/>
          <p:nvPr/>
        </p:nvSpPr>
        <p:spPr>
          <a:xfrm>
            <a:off x="195943" y="5923127"/>
            <a:ext cx="5856663" cy="934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000" i="1" dirty="0">
                <a:solidFill>
                  <a:srgbClr val="009696"/>
                </a:solidFill>
              </a:rPr>
              <a:t>https://stackshare.io/posts/top-developer-tools-2019</a:t>
            </a:r>
            <a:endParaRPr lang="en-US" sz="1800" i="1" dirty="0"/>
          </a:p>
        </p:txBody>
      </p:sp>
      <p:pic>
        <p:nvPicPr>
          <p:cNvPr id="3" name="Picture 2">
            <a:extLst>
              <a:ext uri="{FF2B5EF4-FFF2-40B4-BE49-F238E27FC236}">
                <a16:creationId xmlns:a16="http://schemas.microsoft.com/office/drawing/2014/main" id="{FD019DE7-95DB-4B73-BC08-3D88B6B66656}"/>
              </a:ext>
            </a:extLst>
          </p:cNvPr>
          <p:cNvPicPr>
            <a:picLocks noChangeAspect="1"/>
          </p:cNvPicPr>
          <p:nvPr/>
        </p:nvPicPr>
        <p:blipFill>
          <a:blip r:embed="rId2"/>
          <a:stretch>
            <a:fillRect/>
          </a:stretch>
        </p:blipFill>
        <p:spPr>
          <a:xfrm>
            <a:off x="2470421" y="1120994"/>
            <a:ext cx="4203157" cy="4904634"/>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0" y="127035"/>
            <a:ext cx="9144000" cy="1278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3200" b="1" dirty="0">
                <a:solidFill>
                  <a:srgbClr val="009696"/>
                </a:solidFill>
              </a:rPr>
              <a:t>Data Store/Tool of the Year 2019</a:t>
            </a:r>
            <a:endParaRPr lang="en-US" sz="2800" b="1" dirty="0"/>
          </a:p>
        </p:txBody>
      </p:sp>
      <p:sp>
        <p:nvSpPr>
          <p:cNvPr id="10" name="Title 1"/>
          <p:cNvSpPr txBox="1"/>
          <p:nvPr/>
        </p:nvSpPr>
        <p:spPr>
          <a:xfrm>
            <a:off x="186612" y="5911983"/>
            <a:ext cx="5856663" cy="934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000" i="1" dirty="0">
                <a:solidFill>
                  <a:srgbClr val="009696"/>
                </a:solidFill>
              </a:rPr>
              <a:t>https://stackshare.io/posts/top-developer-tools-2019</a:t>
            </a:r>
            <a:endParaRPr lang="en-US" sz="1800" i="1" dirty="0"/>
          </a:p>
        </p:txBody>
      </p:sp>
      <p:pic>
        <p:nvPicPr>
          <p:cNvPr id="3" name="Picture 2">
            <a:extLst>
              <a:ext uri="{FF2B5EF4-FFF2-40B4-BE49-F238E27FC236}">
                <a16:creationId xmlns:a16="http://schemas.microsoft.com/office/drawing/2014/main" id="{28E08FDE-5D85-4993-B8AD-F45F9D58D0DA}"/>
              </a:ext>
            </a:extLst>
          </p:cNvPr>
          <p:cNvPicPr>
            <a:picLocks noChangeAspect="1"/>
          </p:cNvPicPr>
          <p:nvPr/>
        </p:nvPicPr>
        <p:blipFill>
          <a:blip r:embed="rId2"/>
          <a:stretch>
            <a:fillRect/>
          </a:stretch>
        </p:blipFill>
        <p:spPr>
          <a:xfrm>
            <a:off x="1901925" y="1167430"/>
            <a:ext cx="5340150" cy="4755696"/>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0" y="127035"/>
            <a:ext cx="9144000" cy="1278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3200" b="1" dirty="0">
                <a:solidFill>
                  <a:srgbClr val="009696"/>
                </a:solidFill>
              </a:rPr>
              <a:t>Mobile Tool of the Year 2019</a:t>
            </a:r>
            <a:endParaRPr lang="en-US" sz="2800" b="1" dirty="0"/>
          </a:p>
        </p:txBody>
      </p:sp>
      <p:sp>
        <p:nvSpPr>
          <p:cNvPr id="10" name="Title 1"/>
          <p:cNvSpPr txBox="1"/>
          <p:nvPr/>
        </p:nvSpPr>
        <p:spPr>
          <a:xfrm>
            <a:off x="186612" y="5911983"/>
            <a:ext cx="5856663" cy="934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000" i="1" dirty="0">
                <a:solidFill>
                  <a:srgbClr val="009696"/>
                </a:solidFill>
              </a:rPr>
              <a:t>https://stackshare.io/posts/top-developer-tools-2019</a:t>
            </a:r>
            <a:endParaRPr lang="en-US" sz="1800" i="1" dirty="0"/>
          </a:p>
        </p:txBody>
      </p:sp>
      <p:pic>
        <p:nvPicPr>
          <p:cNvPr id="2" name="Picture 1">
            <a:extLst>
              <a:ext uri="{FF2B5EF4-FFF2-40B4-BE49-F238E27FC236}">
                <a16:creationId xmlns:a16="http://schemas.microsoft.com/office/drawing/2014/main" id="{6B143E3B-CBCB-4D99-8ED5-7D080ABD670D}"/>
              </a:ext>
            </a:extLst>
          </p:cNvPr>
          <p:cNvPicPr>
            <a:picLocks noChangeAspect="1"/>
          </p:cNvPicPr>
          <p:nvPr/>
        </p:nvPicPr>
        <p:blipFill>
          <a:blip r:embed="rId2"/>
          <a:stretch>
            <a:fillRect/>
          </a:stretch>
        </p:blipFill>
        <p:spPr>
          <a:xfrm>
            <a:off x="1813491" y="1111366"/>
            <a:ext cx="5517017" cy="4800617"/>
          </a:xfrm>
          <a:prstGeom prst="rect">
            <a:avLst/>
          </a:prstGeom>
        </p:spPr>
      </p:pic>
    </p:spTree>
    <p:extLst>
      <p:ext uri="{BB962C8B-B14F-4D97-AF65-F5344CB8AC3E}">
        <p14:creationId xmlns:p14="http://schemas.microsoft.com/office/powerpoint/2010/main" val="99547095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97537" y="2801314"/>
            <a:ext cx="7818666" cy="2753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400" b="1" i="1" dirty="0">
                <a:solidFill>
                  <a:srgbClr val="009696"/>
                </a:solidFill>
              </a:rPr>
              <a:t>JavaScript</a:t>
            </a:r>
            <a:r>
              <a:rPr lang="en-US" sz="2400" b="1" dirty="0"/>
              <a:t> often abbreviated as JS, is a high-level, dynamic, weakly typed, and interpreted programming language. </a:t>
            </a:r>
            <a:endParaRPr lang="id-ID" sz="2400" b="1" dirty="0"/>
          </a:p>
          <a:p>
            <a:endParaRPr lang="id-ID" sz="2400" b="1" dirty="0"/>
          </a:p>
          <a:p>
            <a:r>
              <a:rPr lang="en-US" sz="2400" b="1" dirty="0"/>
              <a:t>Alongside </a:t>
            </a:r>
            <a:r>
              <a:rPr lang="en-US" sz="2400" b="1" i="1" dirty="0">
                <a:solidFill>
                  <a:srgbClr val="009696"/>
                </a:solidFill>
              </a:rPr>
              <a:t>HTML</a:t>
            </a:r>
            <a:r>
              <a:rPr lang="en-US" sz="2400" b="1" dirty="0"/>
              <a:t> and </a:t>
            </a:r>
            <a:r>
              <a:rPr lang="en-US" sz="2400" b="1" i="1" dirty="0">
                <a:solidFill>
                  <a:srgbClr val="009696"/>
                </a:solidFill>
              </a:rPr>
              <a:t>CSS</a:t>
            </a:r>
            <a:r>
              <a:rPr lang="en-US" sz="2400" b="1" dirty="0"/>
              <a:t>, JavaScript is one of the three core technologies of World Wide Web content production.</a:t>
            </a:r>
            <a:endParaRPr lang="en-US" sz="2000" dirty="0"/>
          </a:p>
        </p:txBody>
      </p:sp>
      <p:pic>
        <p:nvPicPr>
          <p:cNvPr id="4" name="Picture 3" descr="D:\Purwadhika\Lintang Course PPT\0 pikt\php\icon.javascrip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516" y="602323"/>
            <a:ext cx="1733263" cy="1733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F17-6F7D-411C-9EC1-5FEBCEC1EF0A}"/>
              </a:ext>
            </a:extLst>
          </p:cNvPr>
          <p:cNvSpPr>
            <a:spLocks noGrp="1"/>
          </p:cNvSpPr>
          <p:nvPr>
            <p:ph type="title"/>
          </p:nvPr>
        </p:nvSpPr>
        <p:spPr>
          <a:xfrm>
            <a:off x="628650" y="0"/>
            <a:ext cx="7886700" cy="1325563"/>
          </a:xfrm>
        </p:spPr>
        <p:txBody>
          <a:bodyPr>
            <a:normAutofit/>
          </a:bodyPr>
          <a:lstStyle/>
          <a:p>
            <a:r>
              <a:rPr lang="en-US" sz="2800" dirty="0">
                <a:solidFill>
                  <a:srgbClr val="009696"/>
                </a:solidFill>
              </a:rPr>
              <a:t>High Level vs Low Level Programming Languages</a:t>
            </a:r>
            <a:endParaRPr lang="en-ID" sz="2800" dirty="0">
              <a:solidFill>
                <a:srgbClr val="009696"/>
              </a:solidFill>
            </a:endParaRPr>
          </a:p>
        </p:txBody>
      </p:sp>
      <p:pic>
        <p:nvPicPr>
          <p:cNvPr id="4" name="Picture 3">
            <a:extLst>
              <a:ext uri="{FF2B5EF4-FFF2-40B4-BE49-F238E27FC236}">
                <a16:creationId xmlns:a16="http://schemas.microsoft.com/office/drawing/2014/main" id="{2C2763E7-C364-4307-B2C1-C0E83773C9A8}"/>
              </a:ext>
            </a:extLst>
          </p:cNvPr>
          <p:cNvPicPr>
            <a:picLocks noChangeAspect="1"/>
          </p:cNvPicPr>
          <p:nvPr/>
        </p:nvPicPr>
        <p:blipFill>
          <a:blip r:embed="rId2"/>
          <a:stretch>
            <a:fillRect/>
          </a:stretch>
        </p:blipFill>
        <p:spPr>
          <a:xfrm>
            <a:off x="5333612" y="2741367"/>
            <a:ext cx="2571750" cy="3133725"/>
          </a:xfrm>
          <a:prstGeom prst="rect">
            <a:avLst/>
          </a:prstGeom>
        </p:spPr>
      </p:pic>
      <p:sp>
        <p:nvSpPr>
          <p:cNvPr id="5" name="Rectangle 4">
            <a:extLst>
              <a:ext uri="{FF2B5EF4-FFF2-40B4-BE49-F238E27FC236}">
                <a16:creationId xmlns:a16="http://schemas.microsoft.com/office/drawing/2014/main" id="{DDF38AD5-901A-4C7A-9057-CE1DEDAB227F}"/>
              </a:ext>
            </a:extLst>
          </p:cNvPr>
          <p:cNvSpPr/>
          <p:nvPr/>
        </p:nvSpPr>
        <p:spPr>
          <a:xfrm>
            <a:off x="628650" y="1025467"/>
            <a:ext cx="7886699" cy="1477328"/>
          </a:xfrm>
          <a:prstGeom prst="rect">
            <a:avLst/>
          </a:prstGeom>
        </p:spPr>
        <p:txBody>
          <a:bodyPr wrap="square">
            <a:spAutoFit/>
          </a:bodyPr>
          <a:lstStyle/>
          <a:p>
            <a:r>
              <a:rPr lang="en-US" dirty="0"/>
              <a:t>We humans communicate with different languages. But how the computers communicate..? Do they use </a:t>
            </a:r>
            <a:r>
              <a:rPr lang="en-US" dirty="0" err="1"/>
              <a:t>english,Tamil,Hindi</a:t>
            </a:r>
            <a:r>
              <a:rPr lang="en-US" dirty="0"/>
              <a:t>, Telugu </a:t>
            </a:r>
            <a:r>
              <a:rPr lang="en-US" dirty="0" err="1"/>
              <a:t>etc</a:t>
            </a:r>
            <a:r>
              <a:rPr lang="en-US" dirty="0"/>
              <a:t> .., to communicate…? Absolutely a big </a:t>
            </a:r>
            <a:r>
              <a:rPr lang="en-US" b="1" dirty="0"/>
              <a:t>NO </a:t>
            </a:r>
            <a:r>
              <a:rPr lang="en-US" dirty="0"/>
              <a:t>. It knows only </a:t>
            </a:r>
            <a:r>
              <a:rPr lang="en-US" b="1" dirty="0"/>
              <a:t>0′s and 1′s </a:t>
            </a:r>
            <a:r>
              <a:rPr lang="en-US" dirty="0"/>
              <a:t>. Computers can understand the instructions that are composed of 0′s and 1′s . Instructions given to the computer in 0’s and 1’s is known as </a:t>
            </a:r>
            <a:r>
              <a:rPr lang="en-US" b="1" dirty="0"/>
              <a:t>binary language( </a:t>
            </a:r>
            <a:r>
              <a:rPr lang="en-US" dirty="0"/>
              <a:t>also known as </a:t>
            </a:r>
            <a:r>
              <a:rPr lang="en-US" b="1" dirty="0"/>
              <a:t>machine language).</a:t>
            </a:r>
            <a:endParaRPr lang="en-ID" dirty="0"/>
          </a:p>
        </p:txBody>
      </p:sp>
      <p:sp>
        <p:nvSpPr>
          <p:cNvPr id="6" name="Rectangle 5">
            <a:extLst>
              <a:ext uri="{FF2B5EF4-FFF2-40B4-BE49-F238E27FC236}">
                <a16:creationId xmlns:a16="http://schemas.microsoft.com/office/drawing/2014/main" id="{98FD7499-F3F1-44D9-9B74-5ECF682575A3}"/>
              </a:ext>
            </a:extLst>
          </p:cNvPr>
          <p:cNvSpPr/>
          <p:nvPr/>
        </p:nvSpPr>
        <p:spPr>
          <a:xfrm>
            <a:off x="628650" y="2825342"/>
            <a:ext cx="3943350" cy="2585323"/>
          </a:xfrm>
          <a:prstGeom prst="rect">
            <a:avLst/>
          </a:prstGeom>
        </p:spPr>
        <p:txBody>
          <a:bodyPr wrap="square">
            <a:spAutoFit/>
          </a:bodyPr>
          <a:lstStyle/>
          <a:p>
            <a:r>
              <a:rPr lang="en-US" dirty="0">
                <a:solidFill>
                  <a:srgbClr val="333333"/>
                </a:solidFill>
                <a:latin typeface="-apple-system"/>
              </a:rPr>
              <a:t>Then, as the programmers found writing code in binary language seems to be difficult, then they used a English like words to write a program. This language is known as </a:t>
            </a:r>
            <a:r>
              <a:rPr lang="en-US" b="1" dirty="0">
                <a:solidFill>
                  <a:srgbClr val="333333"/>
                </a:solidFill>
                <a:latin typeface="-apple-system"/>
              </a:rPr>
              <a:t>assembly language.</a:t>
            </a:r>
          </a:p>
          <a:p>
            <a:endParaRPr lang="en-US" dirty="0">
              <a:solidFill>
                <a:srgbClr val="333333"/>
              </a:solidFill>
              <a:latin typeface="-apple-system"/>
            </a:endParaRPr>
          </a:p>
          <a:p>
            <a:r>
              <a:rPr lang="en-US" dirty="0">
                <a:solidFill>
                  <a:srgbClr val="333333"/>
                </a:solidFill>
                <a:latin typeface="-apple-system"/>
              </a:rPr>
              <a:t>These two , machine level language and the assembly level language together considered as the </a:t>
            </a:r>
            <a:r>
              <a:rPr lang="en-US" b="1" i="1" dirty="0">
                <a:solidFill>
                  <a:srgbClr val="333333"/>
                </a:solidFill>
                <a:latin typeface="-apple-system"/>
              </a:rPr>
              <a:t>low level languages.</a:t>
            </a:r>
            <a:endParaRPr lang="en-US" b="0" i="0" dirty="0">
              <a:solidFill>
                <a:srgbClr val="333333"/>
              </a:solidFill>
              <a:effectLst/>
              <a:latin typeface="-apple-system"/>
            </a:endParaRPr>
          </a:p>
        </p:txBody>
      </p:sp>
    </p:spTree>
    <p:extLst>
      <p:ext uri="{BB962C8B-B14F-4D97-AF65-F5344CB8AC3E}">
        <p14:creationId xmlns:p14="http://schemas.microsoft.com/office/powerpoint/2010/main" val="50188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F17-6F7D-411C-9EC1-5FEBCEC1EF0A}"/>
              </a:ext>
            </a:extLst>
          </p:cNvPr>
          <p:cNvSpPr>
            <a:spLocks noGrp="1"/>
          </p:cNvSpPr>
          <p:nvPr>
            <p:ph type="title"/>
          </p:nvPr>
        </p:nvSpPr>
        <p:spPr>
          <a:xfrm>
            <a:off x="628650" y="0"/>
            <a:ext cx="7886700" cy="1325563"/>
          </a:xfrm>
        </p:spPr>
        <p:txBody>
          <a:bodyPr>
            <a:normAutofit/>
          </a:bodyPr>
          <a:lstStyle/>
          <a:p>
            <a:r>
              <a:rPr lang="en-US" sz="2800" dirty="0">
                <a:solidFill>
                  <a:srgbClr val="009696"/>
                </a:solidFill>
              </a:rPr>
              <a:t>High Level vs Low Level Programming Languages</a:t>
            </a:r>
            <a:endParaRPr lang="en-ID" sz="2800" dirty="0">
              <a:solidFill>
                <a:srgbClr val="009696"/>
              </a:solidFill>
            </a:endParaRPr>
          </a:p>
        </p:txBody>
      </p:sp>
      <p:sp>
        <p:nvSpPr>
          <p:cNvPr id="6" name="Rectangle 5">
            <a:extLst>
              <a:ext uri="{FF2B5EF4-FFF2-40B4-BE49-F238E27FC236}">
                <a16:creationId xmlns:a16="http://schemas.microsoft.com/office/drawing/2014/main" id="{322DD307-C76D-489A-BCE1-A9ED7B68B4B3}"/>
              </a:ext>
            </a:extLst>
          </p:cNvPr>
          <p:cNvSpPr/>
          <p:nvPr/>
        </p:nvSpPr>
        <p:spPr>
          <a:xfrm>
            <a:off x="628650" y="1082967"/>
            <a:ext cx="7886700" cy="923330"/>
          </a:xfrm>
          <a:prstGeom prst="rect">
            <a:avLst/>
          </a:prstGeom>
        </p:spPr>
        <p:txBody>
          <a:bodyPr wrap="square">
            <a:spAutoFit/>
          </a:bodyPr>
          <a:lstStyle/>
          <a:p>
            <a:r>
              <a:rPr lang="en-US" dirty="0">
                <a:solidFill>
                  <a:srgbClr val="333333"/>
                </a:solidFill>
                <a:latin typeface="-apple-system"/>
              </a:rPr>
              <a:t>The programming languages which are machine independent and are written in a English language is known as the </a:t>
            </a:r>
            <a:r>
              <a:rPr lang="en-US" b="1" i="1" dirty="0">
                <a:solidFill>
                  <a:srgbClr val="333333"/>
                </a:solidFill>
                <a:latin typeface="-apple-system"/>
              </a:rPr>
              <a:t>high level languages </a:t>
            </a:r>
            <a:r>
              <a:rPr lang="en-US" dirty="0">
                <a:solidFill>
                  <a:srgbClr val="333333"/>
                </a:solidFill>
                <a:latin typeface="-apple-system"/>
              </a:rPr>
              <a:t>. some of the examples of high level language are c, </a:t>
            </a:r>
            <a:r>
              <a:rPr lang="en-US" dirty="0" err="1">
                <a:solidFill>
                  <a:srgbClr val="333333"/>
                </a:solidFill>
                <a:latin typeface="-apple-system"/>
              </a:rPr>
              <a:t>c++</a:t>
            </a:r>
            <a:r>
              <a:rPr lang="en-US" dirty="0">
                <a:solidFill>
                  <a:srgbClr val="333333"/>
                </a:solidFill>
                <a:latin typeface="-apple-system"/>
              </a:rPr>
              <a:t>,</a:t>
            </a:r>
            <a:r>
              <a:rPr lang="en-US" dirty="0" err="1">
                <a:solidFill>
                  <a:srgbClr val="333333"/>
                </a:solidFill>
                <a:latin typeface="-apple-system"/>
              </a:rPr>
              <a:t>java,javascript</a:t>
            </a:r>
            <a:r>
              <a:rPr lang="en-US" dirty="0">
                <a:solidFill>
                  <a:srgbClr val="333333"/>
                </a:solidFill>
                <a:latin typeface="-apple-system"/>
              </a:rPr>
              <a:t>…</a:t>
            </a:r>
            <a:r>
              <a:rPr lang="en-US" dirty="0" err="1">
                <a:solidFill>
                  <a:srgbClr val="333333"/>
                </a:solidFill>
                <a:latin typeface="-apple-system"/>
              </a:rPr>
              <a:t>etc</a:t>
            </a:r>
            <a:endParaRPr lang="en-ID" dirty="0"/>
          </a:p>
        </p:txBody>
      </p:sp>
      <p:sp>
        <p:nvSpPr>
          <p:cNvPr id="7" name="Rectangle 6">
            <a:extLst>
              <a:ext uri="{FF2B5EF4-FFF2-40B4-BE49-F238E27FC236}">
                <a16:creationId xmlns:a16="http://schemas.microsoft.com/office/drawing/2014/main" id="{BDC192A7-5B13-4F58-B7D4-64C922550F70}"/>
              </a:ext>
            </a:extLst>
          </p:cNvPr>
          <p:cNvSpPr/>
          <p:nvPr/>
        </p:nvSpPr>
        <p:spPr>
          <a:xfrm>
            <a:off x="628650" y="2287404"/>
            <a:ext cx="8070979" cy="3662541"/>
          </a:xfrm>
          <a:prstGeom prst="rect">
            <a:avLst/>
          </a:prstGeom>
        </p:spPr>
        <p:txBody>
          <a:bodyPr wrap="square">
            <a:spAutoFit/>
          </a:bodyPr>
          <a:lstStyle/>
          <a:p>
            <a:r>
              <a:rPr lang="en-US" dirty="0">
                <a:solidFill>
                  <a:srgbClr val="333333"/>
                </a:solidFill>
                <a:latin typeface="-apple-system"/>
              </a:rPr>
              <a:t>These high level languages will be converted into a machine readable form by a </a:t>
            </a:r>
            <a:r>
              <a:rPr lang="en-US" b="1" dirty="0">
                <a:solidFill>
                  <a:srgbClr val="333333"/>
                </a:solidFill>
                <a:latin typeface="-apple-system"/>
              </a:rPr>
              <a:t>compiler or interpreter.</a:t>
            </a:r>
            <a:endParaRPr lang="en-US" dirty="0">
              <a:solidFill>
                <a:srgbClr val="333333"/>
              </a:solidFill>
              <a:latin typeface="-apple-system"/>
            </a:endParaRPr>
          </a:p>
          <a:p>
            <a:r>
              <a:rPr lang="en-US" b="1" dirty="0">
                <a:solidFill>
                  <a:srgbClr val="333333"/>
                </a:solidFill>
                <a:latin typeface="-apple-system"/>
              </a:rPr>
              <a:t>DIFFERENCE BETWEEN THE HIGH AND THE LOW LEVEL LANGUAGE:</a:t>
            </a:r>
          </a:p>
          <a:p>
            <a:endParaRPr lang="en-US" dirty="0">
              <a:solidFill>
                <a:srgbClr val="333333"/>
              </a:solidFill>
              <a:latin typeface="-apple-system"/>
            </a:endParaRPr>
          </a:p>
          <a:p>
            <a:pPr>
              <a:buFont typeface="+mj-lt"/>
              <a:buAutoNum type="arabicPeriod"/>
            </a:pPr>
            <a:r>
              <a:rPr lang="en-US" sz="1600" dirty="0">
                <a:solidFill>
                  <a:srgbClr val="333333"/>
                </a:solidFill>
                <a:latin typeface="-apple-system"/>
              </a:rPr>
              <a:t>Low level language is machine readable form of program. Whereas the high level language will be in human readable form..</a:t>
            </a:r>
          </a:p>
          <a:p>
            <a:pPr>
              <a:buFont typeface="+mj-lt"/>
              <a:buAutoNum type="arabicPeriod"/>
            </a:pPr>
            <a:r>
              <a:rPr lang="en-US" sz="1600" dirty="0">
                <a:solidFill>
                  <a:srgbClr val="333333"/>
                </a:solidFill>
                <a:latin typeface="-apple-system"/>
              </a:rPr>
              <a:t>Low level language are difficult to write and compile but high level languages are easy to write as well as compile..</a:t>
            </a:r>
          </a:p>
          <a:p>
            <a:pPr>
              <a:buFont typeface="+mj-lt"/>
              <a:buAutoNum type="arabicPeriod"/>
            </a:pPr>
            <a:r>
              <a:rPr lang="en-US" sz="1600" dirty="0">
                <a:solidFill>
                  <a:srgbClr val="333333"/>
                </a:solidFill>
                <a:latin typeface="-apple-system"/>
              </a:rPr>
              <a:t>Low level language are compact and require less memory space.. High level language uses compilers and interpreters which requires large memory space.</a:t>
            </a:r>
          </a:p>
          <a:p>
            <a:pPr>
              <a:buFont typeface="+mj-lt"/>
              <a:buAutoNum type="arabicPeriod"/>
            </a:pPr>
            <a:r>
              <a:rPr lang="en-US" sz="1600" dirty="0">
                <a:solidFill>
                  <a:srgbClr val="333333"/>
                </a:solidFill>
                <a:latin typeface="-apple-system"/>
              </a:rPr>
              <a:t>In high level language debugging ( troubleshooting) .I.e. Finding and correcting errors are easier whereas debugging in the low level language is quite difficult.</a:t>
            </a:r>
          </a:p>
          <a:p>
            <a:pPr>
              <a:buFont typeface="+mj-lt"/>
              <a:buAutoNum type="arabicPeriod"/>
            </a:pPr>
            <a:r>
              <a:rPr lang="en-US" sz="1600" dirty="0">
                <a:solidFill>
                  <a:srgbClr val="333333"/>
                </a:solidFill>
                <a:latin typeface="-apple-system"/>
              </a:rPr>
              <a:t>low level language coding and compiling is time consuming process whereas high level language coding and compiling is much easy and takes </a:t>
            </a:r>
            <a:r>
              <a:rPr lang="en-US" sz="1600" dirty="0" err="1">
                <a:solidFill>
                  <a:srgbClr val="333333"/>
                </a:solidFill>
                <a:latin typeface="-apple-system"/>
              </a:rPr>
              <a:t>veryless</a:t>
            </a:r>
            <a:r>
              <a:rPr lang="en-US" sz="1600" dirty="0">
                <a:solidFill>
                  <a:srgbClr val="333333"/>
                </a:solidFill>
                <a:latin typeface="-apple-system"/>
              </a:rPr>
              <a:t> time to compile.</a:t>
            </a:r>
          </a:p>
        </p:txBody>
      </p:sp>
    </p:spTree>
    <p:extLst>
      <p:ext uri="{BB962C8B-B14F-4D97-AF65-F5344CB8AC3E}">
        <p14:creationId xmlns:p14="http://schemas.microsoft.com/office/powerpoint/2010/main" val="260589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656B-8B46-43BF-AC22-DC4D6F4ADD01}"/>
              </a:ext>
            </a:extLst>
          </p:cNvPr>
          <p:cNvSpPr>
            <a:spLocks noGrp="1"/>
          </p:cNvSpPr>
          <p:nvPr>
            <p:ph type="title"/>
          </p:nvPr>
        </p:nvSpPr>
        <p:spPr/>
        <p:txBody>
          <a:bodyPr/>
          <a:lstStyle/>
          <a:p>
            <a:r>
              <a:rPr lang="en-US" dirty="0"/>
              <a:t>What is Application Development</a:t>
            </a:r>
            <a:endParaRPr lang="en-ID" dirty="0"/>
          </a:p>
        </p:txBody>
      </p:sp>
      <p:sp>
        <p:nvSpPr>
          <p:cNvPr id="3" name="Content Placeholder 2">
            <a:extLst>
              <a:ext uri="{FF2B5EF4-FFF2-40B4-BE49-F238E27FC236}">
                <a16:creationId xmlns:a16="http://schemas.microsoft.com/office/drawing/2014/main" id="{FCE9D328-72C1-4579-A2FD-4CA5B1C77F53}"/>
              </a:ext>
            </a:extLst>
          </p:cNvPr>
          <p:cNvSpPr>
            <a:spLocks noGrp="1"/>
          </p:cNvSpPr>
          <p:nvPr>
            <p:ph idx="1"/>
          </p:nvPr>
        </p:nvSpPr>
        <p:spPr/>
        <p:txBody>
          <a:bodyPr/>
          <a:lstStyle/>
          <a:p>
            <a:r>
              <a:rPr lang="en-US" dirty="0">
                <a:solidFill>
                  <a:srgbClr val="000000"/>
                </a:solidFill>
                <a:latin typeface="proxima_nova_rgregular"/>
              </a:rPr>
              <a:t>Application development is the process of creating a computer program or a set of programs to perform the different tasks that a business requires. From calculating monthly expenses to scheduling sales reports, applications help businesses automate processes and increase efficiency. Every app-building process follows the same steps: </a:t>
            </a:r>
            <a:r>
              <a:rPr lang="en-US" b="1" dirty="0">
                <a:solidFill>
                  <a:srgbClr val="000000"/>
                </a:solidFill>
                <a:latin typeface="proxima_nova_rgregular"/>
              </a:rPr>
              <a:t>gathering requirements, designing prototypes, coding, testing, implementation, and integration</a:t>
            </a:r>
            <a:endParaRPr lang="en-ID" dirty="0"/>
          </a:p>
        </p:txBody>
      </p:sp>
    </p:spTree>
    <p:extLst>
      <p:ext uri="{BB962C8B-B14F-4D97-AF65-F5344CB8AC3E}">
        <p14:creationId xmlns:p14="http://schemas.microsoft.com/office/powerpoint/2010/main" val="952635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434D8A-2C91-4461-9D64-09802BE9AB98}"/>
              </a:ext>
            </a:extLst>
          </p:cNvPr>
          <p:cNvPicPr>
            <a:picLocks noChangeAspect="1"/>
          </p:cNvPicPr>
          <p:nvPr/>
        </p:nvPicPr>
        <p:blipFill>
          <a:blip r:embed="rId2"/>
          <a:stretch>
            <a:fillRect/>
          </a:stretch>
        </p:blipFill>
        <p:spPr>
          <a:xfrm>
            <a:off x="1057275" y="2090737"/>
            <a:ext cx="7029450" cy="2676525"/>
          </a:xfrm>
          <a:prstGeom prst="rect">
            <a:avLst/>
          </a:prstGeom>
        </p:spPr>
      </p:pic>
    </p:spTree>
    <p:extLst>
      <p:ext uri="{BB962C8B-B14F-4D97-AF65-F5344CB8AC3E}">
        <p14:creationId xmlns:p14="http://schemas.microsoft.com/office/powerpoint/2010/main" val="1405251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0E8A-EB27-4CC0-8B68-00773D640589}"/>
              </a:ext>
            </a:extLst>
          </p:cNvPr>
          <p:cNvSpPr>
            <a:spLocks noGrp="1"/>
          </p:cNvSpPr>
          <p:nvPr>
            <p:ph type="title"/>
          </p:nvPr>
        </p:nvSpPr>
        <p:spPr/>
        <p:txBody>
          <a:bodyPr/>
          <a:lstStyle/>
          <a:p>
            <a:r>
              <a:rPr lang="en-US" dirty="0">
                <a:solidFill>
                  <a:srgbClr val="009696"/>
                </a:solidFill>
              </a:rPr>
              <a:t>Compiled vs Interpreted</a:t>
            </a:r>
            <a:endParaRPr lang="en-ID" dirty="0">
              <a:solidFill>
                <a:srgbClr val="009696"/>
              </a:solidFill>
            </a:endParaRPr>
          </a:p>
        </p:txBody>
      </p:sp>
      <p:sp>
        <p:nvSpPr>
          <p:cNvPr id="4" name="Rectangle 3">
            <a:extLst>
              <a:ext uri="{FF2B5EF4-FFF2-40B4-BE49-F238E27FC236}">
                <a16:creationId xmlns:a16="http://schemas.microsoft.com/office/drawing/2014/main" id="{BE270932-468F-4EA4-94A7-3E99B283679D}"/>
              </a:ext>
            </a:extLst>
          </p:cNvPr>
          <p:cNvSpPr/>
          <p:nvPr/>
        </p:nvSpPr>
        <p:spPr>
          <a:xfrm>
            <a:off x="709126" y="1579422"/>
            <a:ext cx="7806224" cy="2585323"/>
          </a:xfrm>
          <a:prstGeom prst="rect">
            <a:avLst/>
          </a:prstGeom>
        </p:spPr>
        <p:txBody>
          <a:bodyPr wrap="square">
            <a:spAutoFit/>
          </a:bodyPr>
          <a:lstStyle/>
          <a:p>
            <a:r>
              <a:rPr lang="en-US" dirty="0">
                <a:solidFill>
                  <a:srgbClr val="3C3C3B"/>
                </a:solidFill>
                <a:latin typeface="IBM Plex Sans"/>
              </a:rPr>
              <a:t>“</a:t>
            </a:r>
            <a:r>
              <a:rPr lang="en-US" b="1" dirty="0">
                <a:solidFill>
                  <a:srgbClr val="3C3C3B"/>
                </a:solidFill>
                <a:latin typeface="IBM Plex Sans"/>
              </a:rPr>
              <a:t>When source code is translated</a:t>
            </a:r>
            <a:r>
              <a:rPr lang="en-US" dirty="0">
                <a:solidFill>
                  <a:srgbClr val="3C3C3B"/>
                </a:solidFill>
                <a:latin typeface="IBM Plex Sans"/>
              </a:rPr>
              <a:t>”</a:t>
            </a:r>
          </a:p>
          <a:p>
            <a:endParaRPr lang="en-US" dirty="0">
              <a:solidFill>
                <a:srgbClr val="3C3C3B"/>
              </a:solidFill>
              <a:latin typeface="IBM Plex Sans"/>
            </a:endParaRPr>
          </a:p>
          <a:p>
            <a:pPr>
              <a:buFont typeface="Arial" panose="020B0604020202020204" pitchFamily="34" charset="0"/>
              <a:buChar char="•"/>
            </a:pPr>
            <a:r>
              <a:rPr lang="en-US" b="1" dirty="0">
                <a:solidFill>
                  <a:srgbClr val="3C3C3B"/>
                </a:solidFill>
                <a:latin typeface="IBM Plex Sans"/>
              </a:rPr>
              <a:t>Source Code</a:t>
            </a:r>
            <a:r>
              <a:rPr lang="en-US" dirty="0">
                <a:solidFill>
                  <a:srgbClr val="3C3C3B"/>
                </a:solidFill>
                <a:latin typeface="IBM Plex Sans"/>
              </a:rPr>
              <a:t>: Original code (usually typed by a human into a computer)</a:t>
            </a:r>
          </a:p>
          <a:p>
            <a:pPr>
              <a:buFont typeface="Arial" panose="020B0604020202020204" pitchFamily="34" charset="0"/>
              <a:buChar char="•"/>
            </a:pPr>
            <a:r>
              <a:rPr lang="en-US" b="1" dirty="0">
                <a:solidFill>
                  <a:srgbClr val="3C3C3B"/>
                </a:solidFill>
                <a:latin typeface="IBM Plex Sans"/>
              </a:rPr>
              <a:t>Translation</a:t>
            </a:r>
            <a:r>
              <a:rPr lang="en-US" dirty="0">
                <a:solidFill>
                  <a:srgbClr val="3C3C3B"/>
                </a:solidFill>
                <a:latin typeface="IBM Plex Sans"/>
              </a:rPr>
              <a:t>: Converting source code into something a computer can read (i.e. machine code)</a:t>
            </a:r>
          </a:p>
          <a:p>
            <a:pPr>
              <a:buFont typeface="Arial" panose="020B0604020202020204" pitchFamily="34" charset="0"/>
              <a:buChar char="•"/>
            </a:pPr>
            <a:r>
              <a:rPr lang="en-US" b="1" dirty="0">
                <a:solidFill>
                  <a:srgbClr val="3C3C3B"/>
                </a:solidFill>
                <a:latin typeface="IBM Plex Sans"/>
              </a:rPr>
              <a:t>Run-Time</a:t>
            </a:r>
            <a:r>
              <a:rPr lang="en-US" dirty="0">
                <a:solidFill>
                  <a:srgbClr val="3C3C3B"/>
                </a:solidFill>
                <a:latin typeface="IBM Plex Sans"/>
              </a:rPr>
              <a:t>: Period when program is executing commands (after compilation, if compiled)</a:t>
            </a:r>
          </a:p>
          <a:p>
            <a:pPr>
              <a:buFont typeface="Arial" panose="020B0604020202020204" pitchFamily="34" charset="0"/>
              <a:buChar char="•"/>
            </a:pPr>
            <a:r>
              <a:rPr lang="en-US" b="1" dirty="0">
                <a:solidFill>
                  <a:srgbClr val="3C3C3B"/>
                </a:solidFill>
                <a:latin typeface="IBM Plex Sans"/>
              </a:rPr>
              <a:t>Compiled</a:t>
            </a:r>
            <a:r>
              <a:rPr lang="en-US" dirty="0">
                <a:solidFill>
                  <a:srgbClr val="3C3C3B"/>
                </a:solidFill>
                <a:latin typeface="IBM Plex Sans"/>
              </a:rPr>
              <a:t>: Code translated before run-time</a:t>
            </a:r>
          </a:p>
          <a:p>
            <a:pPr>
              <a:buFont typeface="Arial" panose="020B0604020202020204" pitchFamily="34" charset="0"/>
              <a:buChar char="•"/>
            </a:pPr>
            <a:r>
              <a:rPr lang="en-US" b="1" dirty="0">
                <a:solidFill>
                  <a:srgbClr val="3C3C3B"/>
                </a:solidFill>
                <a:latin typeface="IBM Plex Sans"/>
              </a:rPr>
              <a:t>Interpreted</a:t>
            </a:r>
            <a:r>
              <a:rPr lang="en-US" dirty="0">
                <a:solidFill>
                  <a:srgbClr val="3C3C3B"/>
                </a:solidFill>
                <a:latin typeface="IBM Plex Sans"/>
              </a:rPr>
              <a:t>: Code translated on the fly, during execution</a:t>
            </a:r>
          </a:p>
        </p:txBody>
      </p:sp>
    </p:spTree>
    <p:extLst>
      <p:ext uri="{BB962C8B-B14F-4D97-AF65-F5344CB8AC3E}">
        <p14:creationId xmlns:p14="http://schemas.microsoft.com/office/powerpoint/2010/main" val="346915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74A4-C0B0-4ADD-B7E6-63026A1F933A}"/>
              </a:ext>
            </a:extLst>
          </p:cNvPr>
          <p:cNvSpPr>
            <a:spLocks noGrp="1"/>
          </p:cNvSpPr>
          <p:nvPr>
            <p:ph type="title"/>
          </p:nvPr>
        </p:nvSpPr>
        <p:spPr/>
        <p:txBody>
          <a:bodyPr/>
          <a:lstStyle/>
          <a:p>
            <a:r>
              <a:rPr lang="en-US" dirty="0">
                <a:solidFill>
                  <a:srgbClr val="009696"/>
                </a:solidFill>
              </a:rPr>
              <a:t>Typing</a:t>
            </a:r>
            <a:endParaRPr lang="en-ID" dirty="0">
              <a:solidFill>
                <a:srgbClr val="009696"/>
              </a:solidFill>
            </a:endParaRPr>
          </a:p>
        </p:txBody>
      </p:sp>
      <p:sp>
        <p:nvSpPr>
          <p:cNvPr id="7" name="Rectangle 4">
            <a:extLst>
              <a:ext uri="{FF2B5EF4-FFF2-40B4-BE49-F238E27FC236}">
                <a16:creationId xmlns:a16="http://schemas.microsoft.com/office/drawing/2014/main" id="{EA051115-0111-463A-AC5E-97168CE3B75D}"/>
              </a:ext>
            </a:extLst>
          </p:cNvPr>
          <p:cNvSpPr>
            <a:spLocks noChangeArrowheads="1"/>
          </p:cNvSpPr>
          <p:nvPr/>
        </p:nvSpPr>
        <p:spPr bwMode="auto">
          <a:xfrm>
            <a:off x="628650" y="1576734"/>
            <a:ext cx="8155344"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C3C3B"/>
                </a:solidFill>
                <a:effectLst/>
                <a:latin typeface="IBM Plex Sans"/>
              </a:rPr>
              <a:t>“</a:t>
            </a:r>
            <a:r>
              <a:rPr kumimoji="0" lang="en-US" altLang="en-US" sz="1600" b="1" i="0" u="none" strike="noStrike" cap="none" normalizeH="0" baseline="0" dirty="0">
                <a:ln>
                  <a:noFill/>
                </a:ln>
                <a:solidFill>
                  <a:srgbClr val="3C3C3B"/>
                </a:solidFill>
                <a:effectLst/>
                <a:latin typeface="IBM Plex Sans"/>
              </a:rPr>
              <a:t>When types are checked</a:t>
            </a:r>
            <a:r>
              <a:rPr kumimoji="0" lang="en-US" altLang="en-US" sz="1500" b="0" i="0" u="none" strike="noStrike" cap="none" normalizeH="0" baseline="0" dirty="0">
                <a:ln>
                  <a:noFill/>
                </a:ln>
                <a:solidFill>
                  <a:srgbClr val="3C3C3B"/>
                </a:solidFill>
                <a:effectLst/>
                <a:latin typeface="IBM Plex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3C3B"/>
                </a:solidFill>
                <a:effectLst/>
                <a:latin typeface="Courier New" panose="02070309020205020404" pitchFamily="49" charset="0"/>
                <a:cs typeface="Courier New" panose="02070309020205020404" pitchFamily="49" charset="0"/>
              </a:rPr>
              <a:t>"3" + 5</a:t>
            </a:r>
            <a:r>
              <a:rPr kumimoji="0" lang="en-US" altLang="en-US" sz="1500" b="0" i="0" u="none" strike="noStrike" cap="none" normalizeH="0" baseline="0" dirty="0">
                <a:ln>
                  <a:noFill/>
                </a:ln>
                <a:solidFill>
                  <a:srgbClr val="3C3C3B"/>
                </a:solidFill>
                <a:effectLst/>
                <a:latin typeface="IBM Plex Sans"/>
              </a:rPr>
              <a:t> will raise a type error in </a:t>
            </a:r>
            <a:r>
              <a:rPr kumimoji="0" lang="en-US" altLang="en-US" sz="1500" b="1" i="1" u="none" strike="noStrike" cap="none" normalizeH="0" baseline="0" dirty="0">
                <a:ln>
                  <a:noFill/>
                </a:ln>
                <a:solidFill>
                  <a:srgbClr val="3C3C3B"/>
                </a:solidFill>
                <a:effectLst/>
                <a:latin typeface="IBM Plex Sans"/>
              </a:rPr>
              <a:t>strongly typed</a:t>
            </a:r>
            <a:r>
              <a:rPr kumimoji="0" lang="en-US" altLang="en-US" sz="1500" b="1" i="0" u="none" strike="noStrike" cap="none" normalizeH="0" baseline="0" dirty="0">
                <a:ln>
                  <a:noFill/>
                </a:ln>
                <a:solidFill>
                  <a:srgbClr val="3C3C3B"/>
                </a:solidFill>
                <a:effectLst/>
                <a:latin typeface="IBM Plex Sans"/>
              </a:rPr>
              <a:t> </a:t>
            </a:r>
            <a:r>
              <a:rPr kumimoji="0" lang="en-US" altLang="en-US" sz="1500" b="0" i="0" u="none" strike="noStrike" cap="none" normalizeH="0" baseline="0" dirty="0">
                <a:ln>
                  <a:noFill/>
                </a:ln>
                <a:solidFill>
                  <a:srgbClr val="3C3C3B"/>
                </a:solidFill>
                <a:effectLst/>
                <a:latin typeface="IBM Plex Sans"/>
              </a:rPr>
              <a:t>languages, such as Python and Go, because they don't allow for "type coercion": the ability for a value to change type implicitly in certain contexts (e.g. merging two types using </a:t>
            </a:r>
            <a:r>
              <a:rPr kumimoji="0" lang="en-US" altLang="en-US" sz="1000" b="0" i="0" u="none" strike="noStrike" cap="none" normalizeH="0" baseline="0" dirty="0">
                <a:ln>
                  <a:noFill/>
                </a:ln>
                <a:solidFill>
                  <a:srgbClr val="3C3C3B"/>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3C3C3B"/>
                </a:solidFill>
                <a:effectLst/>
                <a:latin typeface="IBM Plex Sans"/>
              </a:rPr>
              <a:t>). </a:t>
            </a:r>
            <a:r>
              <a:rPr kumimoji="0" lang="en-US" altLang="en-US" sz="1500" b="1" i="1" u="none" strike="noStrike" cap="none" normalizeH="0" baseline="0" dirty="0">
                <a:ln>
                  <a:noFill/>
                </a:ln>
                <a:solidFill>
                  <a:srgbClr val="3C3C3B"/>
                </a:solidFill>
                <a:effectLst/>
                <a:latin typeface="IBM Plex Sans"/>
              </a:rPr>
              <a:t>Weakly typed</a:t>
            </a:r>
            <a:r>
              <a:rPr kumimoji="0" lang="en-US" altLang="en-US" sz="1500" b="1" i="0" u="none" strike="noStrike" cap="none" normalizeH="0" baseline="0" dirty="0">
                <a:ln>
                  <a:noFill/>
                </a:ln>
                <a:solidFill>
                  <a:srgbClr val="3C3C3B"/>
                </a:solidFill>
                <a:effectLst/>
                <a:latin typeface="IBM Plex Sans"/>
              </a:rPr>
              <a:t> </a:t>
            </a:r>
            <a:r>
              <a:rPr kumimoji="0" lang="en-US" altLang="en-US" sz="1500" b="0" i="0" u="none" strike="noStrike" cap="none" normalizeH="0" baseline="0" dirty="0">
                <a:ln>
                  <a:noFill/>
                </a:ln>
                <a:solidFill>
                  <a:srgbClr val="3C3C3B"/>
                </a:solidFill>
                <a:effectLst/>
                <a:latin typeface="IBM Plex Sans"/>
              </a:rPr>
              <a:t>languages, such as JavaScript, won't throw a type error (result: </a:t>
            </a:r>
            <a:r>
              <a:rPr kumimoji="0" lang="en-US" altLang="en-US" sz="1000" b="0" i="0" u="none" strike="noStrike" cap="none" normalizeH="0" baseline="0" dirty="0">
                <a:ln>
                  <a:noFill/>
                </a:ln>
                <a:solidFill>
                  <a:srgbClr val="3C3C3B"/>
                </a:solidFill>
                <a:effectLst/>
                <a:latin typeface="Courier New" panose="02070309020205020404" pitchFamily="49" charset="0"/>
                <a:cs typeface="Courier New" panose="02070309020205020404" pitchFamily="49" charset="0"/>
              </a:rPr>
              <a:t>'35’</a:t>
            </a:r>
            <a:r>
              <a:rPr kumimoji="0" lang="en-US" altLang="en-US" sz="1500" b="0" i="0" u="none" strike="noStrike" cap="none" normalizeH="0" baseline="0" dirty="0">
                <a:ln>
                  <a:noFill/>
                </a:ln>
                <a:solidFill>
                  <a:srgbClr val="3C3C3B"/>
                </a:solidFill>
                <a:effectLst/>
                <a:latin typeface="IBM Plex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rgbClr val="3C3C3B"/>
                </a:solidFill>
                <a:effectLst/>
                <a:latin typeface="IBM Plex Sans"/>
              </a:rPr>
              <a:t>Static</a:t>
            </a:r>
            <a:r>
              <a:rPr kumimoji="0" lang="en-US" altLang="en-US" sz="1500" b="0" i="0" u="none" strike="noStrike" cap="none" normalizeH="0" baseline="0" dirty="0">
                <a:ln>
                  <a:noFill/>
                </a:ln>
                <a:solidFill>
                  <a:srgbClr val="3C3C3B"/>
                </a:solidFill>
                <a:effectLst/>
                <a:latin typeface="IBM Plex Sans"/>
              </a:rPr>
              <a:t>: Types checked before run-time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rgbClr val="3C3C3B"/>
                </a:solidFill>
                <a:effectLst/>
                <a:latin typeface="IBM Plex Sans"/>
              </a:rPr>
              <a:t>Dynamic</a:t>
            </a:r>
            <a:r>
              <a:rPr kumimoji="0" lang="en-US" altLang="en-US" sz="1500" b="0" i="0" u="none" strike="noStrike" cap="none" normalizeH="0" baseline="0" dirty="0">
                <a:ln>
                  <a:noFill/>
                </a:ln>
                <a:solidFill>
                  <a:srgbClr val="3C3C3B"/>
                </a:solidFill>
                <a:effectLst/>
                <a:latin typeface="IBM Plex Sans"/>
              </a:rPr>
              <a:t>: Types checked on the fly, during execution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rgbClr val="3C3C3B"/>
              </a:solidFill>
              <a:effectLst/>
              <a:latin typeface="IBM Plex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C3C3B"/>
                </a:solidFill>
                <a:effectLst/>
                <a:latin typeface="IBM Plex Sans"/>
              </a:rPr>
              <a:t>The definitions of “</a:t>
            </a:r>
            <a:r>
              <a:rPr kumimoji="0" lang="en-US" altLang="en-US" sz="1500" b="1" i="0" u="none" strike="noStrike" cap="none" normalizeH="0" baseline="0" dirty="0">
                <a:ln>
                  <a:noFill/>
                </a:ln>
                <a:solidFill>
                  <a:srgbClr val="3C3C3B"/>
                </a:solidFill>
                <a:effectLst/>
                <a:latin typeface="IBM Plex Sans"/>
              </a:rPr>
              <a:t>Static &amp; Compiled</a:t>
            </a:r>
            <a:r>
              <a:rPr kumimoji="0" lang="en-US" altLang="en-US" sz="1500" b="0" i="0" u="none" strike="noStrike" cap="none" normalizeH="0" baseline="0" dirty="0">
                <a:ln>
                  <a:noFill/>
                </a:ln>
                <a:solidFill>
                  <a:srgbClr val="3C3C3B"/>
                </a:solidFill>
                <a:effectLst/>
                <a:latin typeface="IBM Plex Sans"/>
              </a:rPr>
              <a:t>” and “</a:t>
            </a:r>
            <a:r>
              <a:rPr kumimoji="0" lang="en-US" altLang="en-US" sz="1500" b="1" i="0" u="none" strike="noStrike" cap="none" normalizeH="0" baseline="0" dirty="0">
                <a:ln>
                  <a:noFill/>
                </a:ln>
                <a:solidFill>
                  <a:srgbClr val="3C3C3B"/>
                </a:solidFill>
                <a:effectLst/>
                <a:latin typeface="IBM Plex Sans"/>
              </a:rPr>
              <a:t>Dynamic &amp; Interpreted</a:t>
            </a:r>
            <a:r>
              <a:rPr kumimoji="0" lang="en-US" altLang="en-US" sz="1500" b="0" i="0" u="none" strike="noStrike" cap="none" normalizeH="0" baseline="0" dirty="0">
                <a:ln>
                  <a:noFill/>
                </a:ln>
                <a:solidFill>
                  <a:srgbClr val="3C3C3B"/>
                </a:solidFill>
                <a:effectLst/>
                <a:latin typeface="IBM Plex Sans"/>
              </a:rPr>
              <a:t>” are quite similar…but remember it’s “</a:t>
            </a:r>
            <a:r>
              <a:rPr kumimoji="0" lang="en-US" altLang="en-US" sz="1500" b="1" i="0" u="none" strike="noStrike" cap="none" normalizeH="0" baseline="0" dirty="0">
                <a:ln>
                  <a:noFill/>
                </a:ln>
                <a:solidFill>
                  <a:srgbClr val="3C3C3B"/>
                </a:solidFill>
                <a:effectLst/>
                <a:latin typeface="IBM Plex Sans"/>
              </a:rPr>
              <a:t>when types are checked</a:t>
            </a:r>
            <a:r>
              <a:rPr kumimoji="0" lang="en-US" altLang="en-US" sz="1500" b="0" i="0" u="none" strike="noStrike" cap="none" normalizeH="0" baseline="0" dirty="0">
                <a:ln>
                  <a:noFill/>
                </a:ln>
                <a:solidFill>
                  <a:srgbClr val="3C3C3B"/>
                </a:solidFill>
                <a:effectLst/>
                <a:latin typeface="IBM Plex Sans"/>
              </a:rPr>
              <a:t>” vs. “</a:t>
            </a:r>
            <a:r>
              <a:rPr kumimoji="0" lang="en-US" altLang="en-US" sz="1500" b="1" i="0" u="none" strike="noStrike" cap="none" normalizeH="0" baseline="0" dirty="0">
                <a:ln>
                  <a:noFill/>
                </a:ln>
                <a:solidFill>
                  <a:srgbClr val="3C3C3B"/>
                </a:solidFill>
                <a:effectLst/>
                <a:latin typeface="IBM Plex Sans"/>
              </a:rPr>
              <a:t>when source code is translated</a:t>
            </a:r>
            <a:r>
              <a:rPr kumimoji="0" lang="en-US" altLang="en-US" sz="1500" b="0" i="0" u="none" strike="noStrike" cap="none" normalizeH="0" baseline="0" dirty="0">
                <a:ln>
                  <a:noFill/>
                </a:ln>
                <a:solidFill>
                  <a:srgbClr val="3C3C3B"/>
                </a:solidFill>
                <a:effectLst/>
                <a:latin typeface="IBM Plex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3C3C3B"/>
                </a:solidFill>
                <a:effectLst/>
                <a:latin typeface="IBM Plex Sans"/>
              </a:rPr>
              <a:t>Type-checking has nothing to do with the language being compiled or interpreted! </a:t>
            </a:r>
            <a:r>
              <a:rPr kumimoji="0" lang="en-US" altLang="en-US" sz="1500" b="0" i="0" u="none" strike="noStrike" cap="none" normalizeH="0" baseline="0" dirty="0">
                <a:ln>
                  <a:noFill/>
                </a:ln>
                <a:solidFill>
                  <a:srgbClr val="3C3C3B"/>
                </a:solidFill>
                <a:effectLst/>
                <a:latin typeface="IBM Plex Sans"/>
              </a:rPr>
              <a:t>You need to separate these terms conceptually.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401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CAA84-8041-424D-8996-0196A2CF922F}"/>
              </a:ext>
            </a:extLst>
          </p:cNvPr>
          <p:cNvSpPr>
            <a:spLocks noGrp="1"/>
          </p:cNvSpPr>
          <p:nvPr>
            <p:ph idx="1"/>
          </p:nvPr>
        </p:nvSpPr>
        <p:spPr/>
        <p:txBody>
          <a:bodyPr/>
          <a:lstStyle/>
          <a:p>
            <a:pPr marL="0" indent="0">
              <a:buNone/>
            </a:pPr>
            <a:r>
              <a:rPr lang="en-US" dirty="0"/>
              <a:t>You will understand it better later the Definitions above about Programming Languages and the Differences, when you already learn how to code using </a:t>
            </a:r>
            <a:r>
              <a:rPr lang="en-US" dirty="0" err="1"/>
              <a:t>Javascript</a:t>
            </a:r>
            <a:r>
              <a:rPr lang="en-US" dirty="0"/>
              <a:t>.</a:t>
            </a:r>
          </a:p>
          <a:p>
            <a:pPr marL="0" indent="0">
              <a:buNone/>
            </a:pPr>
            <a:endParaRPr lang="en-US" dirty="0"/>
          </a:p>
          <a:p>
            <a:pPr marL="0" indent="0">
              <a:buNone/>
            </a:pPr>
            <a:r>
              <a:rPr lang="en-US" dirty="0"/>
              <a:t>So just relax, and you can even forget it for now, because its not the most important things to know.</a:t>
            </a:r>
          </a:p>
          <a:p>
            <a:pPr marL="0" indent="0">
              <a:buNone/>
            </a:pPr>
            <a:endParaRPr lang="en-ID" dirty="0"/>
          </a:p>
        </p:txBody>
      </p:sp>
    </p:spTree>
    <p:extLst>
      <p:ext uri="{BB962C8B-B14F-4D97-AF65-F5344CB8AC3E}">
        <p14:creationId xmlns:p14="http://schemas.microsoft.com/office/powerpoint/2010/main" val="2550442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88609" y="2760369"/>
            <a:ext cx="7313698" cy="31900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2400" b="1" dirty="0"/>
          </a:p>
          <a:p>
            <a:r>
              <a:rPr lang="en-US" sz="2400" b="1" i="1" dirty="0">
                <a:solidFill>
                  <a:srgbClr val="009696"/>
                </a:solidFill>
              </a:rPr>
              <a:t>Node.js</a:t>
            </a:r>
            <a:r>
              <a:rPr lang="en-US" sz="2400" b="1" i="1" baseline="30000" dirty="0">
                <a:solidFill>
                  <a:srgbClr val="009696"/>
                </a:solidFill>
              </a:rPr>
              <a:t>®</a:t>
            </a:r>
            <a:r>
              <a:rPr lang="en-US" sz="2400" b="1" i="1" dirty="0">
                <a:solidFill>
                  <a:srgbClr val="009696"/>
                </a:solidFill>
              </a:rPr>
              <a:t> </a:t>
            </a:r>
            <a:r>
              <a:rPr lang="en-US" sz="2400" b="1" dirty="0"/>
              <a:t>is a JavaScript runtime built on Chrome's V8 JavaScript engine. Node.js uses an event-driven, non-blocking I/O model that makes it lightweight and efficient. Node.js' package ecosystem, </a:t>
            </a:r>
            <a:r>
              <a:rPr lang="en-US" sz="2400" b="1" i="1" dirty="0" err="1">
                <a:solidFill>
                  <a:srgbClr val="009696"/>
                </a:solidFill>
              </a:rPr>
              <a:t>npm</a:t>
            </a:r>
            <a:r>
              <a:rPr lang="en-US" sz="2400" b="1" dirty="0"/>
              <a:t>, is the largest ecosystem of open source libraries in the world.</a:t>
            </a:r>
          </a:p>
          <a:p>
            <a:endParaRPr lang="en-US" sz="2400" b="1" dirty="0"/>
          </a:p>
          <a:p>
            <a:r>
              <a:rPr lang="en-US" sz="2400" b="1" dirty="0"/>
              <a:t>So in short, Node.js is the one that make JavaScript can be run outside of a web browser.</a:t>
            </a:r>
          </a:p>
          <a:p>
            <a:endParaRPr lang="en-US" sz="2400" b="1" dirty="0"/>
          </a:p>
        </p:txBody>
      </p:sp>
      <p:pic>
        <p:nvPicPr>
          <p:cNvPr id="1026" name="Picture 2" descr="C:\Users\Windows 7\Music\nodejs-new-pantone-bla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537" y="664088"/>
            <a:ext cx="3399728" cy="20826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521119" y="1335149"/>
            <a:ext cx="4841180" cy="16626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b="1" dirty="0"/>
              <a:t>Visual Studio Code</a:t>
            </a:r>
            <a:endParaRPr lang="id-ID" sz="2800" b="1" dirty="0"/>
          </a:p>
          <a:p>
            <a:r>
              <a:rPr lang="id-ID" sz="2800" b="1" dirty="0"/>
              <a:t>Download &amp; install here:</a:t>
            </a:r>
          </a:p>
          <a:p>
            <a:r>
              <a:rPr lang="en-US" sz="2800" b="1" i="1" dirty="0">
                <a:solidFill>
                  <a:srgbClr val="009696"/>
                </a:solidFill>
              </a:rPr>
              <a:t>code.visualstudio.com</a:t>
            </a:r>
          </a:p>
        </p:txBody>
      </p:sp>
      <p:pic>
        <p:nvPicPr>
          <p:cNvPr id="1026" name="Picture 2" descr="C:\Users\Windows 7\Music\nodejs-new-pantone-bla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1683" y="3590789"/>
            <a:ext cx="2961565" cy="18142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Windows 7\Music\vsco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389" y="1013876"/>
            <a:ext cx="2467203" cy="230516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p:nvPr/>
        </p:nvSpPr>
        <p:spPr>
          <a:xfrm>
            <a:off x="356605" y="63020"/>
            <a:ext cx="8142179" cy="11106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SetUp</a:t>
            </a:r>
            <a:endParaRPr lang="en-US" sz="4400" b="1" dirty="0"/>
          </a:p>
        </p:txBody>
      </p:sp>
      <p:sp>
        <p:nvSpPr>
          <p:cNvPr id="6" name="Title 1"/>
          <p:cNvSpPr txBox="1"/>
          <p:nvPr/>
        </p:nvSpPr>
        <p:spPr>
          <a:xfrm>
            <a:off x="341950" y="3666593"/>
            <a:ext cx="4841180" cy="21337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b="1" dirty="0"/>
              <a:t>Node.Js</a:t>
            </a:r>
            <a:endParaRPr lang="id-ID" sz="2800" b="1" dirty="0"/>
          </a:p>
          <a:p>
            <a:pPr algn="r"/>
            <a:r>
              <a:rPr lang="id-ID" sz="2800" b="1" dirty="0"/>
              <a:t>Download &amp; install here:</a:t>
            </a:r>
          </a:p>
          <a:p>
            <a:pPr algn="r"/>
            <a:r>
              <a:rPr lang="en-US" sz="2800" b="1" i="1" dirty="0">
                <a:solidFill>
                  <a:srgbClr val="009696"/>
                </a:solidFill>
              </a:rPr>
              <a:t>nodejs.org</a:t>
            </a:r>
            <a:endParaRPr lang="id-ID" sz="2800" b="1" i="1" dirty="0">
              <a:solidFill>
                <a:srgbClr val="009696"/>
              </a:solidFill>
            </a:endParaRPr>
          </a:p>
          <a:p>
            <a:pPr algn="r"/>
            <a:r>
              <a:rPr lang="id-ID" sz="2800" b="1" dirty="0">
                <a:solidFill>
                  <a:srgbClr val="FF0000"/>
                </a:solidFill>
              </a:rPr>
              <a:t>$ node </a:t>
            </a:r>
            <a:r>
              <a:rPr lang="en-US" sz="2800" b="1" dirty="0">
                <a:solidFill>
                  <a:srgbClr val="FF0000"/>
                </a:solidFill>
              </a:rPr>
              <a:t>--</a:t>
            </a:r>
            <a:r>
              <a:rPr lang="id-ID" sz="2800" b="1" dirty="0">
                <a:solidFill>
                  <a:srgbClr val="FF0000"/>
                </a:solidFill>
              </a:rPr>
              <a:t>version</a:t>
            </a:r>
            <a:r>
              <a:rPr lang="en-US" sz="2800" b="1" dirty="0">
                <a:solidFill>
                  <a:srgbClr val="FF0000"/>
                </a:solidFill>
              </a:rPr>
              <a:t> </a:t>
            </a:r>
            <a:endParaRPr lang="id-ID" sz="2800" b="1" dirty="0">
              <a:solidFill>
                <a:srgbClr val="FF0000"/>
              </a:solidFill>
            </a:endParaRPr>
          </a:p>
          <a:p>
            <a:pPr algn="r"/>
            <a:r>
              <a:rPr lang="id-ID" sz="2800" b="1" dirty="0">
                <a:solidFill>
                  <a:srgbClr val="FF0000"/>
                </a:solidFill>
              </a:rPr>
              <a:t>$ node -v</a:t>
            </a:r>
            <a:endParaRPr lang="en-US" sz="2800" b="1" dirty="0">
              <a:solidFill>
                <a:srgbClr val="FF0000"/>
              </a:solidFill>
            </a:endParaRPr>
          </a:p>
          <a:p>
            <a:pPr algn="r"/>
            <a:endParaRPr lang="id-ID" sz="2800" b="1" i="1" dirty="0">
              <a:solidFill>
                <a:srgbClr val="009696"/>
              </a:solidFill>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19116" y="1836677"/>
            <a:ext cx="6823881" cy="1624085"/>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61069" y="185850"/>
            <a:ext cx="8346894" cy="13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Make your first JS file #</a:t>
            </a:r>
            <a:r>
              <a:rPr lang="en-US" sz="4000" b="1" dirty="0">
                <a:solidFill>
                  <a:srgbClr val="009696"/>
                </a:solidFill>
              </a:rPr>
              <a:t>1</a:t>
            </a:r>
            <a:endParaRPr lang="id-ID" sz="4000" b="1" dirty="0">
              <a:solidFill>
                <a:srgbClr val="009696"/>
              </a:solidFill>
            </a:endParaRPr>
          </a:p>
          <a:p>
            <a:pPr algn="r"/>
            <a:r>
              <a:rPr lang="id-ID" sz="2800" b="1" dirty="0">
                <a:solidFill>
                  <a:srgbClr val="009696"/>
                </a:solidFill>
              </a:rPr>
              <a:t>&lt;Running on command prompt #</a:t>
            </a:r>
            <a:r>
              <a:rPr lang="en-US" sz="2800" b="1" dirty="0">
                <a:solidFill>
                  <a:srgbClr val="009696"/>
                </a:solidFill>
              </a:rPr>
              <a:t>1</a:t>
            </a:r>
            <a:r>
              <a:rPr lang="id-ID" sz="2800" b="1" dirty="0">
                <a:solidFill>
                  <a:srgbClr val="009696"/>
                </a:solidFill>
              </a:rPr>
              <a:t>&gt;</a:t>
            </a:r>
            <a:endParaRPr lang="en-US" b="1" dirty="0"/>
          </a:p>
        </p:txBody>
      </p:sp>
      <p:sp>
        <p:nvSpPr>
          <p:cNvPr id="6" name="Title 1"/>
          <p:cNvSpPr txBox="1"/>
          <p:nvPr/>
        </p:nvSpPr>
        <p:spPr>
          <a:xfrm>
            <a:off x="1119116" y="1836677"/>
            <a:ext cx="6823881" cy="1624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400" b="1" dirty="0">
                <a:solidFill>
                  <a:schemeClr val="bg1"/>
                </a:solidFill>
                <a:latin typeface="Consolas" panose="020B0609020204030204" pitchFamily="49" charset="0"/>
                <a:cs typeface="Consolas" panose="020B0609020204030204" pitchFamily="49" charset="0"/>
              </a:rPr>
              <a:t>console.log('Halo');</a:t>
            </a:r>
          </a:p>
        </p:txBody>
      </p:sp>
      <p:sp>
        <p:nvSpPr>
          <p:cNvPr id="7" name="Title 1"/>
          <p:cNvSpPr txBox="1"/>
          <p:nvPr/>
        </p:nvSpPr>
        <p:spPr>
          <a:xfrm>
            <a:off x="879389" y="3665483"/>
            <a:ext cx="7980832" cy="20256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t>* Simpan sebagai </a:t>
            </a:r>
            <a:r>
              <a:rPr lang="id-ID" sz="3200" dirty="0">
                <a:solidFill>
                  <a:srgbClr val="FF0000"/>
                </a:solidFill>
              </a:rPr>
              <a:t>file.js</a:t>
            </a:r>
          </a:p>
          <a:p>
            <a:r>
              <a:rPr lang="id-ID" sz="3200" dirty="0"/>
              <a:t>* Buka terminal &lt;run cmd&gt;</a:t>
            </a:r>
          </a:p>
          <a:p>
            <a:r>
              <a:rPr lang="id-ID" sz="3200" dirty="0"/>
              <a:t>* Masuk ke direktori </a:t>
            </a:r>
            <a:r>
              <a:rPr lang="id-ID" sz="3200" dirty="0">
                <a:solidFill>
                  <a:srgbClr val="FF0000"/>
                </a:solidFill>
              </a:rPr>
              <a:t>file.js</a:t>
            </a:r>
          </a:p>
          <a:p>
            <a:r>
              <a:rPr lang="id-ID" sz="3200" dirty="0"/>
              <a:t>* Eksekusi </a:t>
            </a:r>
            <a:r>
              <a:rPr lang="id-ID" sz="3200" dirty="0">
                <a:solidFill>
                  <a:srgbClr val="FF0000"/>
                </a:solidFill>
              </a:rPr>
              <a:t>node</a:t>
            </a:r>
            <a:r>
              <a:rPr lang="id-ID" sz="3200" dirty="0"/>
              <a:t> </a:t>
            </a:r>
            <a:r>
              <a:rPr lang="id-ID" sz="3200" dirty="0">
                <a:solidFill>
                  <a:srgbClr val="FF0000"/>
                </a:solidFill>
              </a:rPr>
              <a:t>file.js</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EB8E-4640-4B14-9F96-68D97083299B}"/>
              </a:ext>
            </a:extLst>
          </p:cNvPr>
          <p:cNvSpPr>
            <a:spLocks noGrp="1"/>
          </p:cNvSpPr>
          <p:nvPr>
            <p:ph type="title"/>
          </p:nvPr>
        </p:nvSpPr>
        <p:spPr/>
        <p:txBody>
          <a:bodyPr/>
          <a:lstStyle/>
          <a:p>
            <a:r>
              <a:rPr lang="en-US" dirty="0"/>
              <a:t>JavaScript Programs &amp; Statements</a:t>
            </a:r>
            <a:endParaRPr lang="en-ID" dirty="0"/>
          </a:p>
        </p:txBody>
      </p:sp>
      <p:pic>
        <p:nvPicPr>
          <p:cNvPr id="4" name="Picture 3">
            <a:extLst>
              <a:ext uri="{FF2B5EF4-FFF2-40B4-BE49-F238E27FC236}">
                <a16:creationId xmlns:a16="http://schemas.microsoft.com/office/drawing/2014/main" id="{47685BC4-8FEC-4035-A452-E737D6B03791}"/>
              </a:ext>
            </a:extLst>
          </p:cNvPr>
          <p:cNvPicPr>
            <a:picLocks noChangeAspect="1"/>
          </p:cNvPicPr>
          <p:nvPr/>
        </p:nvPicPr>
        <p:blipFill>
          <a:blip r:embed="rId2"/>
          <a:stretch>
            <a:fillRect/>
          </a:stretch>
        </p:blipFill>
        <p:spPr>
          <a:xfrm>
            <a:off x="628650" y="1710274"/>
            <a:ext cx="5191685" cy="1080503"/>
          </a:xfrm>
          <a:prstGeom prst="rect">
            <a:avLst/>
          </a:prstGeom>
        </p:spPr>
      </p:pic>
      <p:sp>
        <p:nvSpPr>
          <p:cNvPr id="6" name="Rectangle 5">
            <a:extLst>
              <a:ext uri="{FF2B5EF4-FFF2-40B4-BE49-F238E27FC236}">
                <a16:creationId xmlns:a16="http://schemas.microsoft.com/office/drawing/2014/main" id="{29ED6537-0534-41E6-8224-A2BC8F938574}"/>
              </a:ext>
            </a:extLst>
          </p:cNvPr>
          <p:cNvSpPr/>
          <p:nvPr/>
        </p:nvSpPr>
        <p:spPr>
          <a:xfrm>
            <a:off x="628650" y="3250722"/>
            <a:ext cx="8061650" cy="2031325"/>
          </a:xfrm>
          <a:prstGeom prst="rect">
            <a:avLst/>
          </a:prstGeom>
        </p:spPr>
        <p:txBody>
          <a:bodyPr wrap="square">
            <a:spAutoFit/>
          </a:bodyPr>
          <a:lstStyle/>
          <a:p>
            <a:r>
              <a:rPr lang="en-US" sz="1400" dirty="0">
                <a:solidFill>
                  <a:srgbClr val="000000"/>
                </a:solidFill>
                <a:latin typeface="Verdana" panose="020B0604030504040204" pitchFamily="34" charset="0"/>
              </a:rPr>
              <a:t>A </a:t>
            </a:r>
            <a:r>
              <a:rPr lang="en-US" sz="1400" b="1" dirty="0">
                <a:solidFill>
                  <a:srgbClr val="000000"/>
                </a:solidFill>
                <a:latin typeface="Verdana" panose="020B0604030504040204" pitchFamily="34" charset="0"/>
              </a:rPr>
              <a:t>computer program</a:t>
            </a:r>
            <a:r>
              <a:rPr lang="en-US" sz="1400" dirty="0">
                <a:solidFill>
                  <a:srgbClr val="000000"/>
                </a:solidFill>
                <a:latin typeface="Verdana" panose="020B0604030504040204" pitchFamily="34" charset="0"/>
              </a:rPr>
              <a:t> is a list of "instructions" to be "executed" by a computer.</a:t>
            </a:r>
          </a:p>
          <a:p>
            <a:endParaRPr lang="en-US" sz="1400" dirty="0">
              <a:solidFill>
                <a:srgbClr val="000000"/>
              </a:solidFill>
              <a:latin typeface="Verdana" panose="020B0604030504040204" pitchFamily="34" charset="0"/>
            </a:endParaRPr>
          </a:p>
          <a:p>
            <a:r>
              <a:rPr lang="en-US" sz="1400" dirty="0">
                <a:solidFill>
                  <a:srgbClr val="000000"/>
                </a:solidFill>
                <a:latin typeface="Verdana" panose="020B0604030504040204" pitchFamily="34" charset="0"/>
              </a:rPr>
              <a:t>In a programming language, these programming instructions are called </a:t>
            </a:r>
            <a:r>
              <a:rPr lang="en-US" sz="1400" b="1" dirty="0">
                <a:solidFill>
                  <a:srgbClr val="000000"/>
                </a:solidFill>
                <a:latin typeface="Verdana" panose="020B0604030504040204" pitchFamily="34" charset="0"/>
              </a:rPr>
              <a:t>statements</a:t>
            </a:r>
            <a:r>
              <a:rPr lang="en-US" sz="1400" dirty="0">
                <a:solidFill>
                  <a:srgbClr val="000000"/>
                </a:solidFill>
                <a:latin typeface="Verdana" panose="020B0604030504040204" pitchFamily="34" charset="0"/>
              </a:rPr>
              <a:t>.</a:t>
            </a:r>
          </a:p>
          <a:p>
            <a:endParaRPr lang="en-US" sz="1400" dirty="0">
              <a:solidFill>
                <a:srgbClr val="000000"/>
              </a:solidFill>
              <a:latin typeface="Verdana" panose="020B0604030504040204" pitchFamily="34" charset="0"/>
            </a:endParaRPr>
          </a:p>
          <a:p>
            <a:r>
              <a:rPr lang="en-US" sz="1400" dirty="0">
                <a:solidFill>
                  <a:srgbClr val="000000"/>
                </a:solidFill>
                <a:latin typeface="Verdana" panose="020B0604030504040204" pitchFamily="34" charset="0"/>
              </a:rPr>
              <a:t>A </a:t>
            </a:r>
            <a:r>
              <a:rPr lang="en-US" sz="1400" b="1" dirty="0">
                <a:solidFill>
                  <a:srgbClr val="000000"/>
                </a:solidFill>
                <a:latin typeface="Verdana" panose="020B0604030504040204" pitchFamily="34" charset="0"/>
              </a:rPr>
              <a:t>JavaScript program</a:t>
            </a:r>
            <a:r>
              <a:rPr lang="en-US" sz="1400" dirty="0">
                <a:solidFill>
                  <a:srgbClr val="000000"/>
                </a:solidFill>
                <a:latin typeface="Verdana" panose="020B0604030504040204" pitchFamily="34" charset="0"/>
              </a:rPr>
              <a:t> is a list of programming </a:t>
            </a:r>
            <a:r>
              <a:rPr lang="en-US" sz="1400" b="1" dirty="0">
                <a:solidFill>
                  <a:srgbClr val="000000"/>
                </a:solidFill>
                <a:latin typeface="Verdana" panose="020B0604030504040204" pitchFamily="34" charset="0"/>
              </a:rPr>
              <a:t>statements</a:t>
            </a:r>
            <a:r>
              <a:rPr lang="en-US" sz="1400" dirty="0">
                <a:solidFill>
                  <a:srgbClr val="000000"/>
                </a:solidFill>
                <a:latin typeface="Verdana" panose="020B0604030504040204" pitchFamily="34" charset="0"/>
              </a:rPr>
              <a:t>.</a:t>
            </a:r>
          </a:p>
          <a:p>
            <a:endParaRPr lang="en-US" sz="1400" dirty="0">
              <a:solidFill>
                <a:srgbClr val="000000"/>
              </a:solidFill>
              <a:latin typeface="Verdana" panose="020B0604030504040204" pitchFamily="34" charset="0"/>
            </a:endParaRPr>
          </a:p>
          <a:p>
            <a:r>
              <a:rPr lang="en-US" sz="1400" dirty="0">
                <a:solidFill>
                  <a:srgbClr val="000000"/>
                </a:solidFill>
                <a:latin typeface="Verdana" panose="020B0604030504040204" pitchFamily="34" charset="0"/>
              </a:rPr>
              <a:t>Most JavaScript programs contain many JavaScript statements.</a:t>
            </a:r>
          </a:p>
          <a:p>
            <a:endParaRPr lang="en-US" sz="1400" dirty="0">
              <a:solidFill>
                <a:srgbClr val="000000"/>
              </a:solidFill>
              <a:latin typeface="Verdana" panose="020B0604030504040204" pitchFamily="34" charset="0"/>
            </a:endParaRPr>
          </a:p>
          <a:p>
            <a:r>
              <a:rPr lang="en-US" sz="1400" dirty="0">
                <a:solidFill>
                  <a:srgbClr val="000000"/>
                </a:solidFill>
                <a:latin typeface="Verdana" panose="020B0604030504040204" pitchFamily="34" charset="0"/>
              </a:rPr>
              <a:t>The statements are executed, one by one, in the same order as they are written.</a:t>
            </a:r>
          </a:p>
        </p:txBody>
      </p:sp>
    </p:spTree>
    <p:extLst>
      <p:ext uri="{BB962C8B-B14F-4D97-AF65-F5344CB8AC3E}">
        <p14:creationId xmlns:p14="http://schemas.microsoft.com/office/powerpoint/2010/main" val="1295941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14AF-6914-4E8D-AC8E-64A633F18689}"/>
              </a:ext>
            </a:extLst>
          </p:cNvPr>
          <p:cNvSpPr>
            <a:spLocks noGrp="1"/>
          </p:cNvSpPr>
          <p:nvPr>
            <p:ph type="title"/>
          </p:nvPr>
        </p:nvSpPr>
        <p:spPr/>
        <p:txBody>
          <a:bodyPr/>
          <a:lstStyle/>
          <a:p>
            <a:r>
              <a:rPr lang="en-US" dirty="0"/>
              <a:t>Semicolons ;</a:t>
            </a:r>
            <a:endParaRPr lang="en-ID" dirty="0"/>
          </a:p>
        </p:txBody>
      </p:sp>
      <p:sp>
        <p:nvSpPr>
          <p:cNvPr id="4" name="Rectangle 3">
            <a:extLst>
              <a:ext uri="{FF2B5EF4-FFF2-40B4-BE49-F238E27FC236}">
                <a16:creationId xmlns:a16="http://schemas.microsoft.com/office/drawing/2014/main" id="{F2B0DEC8-F4BD-4C82-9A7C-41FADE456764}"/>
              </a:ext>
            </a:extLst>
          </p:cNvPr>
          <p:cNvSpPr/>
          <p:nvPr/>
        </p:nvSpPr>
        <p:spPr>
          <a:xfrm>
            <a:off x="628650" y="1690689"/>
            <a:ext cx="7886700" cy="861774"/>
          </a:xfrm>
          <a:prstGeom prst="rect">
            <a:avLst/>
          </a:prstGeom>
        </p:spPr>
        <p:txBody>
          <a:bodyPr wrap="square">
            <a:spAutoFit/>
          </a:bodyPr>
          <a:lstStyle/>
          <a:p>
            <a:r>
              <a:rPr lang="en-US" sz="1600" dirty="0">
                <a:solidFill>
                  <a:srgbClr val="000000"/>
                </a:solidFill>
                <a:latin typeface="Verdana" panose="020B0604030504040204" pitchFamily="34" charset="0"/>
              </a:rPr>
              <a:t>Semicolons separate JavaScript statements.</a:t>
            </a:r>
          </a:p>
          <a:p>
            <a:endParaRPr lang="en-US" sz="1600" dirty="0">
              <a:solidFill>
                <a:srgbClr val="000000"/>
              </a:solidFill>
              <a:latin typeface="Verdana" panose="020B0604030504040204" pitchFamily="34" charset="0"/>
            </a:endParaRPr>
          </a:p>
          <a:p>
            <a:r>
              <a:rPr lang="en-US" dirty="0"/>
              <a:t>When separated by semicolons, multiple statements on one line are allowed:</a:t>
            </a:r>
            <a:endParaRPr lang="en-US" sz="1600" dirty="0">
              <a:solidFill>
                <a:srgbClr val="000000"/>
              </a:solidFill>
              <a:latin typeface="Verdana" panose="020B0604030504040204" pitchFamily="34" charset="0"/>
            </a:endParaRPr>
          </a:p>
        </p:txBody>
      </p:sp>
      <p:pic>
        <p:nvPicPr>
          <p:cNvPr id="5" name="Picture 4">
            <a:extLst>
              <a:ext uri="{FF2B5EF4-FFF2-40B4-BE49-F238E27FC236}">
                <a16:creationId xmlns:a16="http://schemas.microsoft.com/office/drawing/2014/main" id="{E84E88C0-DD83-414D-8C72-D1D41D032E6C}"/>
              </a:ext>
            </a:extLst>
          </p:cNvPr>
          <p:cNvPicPr>
            <a:picLocks noChangeAspect="1"/>
          </p:cNvPicPr>
          <p:nvPr/>
        </p:nvPicPr>
        <p:blipFill>
          <a:blip r:embed="rId2"/>
          <a:stretch>
            <a:fillRect/>
          </a:stretch>
        </p:blipFill>
        <p:spPr>
          <a:xfrm>
            <a:off x="628650" y="3076901"/>
            <a:ext cx="7886700" cy="164687"/>
          </a:xfrm>
          <a:prstGeom prst="rect">
            <a:avLst/>
          </a:prstGeom>
        </p:spPr>
      </p:pic>
    </p:spTree>
    <p:extLst>
      <p:ext uri="{BB962C8B-B14F-4D97-AF65-F5344CB8AC3E}">
        <p14:creationId xmlns:p14="http://schemas.microsoft.com/office/powerpoint/2010/main" val="389133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BE1E-3CD4-44B1-BAFD-6782EE8FAEFE}"/>
              </a:ext>
            </a:extLst>
          </p:cNvPr>
          <p:cNvSpPr>
            <a:spLocks noGrp="1"/>
          </p:cNvSpPr>
          <p:nvPr>
            <p:ph type="title"/>
          </p:nvPr>
        </p:nvSpPr>
        <p:spPr/>
        <p:txBody>
          <a:bodyPr/>
          <a:lstStyle/>
          <a:p>
            <a:r>
              <a:rPr lang="en-US" dirty="0"/>
              <a:t>JavaScript Output</a:t>
            </a:r>
            <a:endParaRPr lang="en-ID" dirty="0"/>
          </a:p>
        </p:txBody>
      </p:sp>
      <p:sp>
        <p:nvSpPr>
          <p:cNvPr id="6" name="Rectangle 5">
            <a:extLst>
              <a:ext uri="{FF2B5EF4-FFF2-40B4-BE49-F238E27FC236}">
                <a16:creationId xmlns:a16="http://schemas.microsoft.com/office/drawing/2014/main" id="{2A1B2598-562F-4FC4-89AE-E43BF2723C93}"/>
              </a:ext>
            </a:extLst>
          </p:cNvPr>
          <p:cNvSpPr/>
          <p:nvPr/>
        </p:nvSpPr>
        <p:spPr>
          <a:xfrm>
            <a:off x="628650" y="1690689"/>
            <a:ext cx="6792686" cy="3877985"/>
          </a:xfrm>
          <a:prstGeom prst="rect">
            <a:avLst/>
          </a:prstGeom>
        </p:spPr>
        <p:txBody>
          <a:bodyPr wrap="square">
            <a:spAutoFit/>
          </a:bodyPr>
          <a:lstStyle/>
          <a:p>
            <a:r>
              <a:rPr lang="en-ID" sz="2400" dirty="0"/>
              <a:t>JavaScript Display Possibilities</a:t>
            </a:r>
          </a:p>
          <a:p>
            <a:endParaRPr lang="en-ID" sz="2400" dirty="0"/>
          </a:p>
          <a:p>
            <a:r>
              <a:rPr lang="en-ID" dirty="0"/>
              <a:t>JavaScript can "display" data in different ways:</a:t>
            </a:r>
          </a:p>
          <a:p>
            <a:endParaRPr lang="en-ID" dirty="0"/>
          </a:p>
          <a:p>
            <a:pPr marL="285750" indent="-285750">
              <a:buFont typeface="Arial" panose="020B0604020202020204" pitchFamily="34" charset="0"/>
              <a:buChar char="•"/>
            </a:pPr>
            <a:r>
              <a:rPr lang="en-ID" dirty="0"/>
              <a:t>Writing into an HTML element, using </a:t>
            </a:r>
            <a:r>
              <a:rPr lang="en-ID" dirty="0" err="1">
                <a:solidFill>
                  <a:srgbClr val="FF0000"/>
                </a:solidFill>
              </a:rPr>
              <a:t>innerHTML</a:t>
            </a:r>
            <a:r>
              <a:rPr lang="en-ID" dirty="0"/>
              <a:t>.</a:t>
            </a:r>
          </a:p>
          <a:p>
            <a:pPr marL="285750" indent="-285750">
              <a:buFont typeface="Arial" panose="020B0604020202020204" pitchFamily="34" charset="0"/>
              <a:buChar char="•"/>
            </a:pPr>
            <a:r>
              <a:rPr lang="en-ID" dirty="0"/>
              <a:t>Writing into the HTML output using </a:t>
            </a:r>
            <a:r>
              <a:rPr lang="en-ID" dirty="0" err="1">
                <a:solidFill>
                  <a:srgbClr val="FF0000"/>
                </a:solidFill>
              </a:rPr>
              <a:t>document.write</a:t>
            </a:r>
            <a:r>
              <a:rPr lang="en-ID" dirty="0">
                <a:solidFill>
                  <a:srgbClr val="FF0000"/>
                </a:solidFill>
              </a:rPr>
              <a:t>().</a:t>
            </a:r>
          </a:p>
          <a:p>
            <a:pPr marL="285750" indent="-285750">
              <a:buFont typeface="Arial" panose="020B0604020202020204" pitchFamily="34" charset="0"/>
              <a:buChar char="•"/>
            </a:pPr>
            <a:r>
              <a:rPr lang="en-ID" dirty="0"/>
              <a:t>Writing into an alert box, using </a:t>
            </a:r>
            <a:r>
              <a:rPr lang="en-ID" dirty="0" err="1">
                <a:solidFill>
                  <a:srgbClr val="FF0000"/>
                </a:solidFill>
              </a:rPr>
              <a:t>window.alert</a:t>
            </a:r>
            <a:r>
              <a:rPr lang="en-ID" dirty="0">
                <a:solidFill>
                  <a:srgbClr val="FF0000"/>
                </a:solidFill>
              </a:rPr>
              <a:t>() </a:t>
            </a:r>
            <a:r>
              <a:rPr lang="en-ID" dirty="0"/>
              <a:t>or</a:t>
            </a:r>
            <a:r>
              <a:rPr lang="en-ID" dirty="0">
                <a:solidFill>
                  <a:srgbClr val="FF0000"/>
                </a:solidFill>
              </a:rPr>
              <a:t> alert().</a:t>
            </a:r>
          </a:p>
          <a:p>
            <a:pPr marL="285750" indent="-285750">
              <a:buFont typeface="Arial" panose="020B0604020202020204" pitchFamily="34" charset="0"/>
              <a:buChar char="•"/>
            </a:pPr>
            <a:r>
              <a:rPr lang="en-ID" dirty="0"/>
              <a:t>Writing into the browser console, using </a:t>
            </a:r>
            <a:r>
              <a:rPr lang="en-ID" dirty="0">
                <a:solidFill>
                  <a:srgbClr val="FF0000"/>
                </a:solidFill>
              </a:rPr>
              <a:t>console.log().</a:t>
            </a:r>
          </a:p>
          <a:p>
            <a:endParaRPr lang="en-ID" dirty="0">
              <a:solidFill>
                <a:srgbClr val="FF0000"/>
              </a:solidFill>
            </a:endParaRPr>
          </a:p>
          <a:p>
            <a:r>
              <a:rPr lang="en-ID" dirty="0"/>
              <a:t>We already tried the </a:t>
            </a:r>
            <a:r>
              <a:rPr lang="en-ID" dirty="0">
                <a:solidFill>
                  <a:srgbClr val="FF0000"/>
                </a:solidFill>
              </a:rPr>
              <a:t>console.log(), </a:t>
            </a:r>
            <a:r>
              <a:rPr lang="en-ID" dirty="0"/>
              <a:t>but we tried it on </a:t>
            </a:r>
            <a:r>
              <a:rPr lang="en-ID" dirty="0" err="1"/>
              <a:t>js</a:t>
            </a:r>
            <a:r>
              <a:rPr lang="en-ID" dirty="0"/>
              <a:t> file not on html file. And we run the code using node </a:t>
            </a:r>
            <a:r>
              <a:rPr lang="en-ID" dirty="0" err="1"/>
              <a:t>js</a:t>
            </a:r>
            <a:r>
              <a:rPr lang="en-ID" dirty="0"/>
              <a:t> in command prompt and not using web browser, so we will try the old way of running JavaScript (running in web browser)</a:t>
            </a:r>
          </a:p>
        </p:txBody>
      </p:sp>
    </p:spTree>
    <p:extLst>
      <p:ext uri="{BB962C8B-B14F-4D97-AF65-F5344CB8AC3E}">
        <p14:creationId xmlns:p14="http://schemas.microsoft.com/office/powerpoint/2010/main" val="94633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F3B2-3EF6-4341-B0CD-9D793C72BA7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162B9AEB-FEF7-43B6-9087-23510C59D6D8}"/>
              </a:ext>
            </a:extLst>
          </p:cNvPr>
          <p:cNvSpPr>
            <a:spLocks noGrp="1"/>
          </p:cNvSpPr>
          <p:nvPr>
            <p:ph idx="1"/>
          </p:nvPr>
        </p:nvSpPr>
        <p:spPr/>
        <p:txBody>
          <a:bodyPr/>
          <a:lstStyle/>
          <a:p>
            <a:endParaRPr lang="en-ID"/>
          </a:p>
        </p:txBody>
      </p:sp>
      <p:pic>
        <p:nvPicPr>
          <p:cNvPr id="5" name="Picture 4">
            <a:extLst>
              <a:ext uri="{FF2B5EF4-FFF2-40B4-BE49-F238E27FC236}">
                <a16:creationId xmlns:a16="http://schemas.microsoft.com/office/drawing/2014/main" id="{0906DBB5-B9D8-4923-91F2-76DA311451F1}"/>
              </a:ext>
            </a:extLst>
          </p:cNvPr>
          <p:cNvPicPr>
            <a:picLocks noChangeAspect="1"/>
          </p:cNvPicPr>
          <p:nvPr/>
        </p:nvPicPr>
        <p:blipFill>
          <a:blip r:embed="rId2"/>
          <a:stretch>
            <a:fillRect/>
          </a:stretch>
        </p:blipFill>
        <p:spPr>
          <a:xfrm>
            <a:off x="523875" y="1885950"/>
            <a:ext cx="8096250" cy="3086100"/>
          </a:xfrm>
          <a:prstGeom prst="rect">
            <a:avLst/>
          </a:prstGeom>
        </p:spPr>
      </p:pic>
    </p:spTree>
    <p:extLst>
      <p:ext uri="{BB962C8B-B14F-4D97-AF65-F5344CB8AC3E}">
        <p14:creationId xmlns:p14="http://schemas.microsoft.com/office/powerpoint/2010/main" val="255468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61069" y="185849"/>
            <a:ext cx="8346894" cy="13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Make your first JS file #</a:t>
            </a:r>
            <a:r>
              <a:rPr lang="en-US" sz="4000" b="1" dirty="0">
                <a:solidFill>
                  <a:srgbClr val="009696"/>
                </a:solidFill>
              </a:rPr>
              <a:t>2</a:t>
            </a:r>
            <a:endParaRPr lang="id-ID" sz="4000" b="1" dirty="0">
              <a:solidFill>
                <a:srgbClr val="009696"/>
              </a:solidFill>
            </a:endParaRPr>
          </a:p>
          <a:p>
            <a:pPr algn="r"/>
            <a:r>
              <a:rPr lang="id-ID" sz="2800" b="1" dirty="0">
                <a:solidFill>
                  <a:srgbClr val="009696"/>
                </a:solidFill>
              </a:rPr>
              <a:t>&lt;</a:t>
            </a:r>
            <a:r>
              <a:rPr lang="en-US" sz="2800" b="1" dirty="0">
                <a:solidFill>
                  <a:srgbClr val="009696"/>
                </a:solidFill>
              </a:rPr>
              <a:t>console.log</a:t>
            </a:r>
            <a:r>
              <a:rPr lang="id-ID" sz="2800" b="1" dirty="0">
                <a:solidFill>
                  <a:srgbClr val="009696"/>
                </a:solidFill>
              </a:rPr>
              <a:t>&gt;</a:t>
            </a:r>
            <a:endParaRPr lang="en-US" b="1" dirty="0"/>
          </a:p>
        </p:txBody>
      </p:sp>
      <p:sp>
        <p:nvSpPr>
          <p:cNvPr id="10" name="Rectangle 9"/>
          <p:cNvSpPr/>
          <p:nvPr/>
        </p:nvSpPr>
        <p:spPr>
          <a:xfrm>
            <a:off x="955344" y="1722641"/>
            <a:ext cx="7146842" cy="1933060"/>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955344" y="1722640"/>
            <a:ext cx="7146842" cy="193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dirty="0">
                <a:solidFill>
                  <a:schemeClr val="bg1"/>
                </a:solidFill>
                <a:latin typeface="Consolas" panose="020B0609020204030204" pitchFamily="49" charset="0"/>
                <a:cs typeface="Consolas" panose="020B0609020204030204" pitchFamily="49" charset="0"/>
              </a:rPr>
              <a:t>&lt;script&gt; </a:t>
            </a:r>
          </a:p>
          <a:p>
            <a:r>
              <a:rPr lang="id-ID" sz="3200" b="1" dirty="0">
                <a:solidFill>
                  <a:schemeClr val="bg1"/>
                </a:solidFill>
                <a:latin typeface="Consolas" panose="020B0609020204030204" pitchFamily="49" charset="0"/>
                <a:cs typeface="Consolas" panose="020B0609020204030204" pitchFamily="49" charset="0"/>
              </a:rPr>
              <a:t>	console.log('Halo Dunia');</a:t>
            </a:r>
          </a:p>
          <a:p>
            <a:r>
              <a:rPr lang="id-ID" sz="3200" b="1" dirty="0">
                <a:solidFill>
                  <a:schemeClr val="bg1"/>
                </a:solidFill>
                <a:latin typeface="Consolas" panose="020B0609020204030204" pitchFamily="49" charset="0"/>
                <a:cs typeface="Consolas" panose="020B0609020204030204" pitchFamily="49" charset="0"/>
              </a:rPr>
              <a:t>&lt;/script&gt;</a:t>
            </a:r>
          </a:p>
        </p:txBody>
      </p:sp>
      <p:sp>
        <p:nvSpPr>
          <p:cNvPr id="12" name="Title 1"/>
          <p:cNvSpPr txBox="1"/>
          <p:nvPr/>
        </p:nvSpPr>
        <p:spPr>
          <a:xfrm>
            <a:off x="819810" y="3846774"/>
            <a:ext cx="7980832" cy="16942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t>* Simpan sebagai </a:t>
            </a:r>
            <a:r>
              <a:rPr lang="id-ID" sz="3200" dirty="0">
                <a:solidFill>
                  <a:srgbClr val="FF0000"/>
                </a:solidFill>
              </a:rPr>
              <a:t>file.htm</a:t>
            </a:r>
            <a:r>
              <a:rPr lang="en-US" sz="3200" dirty="0">
                <a:solidFill>
                  <a:srgbClr val="FF0000"/>
                </a:solidFill>
              </a:rPr>
              <a:t>l</a:t>
            </a:r>
            <a:endParaRPr lang="id-ID" sz="3200" dirty="0"/>
          </a:p>
          <a:p>
            <a:r>
              <a:rPr lang="id-ID" sz="3200" dirty="0"/>
              <a:t>* Buka </a:t>
            </a:r>
            <a:r>
              <a:rPr lang="id-ID" sz="3200" dirty="0">
                <a:solidFill>
                  <a:srgbClr val="FF0000"/>
                </a:solidFill>
              </a:rPr>
              <a:t>file.htm</a:t>
            </a:r>
            <a:r>
              <a:rPr lang="en-US" sz="3200" dirty="0">
                <a:solidFill>
                  <a:srgbClr val="FF0000"/>
                </a:solidFill>
              </a:rPr>
              <a:t>l</a:t>
            </a:r>
            <a:r>
              <a:rPr lang="id-ID" sz="3200" dirty="0">
                <a:solidFill>
                  <a:srgbClr val="FF0000"/>
                </a:solidFill>
              </a:rPr>
              <a:t> </a:t>
            </a:r>
            <a:r>
              <a:rPr lang="id-ID" sz="3200" dirty="0"/>
              <a:t>di browser</a:t>
            </a:r>
          </a:p>
          <a:p>
            <a:r>
              <a:rPr lang="id-ID" sz="3200" dirty="0"/>
              <a:t>* Inspect &amp; lihat hasil di tab console</a:t>
            </a: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61069" y="185849"/>
            <a:ext cx="8346894" cy="13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Make your first JS file #</a:t>
            </a:r>
            <a:r>
              <a:rPr lang="en-US" sz="4000" b="1" dirty="0">
                <a:solidFill>
                  <a:srgbClr val="009696"/>
                </a:solidFill>
              </a:rPr>
              <a:t>3</a:t>
            </a:r>
            <a:endParaRPr lang="id-ID" sz="4000" b="1" dirty="0">
              <a:solidFill>
                <a:srgbClr val="009696"/>
              </a:solidFill>
            </a:endParaRPr>
          </a:p>
          <a:p>
            <a:pPr algn="r"/>
            <a:r>
              <a:rPr lang="id-ID" sz="2800" b="1" dirty="0">
                <a:solidFill>
                  <a:srgbClr val="009696"/>
                </a:solidFill>
              </a:rPr>
              <a:t>&lt;</a:t>
            </a:r>
            <a:r>
              <a:rPr lang="en-US" sz="2800" b="1" dirty="0" err="1">
                <a:solidFill>
                  <a:srgbClr val="009696"/>
                </a:solidFill>
              </a:rPr>
              <a:t>document.write</a:t>
            </a:r>
            <a:r>
              <a:rPr lang="id-ID" sz="2800" b="1" dirty="0">
                <a:solidFill>
                  <a:srgbClr val="009696"/>
                </a:solidFill>
              </a:rPr>
              <a:t>&gt;</a:t>
            </a:r>
            <a:endParaRPr lang="en-US" b="1" dirty="0"/>
          </a:p>
        </p:txBody>
      </p:sp>
      <p:sp>
        <p:nvSpPr>
          <p:cNvPr id="10" name="Rectangle 9"/>
          <p:cNvSpPr/>
          <p:nvPr/>
        </p:nvSpPr>
        <p:spPr>
          <a:xfrm>
            <a:off x="955344" y="1763585"/>
            <a:ext cx="7146842" cy="1933060"/>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p:cNvSpPr txBox="1"/>
          <p:nvPr/>
        </p:nvSpPr>
        <p:spPr>
          <a:xfrm>
            <a:off x="955344" y="1763584"/>
            <a:ext cx="7146842" cy="193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dirty="0">
                <a:solidFill>
                  <a:schemeClr val="bg1"/>
                </a:solidFill>
                <a:latin typeface="Consolas" panose="020B0609020204030204" pitchFamily="49" charset="0"/>
                <a:cs typeface="Consolas" panose="020B0609020204030204" pitchFamily="49" charset="0"/>
              </a:rPr>
              <a:t>&lt;script&gt; </a:t>
            </a:r>
          </a:p>
          <a:p>
            <a:r>
              <a:rPr lang="en-US" sz="3200" b="1" dirty="0">
                <a:solidFill>
                  <a:schemeClr val="bg1"/>
                </a:solidFill>
                <a:latin typeface="Consolas" panose="020B0609020204030204" pitchFamily="49" charset="0"/>
                <a:cs typeface="Consolas" panose="020B0609020204030204" pitchFamily="49" charset="0"/>
              </a:rPr>
              <a:t>  </a:t>
            </a:r>
            <a:r>
              <a:rPr lang="id-ID" sz="3200" b="1" dirty="0">
                <a:solidFill>
                  <a:schemeClr val="bg1"/>
                </a:solidFill>
                <a:latin typeface="Consolas" panose="020B0609020204030204" pitchFamily="49" charset="0"/>
                <a:cs typeface="Consolas" panose="020B0609020204030204" pitchFamily="49" charset="0"/>
              </a:rPr>
              <a:t>document.write('Halo Dunia');</a:t>
            </a:r>
          </a:p>
          <a:p>
            <a:r>
              <a:rPr lang="id-ID" sz="3200" b="1" dirty="0">
                <a:solidFill>
                  <a:schemeClr val="bg1"/>
                </a:solidFill>
                <a:latin typeface="Consolas" panose="020B0609020204030204" pitchFamily="49" charset="0"/>
                <a:cs typeface="Consolas" panose="020B0609020204030204" pitchFamily="49" charset="0"/>
              </a:rPr>
              <a:t>&lt;/script&gt;</a:t>
            </a:r>
          </a:p>
        </p:txBody>
      </p:sp>
      <p:sp>
        <p:nvSpPr>
          <p:cNvPr id="12" name="Title 1"/>
          <p:cNvSpPr txBox="1"/>
          <p:nvPr/>
        </p:nvSpPr>
        <p:spPr>
          <a:xfrm>
            <a:off x="819810" y="4012436"/>
            <a:ext cx="7980832" cy="1645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t>* Simpan sebagai </a:t>
            </a:r>
            <a:r>
              <a:rPr lang="id-ID" sz="3200" dirty="0">
                <a:solidFill>
                  <a:srgbClr val="FF0000"/>
                </a:solidFill>
              </a:rPr>
              <a:t>file.htm</a:t>
            </a:r>
            <a:endParaRPr lang="id-ID" sz="3200" dirty="0"/>
          </a:p>
          <a:p>
            <a:r>
              <a:rPr lang="id-ID" sz="3200" dirty="0"/>
              <a:t>* Buka </a:t>
            </a:r>
            <a:r>
              <a:rPr lang="id-ID" sz="3200" dirty="0">
                <a:solidFill>
                  <a:srgbClr val="FF0000"/>
                </a:solidFill>
              </a:rPr>
              <a:t>file.htm </a:t>
            </a:r>
            <a:r>
              <a:rPr lang="id-ID" sz="3200" dirty="0"/>
              <a:t>di browser</a:t>
            </a:r>
          </a:p>
          <a:p>
            <a:r>
              <a:rPr lang="id-ID" sz="3200" dirty="0"/>
              <a:t>* Hasil langsung terlihat di page</a:t>
            </a: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5662" y="1624083"/>
            <a:ext cx="8299610" cy="2033517"/>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61069" y="63020"/>
            <a:ext cx="8346894" cy="13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Make your first JS file #</a:t>
            </a:r>
            <a:r>
              <a:rPr lang="en-US" sz="4000" b="1" dirty="0">
                <a:solidFill>
                  <a:srgbClr val="009696"/>
                </a:solidFill>
              </a:rPr>
              <a:t>4</a:t>
            </a:r>
            <a:endParaRPr lang="id-ID" sz="4000" b="1" dirty="0">
              <a:solidFill>
                <a:srgbClr val="009696"/>
              </a:solidFill>
            </a:endParaRPr>
          </a:p>
          <a:p>
            <a:pPr algn="r"/>
            <a:r>
              <a:rPr lang="id-ID" sz="2800" b="1" dirty="0">
                <a:solidFill>
                  <a:srgbClr val="009696"/>
                </a:solidFill>
              </a:rPr>
              <a:t>&lt;innerHTML&gt;</a:t>
            </a:r>
            <a:endParaRPr lang="en-US" b="1" dirty="0"/>
          </a:p>
        </p:txBody>
      </p:sp>
      <p:sp>
        <p:nvSpPr>
          <p:cNvPr id="11" name="Title 1"/>
          <p:cNvSpPr txBox="1"/>
          <p:nvPr/>
        </p:nvSpPr>
        <p:spPr>
          <a:xfrm>
            <a:off x="508930" y="1378424"/>
            <a:ext cx="8106342" cy="25930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2200" b="1" dirty="0">
                <a:solidFill>
                  <a:schemeClr val="bg1"/>
                </a:solidFill>
                <a:latin typeface="Consolas" panose="020B0609020204030204" pitchFamily="49" charset="0"/>
                <a:cs typeface="Consolas" panose="020B0609020204030204" pitchFamily="49" charset="0"/>
              </a:rPr>
              <a:t>&lt;p</a:t>
            </a:r>
            <a:r>
              <a:rPr lang="en-US" sz="2200" b="1" dirty="0">
                <a:solidFill>
                  <a:schemeClr val="bg1"/>
                </a:solidFill>
                <a:latin typeface="Consolas" panose="020B0609020204030204" pitchFamily="49" charset="0"/>
                <a:cs typeface="Consolas" panose="020B0609020204030204" pitchFamily="49" charset="0"/>
              </a:rPr>
              <a:t> </a:t>
            </a:r>
            <a:r>
              <a:rPr lang="id-ID" sz="2200" b="1" dirty="0">
                <a:solidFill>
                  <a:schemeClr val="bg1"/>
                </a:solidFill>
                <a:latin typeface="Consolas" panose="020B0609020204030204" pitchFamily="49" charset="0"/>
                <a:cs typeface="Consolas" panose="020B0609020204030204" pitchFamily="49" charset="0"/>
              </a:rPr>
              <a:t>id="demo"&gt;&lt;/p&gt;</a:t>
            </a:r>
            <a:br>
              <a:rPr lang="id-ID" sz="2200" b="1" dirty="0">
                <a:solidFill>
                  <a:schemeClr val="bg1"/>
                </a:solidFill>
                <a:latin typeface="Consolas" panose="020B0609020204030204" pitchFamily="49" charset="0"/>
                <a:cs typeface="Consolas" panose="020B0609020204030204" pitchFamily="49" charset="0"/>
              </a:rPr>
            </a:br>
            <a:br>
              <a:rPr lang="id-ID" sz="2200" b="1" dirty="0">
                <a:solidFill>
                  <a:schemeClr val="bg1"/>
                </a:solidFill>
                <a:latin typeface="Consolas" panose="020B0609020204030204" pitchFamily="49" charset="0"/>
                <a:cs typeface="Consolas" panose="020B0609020204030204" pitchFamily="49" charset="0"/>
              </a:rPr>
            </a:br>
            <a:r>
              <a:rPr lang="id-ID" sz="2200" b="1" dirty="0">
                <a:solidFill>
                  <a:schemeClr val="bg1"/>
                </a:solidFill>
                <a:latin typeface="Consolas" panose="020B0609020204030204" pitchFamily="49" charset="0"/>
                <a:cs typeface="Consolas" panose="020B0609020204030204" pitchFamily="49" charset="0"/>
              </a:rPr>
              <a:t>&lt;script&gt;</a:t>
            </a:r>
            <a:br>
              <a:rPr lang="id-ID" sz="2200" b="1" dirty="0">
                <a:solidFill>
                  <a:schemeClr val="bg1"/>
                </a:solidFill>
                <a:latin typeface="Consolas" panose="020B0609020204030204" pitchFamily="49" charset="0"/>
                <a:cs typeface="Consolas" panose="020B0609020204030204" pitchFamily="49" charset="0"/>
              </a:rPr>
            </a:br>
            <a:r>
              <a:rPr lang="id-ID" sz="2200" b="1" dirty="0">
                <a:solidFill>
                  <a:schemeClr val="bg1"/>
                </a:solidFill>
                <a:latin typeface="Consolas" panose="020B0609020204030204" pitchFamily="49" charset="0"/>
                <a:cs typeface="Consolas" panose="020B0609020204030204" pitchFamily="49" charset="0"/>
              </a:rPr>
              <a:t>document.getElementById("demo").innerHTML = 5 + 6;</a:t>
            </a:r>
            <a:br>
              <a:rPr lang="id-ID" sz="2200" b="1" dirty="0">
                <a:solidFill>
                  <a:schemeClr val="bg1"/>
                </a:solidFill>
                <a:latin typeface="Consolas" panose="020B0609020204030204" pitchFamily="49" charset="0"/>
                <a:cs typeface="Consolas" panose="020B0609020204030204" pitchFamily="49" charset="0"/>
              </a:rPr>
            </a:br>
            <a:r>
              <a:rPr lang="id-ID" sz="2200" b="1" dirty="0">
                <a:solidFill>
                  <a:schemeClr val="bg1"/>
                </a:solidFill>
                <a:latin typeface="Consolas" panose="020B0609020204030204" pitchFamily="49" charset="0"/>
                <a:cs typeface="Consolas" panose="020B0609020204030204" pitchFamily="49" charset="0"/>
              </a:rPr>
              <a:t>&lt;/script&gt;</a:t>
            </a:r>
          </a:p>
        </p:txBody>
      </p:sp>
      <p:sp>
        <p:nvSpPr>
          <p:cNvPr id="13" name="Title 1"/>
          <p:cNvSpPr txBox="1"/>
          <p:nvPr/>
        </p:nvSpPr>
        <p:spPr>
          <a:xfrm>
            <a:off x="819810" y="3657600"/>
            <a:ext cx="7980832" cy="2081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t>* Simpan sebagai </a:t>
            </a:r>
            <a:r>
              <a:rPr lang="id-ID" sz="3200" dirty="0">
                <a:solidFill>
                  <a:srgbClr val="FF0000"/>
                </a:solidFill>
              </a:rPr>
              <a:t>file.htm</a:t>
            </a:r>
            <a:endParaRPr lang="id-ID" sz="3200" dirty="0"/>
          </a:p>
          <a:p>
            <a:r>
              <a:rPr lang="id-ID" sz="3200" dirty="0"/>
              <a:t>* Buka </a:t>
            </a:r>
            <a:r>
              <a:rPr lang="id-ID" sz="3200" dirty="0">
                <a:solidFill>
                  <a:srgbClr val="FF0000"/>
                </a:solidFill>
              </a:rPr>
              <a:t>file.htm </a:t>
            </a:r>
            <a:r>
              <a:rPr lang="id-ID" sz="3200" dirty="0"/>
              <a:t>di browser</a:t>
            </a:r>
          </a:p>
          <a:p>
            <a:r>
              <a:rPr lang="id-ID" sz="3200" dirty="0"/>
              <a:t>* Hasil langsung terlihat di page</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61069" y="63020"/>
            <a:ext cx="8346894" cy="13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Make your first JS file #5</a:t>
            </a:r>
          </a:p>
          <a:p>
            <a:pPr algn="r"/>
            <a:r>
              <a:rPr lang="id-ID" sz="2800" b="1" dirty="0">
                <a:solidFill>
                  <a:srgbClr val="009696"/>
                </a:solidFill>
              </a:rPr>
              <a:t>&lt;</a:t>
            </a:r>
            <a:r>
              <a:rPr lang="en-US" sz="2800" b="1" dirty="0">
                <a:solidFill>
                  <a:srgbClr val="009696"/>
                </a:solidFill>
              </a:rPr>
              <a:t>alert</a:t>
            </a:r>
            <a:r>
              <a:rPr lang="id-ID" sz="2800" b="1" dirty="0">
                <a:solidFill>
                  <a:srgbClr val="009696"/>
                </a:solidFill>
              </a:rPr>
              <a:t>&gt;</a:t>
            </a:r>
            <a:endParaRPr lang="en-US" b="1" dirty="0"/>
          </a:p>
        </p:txBody>
      </p:sp>
      <p:sp>
        <p:nvSpPr>
          <p:cNvPr id="13" name="Title 1"/>
          <p:cNvSpPr txBox="1"/>
          <p:nvPr/>
        </p:nvSpPr>
        <p:spPr>
          <a:xfrm>
            <a:off x="819810" y="3657600"/>
            <a:ext cx="7980832" cy="2081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t>* Simpan sebagai </a:t>
            </a:r>
            <a:r>
              <a:rPr lang="id-ID" sz="3200" dirty="0">
                <a:solidFill>
                  <a:srgbClr val="FF0000"/>
                </a:solidFill>
              </a:rPr>
              <a:t>file.htm</a:t>
            </a:r>
            <a:endParaRPr lang="id-ID" sz="3200" dirty="0"/>
          </a:p>
          <a:p>
            <a:r>
              <a:rPr lang="id-ID" sz="3200" dirty="0"/>
              <a:t>* Buka </a:t>
            </a:r>
            <a:r>
              <a:rPr lang="id-ID" sz="3200" dirty="0">
                <a:solidFill>
                  <a:srgbClr val="FF0000"/>
                </a:solidFill>
              </a:rPr>
              <a:t>file.htm </a:t>
            </a:r>
            <a:r>
              <a:rPr lang="id-ID" sz="3200" dirty="0"/>
              <a:t>di browser</a:t>
            </a:r>
          </a:p>
          <a:p>
            <a:r>
              <a:rPr lang="id-ID" sz="3200" dirty="0"/>
              <a:t>* Hasil langsung terlihat di page</a:t>
            </a:r>
          </a:p>
        </p:txBody>
      </p:sp>
      <p:sp>
        <p:nvSpPr>
          <p:cNvPr id="9" name="Rectangle 8">
            <a:extLst>
              <a:ext uri="{FF2B5EF4-FFF2-40B4-BE49-F238E27FC236}">
                <a16:creationId xmlns:a16="http://schemas.microsoft.com/office/drawing/2014/main" id="{5E64D97F-6004-4308-9FA0-A7091485D47C}"/>
              </a:ext>
            </a:extLst>
          </p:cNvPr>
          <p:cNvSpPr/>
          <p:nvPr/>
        </p:nvSpPr>
        <p:spPr>
          <a:xfrm>
            <a:off x="955344" y="1763585"/>
            <a:ext cx="7146842" cy="1933060"/>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Title 1">
            <a:extLst>
              <a:ext uri="{FF2B5EF4-FFF2-40B4-BE49-F238E27FC236}">
                <a16:creationId xmlns:a16="http://schemas.microsoft.com/office/drawing/2014/main" id="{9FB0E030-C450-4B80-8216-C35193A8A8B4}"/>
              </a:ext>
            </a:extLst>
          </p:cNvPr>
          <p:cNvSpPr txBox="1"/>
          <p:nvPr/>
        </p:nvSpPr>
        <p:spPr>
          <a:xfrm>
            <a:off x="955344" y="1763584"/>
            <a:ext cx="7146842" cy="193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dirty="0">
                <a:solidFill>
                  <a:schemeClr val="bg1"/>
                </a:solidFill>
                <a:latin typeface="Consolas" panose="020B0609020204030204" pitchFamily="49" charset="0"/>
                <a:cs typeface="Consolas" panose="020B0609020204030204" pitchFamily="49" charset="0"/>
              </a:rPr>
              <a:t>&lt;script&gt; </a:t>
            </a:r>
          </a:p>
          <a:p>
            <a:r>
              <a:rPr lang="en-US" sz="3200" b="1" dirty="0">
                <a:solidFill>
                  <a:schemeClr val="bg1"/>
                </a:solidFill>
                <a:latin typeface="Consolas" panose="020B0609020204030204" pitchFamily="49" charset="0"/>
                <a:cs typeface="Consolas" panose="020B0609020204030204" pitchFamily="49" charset="0"/>
              </a:rPr>
              <a:t>  alert</a:t>
            </a:r>
            <a:r>
              <a:rPr lang="id-ID" sz="3200" b="1" dirty="0">
                <a:solidFill>
                  <a:schemeClr val="bg1"/>
                </a:solidFill>
                <a:latin typeface="Consolas" panose="020B0609020204030204" pitchFamily="49" charset="0"/>
                <a:cs typeface="Consolas" panose="020B0609020204030204" pitchFamily="49" charset="0"/>
              </a:rPr>
              <a:t>('Halo Dunia');</a:t>
            </a:r>
          </a:p>
          <a:p>
            <a:r>
              <a:rPr lang="id-ID" sz="3200" b="1" dirty="0">
                <a:solidFill>
                  <a:schemeClr val="bg1"/>
                </a:solidFill>
                <a:latin typeface="Consolas" panose="020B0609020204030204" pitchFamily="49" charset="0"/>
                <a:cs typeface="Consolas" panose="020B0609020204030204" pitchFamily="49" charset="0"/>
              </a:rPr>
              <a:t>&lt;/script&gt;</a:t>
            </a:r>
          </a:p>
        </p:txBody>
      </p:sp>
    </p:spTree>
    <p:extLst>
      <p:ext uri="{BB962C8B-B14F-4D97-AF65-F5344CB8AC3E}">
        <p14:creationId xmlns:p14="http://schemas.microsoft.com/office/powerpoint/2010/main" val="4292421956"/>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61069" y="63020"/>
            <a:ext cx="8346894" cy="13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Make your first JS file #</a:t>
            </a:r>
            <a:r>
              <a:rPr lang="en-US" sz="4000" b="1" dirty="0">
                <a:solidFill>
                  <a:srgbClr val="009696"/>
                </a:solidFill>
              </a:rPr>
              <a:t>6</a:t>
            </a:r>
            <a:endParaRPr lang="id-ID" sz="4000" b="1" dirty="0">
              <a:solidFill>
                <a:srgbClr val="009696"/>
              </a:solidFill>
            </a:endParaRPr>
          </a:p>
          <a:p>
            <a:pPr algn="r"/>
            <a:r>
              <a:rPr lang="id-ID" sz="2800" b="1" dirty="0">
                <a:solidFill>
                  <a:srgbClr val="009696"/>
                </a:solidFill>
              </a:rPr>
              <a:t>&lt;</a:t>
            </a:r>
            <a:r>
              <a:rPr lang="en-US" sz="2800" b="1" dirty="0">
                <a:solidFill>
                  <a:srgbClr val="009696"/>
                </a:solidFill>
              </a:rPr>
              <a:t>combine all</a:t>
            </a:r>
            <a:r>
              <a:rPr lang="id-ID" sz="2800" b="1" dirty="0">
                <a:solidFill>
                  <a:srgbClr val="009696"/>
                </a:solidFill>
              </a:rPr>
              <a:t>&gt;</a:t>
            </a:r>
            <a:endParaRPr lang="en-US" b="1" dirty="0"/>
          </a:p>
        </p:txBody>
      </p:sp>
      <p:sp>
        <p:nvSpPr>
          <p:cNvPr id="13" name="Title 1"/>
          <p:cNvSpPr txBox="1"/>
          <p:nvPr/>
        </p:nvSpPr>
        <p:spPr>
          <a:xfrm>
            <a:off x="819810" y="3846774"/>
            <a:ext cx="7980832" cy="2081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t>* Simpan sebagai </a:t>
            </a:r>
            <a:r>
              <a:rPr lang="id-ID" sz="3200" dirty="0">
                <a:solidFill>
                  <a:srgbClr val="FF0000"/>
                </a:solidFill>
              </a:rPr>
              <a:t>file.htm</a:t>
            </a:r>
            <a:endParaRPr lang="id-ID" sz="3200" dirty="0"/>
          </a:p>
          <a:p>
            <a:r>
              <a:rPr lang="id-ID" sz="3200" dirty="0"/>
              <a:t>* Buka </a:t>
            </a:r>
            <a:r>
              <a:rPr lang="id-ID" sz="3200" dirty="0">
                <a:solidFill>
                  <a:srgbClr val="FF0000"/>
                </a:solidFill>
              </a:rPr>
              <a:t>file.htm </a:t>
            </a:r>
            <a:r>
              <a:rPr lang="id-ID" sz="3200" dirty="0"/>
              <a:t>di browser</a:t>
            </a:r>
          </a:p>
          <a:p>
            <a:r>
              <a:rPr lang="id-ID" sz="3200" dirty="0"/>
              <a:t>* </a:t>
            </a:r>
            <a:r>
              <a:rPr lang="en-US" sz="3200" dirty="0" err="1"/>
              <a:t>Coba</a:t>
            </a:r>
            <a:r>
              <a:rPr lang="en-US" sz="3200" dirty="0"/>
              <a:t> </a:t>
            </a:r>
            <a:r>
              <a:rPr lang="en-US" sz="3200" dirty="0" err="1"/>
              <a:t>lihat</a:t>
            </a:r>
            <a:r>
              <a:rPr lang="en-US" sz="3200" dirty="0"/>
              <a:t> </a:t>
            </a:r>
            <a:r>
              <a:rPr lang="en-US" sz="3200" dirty="0" err="1"/>
              <a:t>hasilnya</a:t>
            </a:r>
            <a:endParaRPr lang="id-ID" sz="3200" dirty="0"/>
          </a:p>
        </p:txBody>
      </p:sp>
      <p:sp>
        <p:nvSpPr>
          <p:cNvPr id="9" name="Rectangle 8">
            <a:extLst>
              <a:ext uri="{FF2B5EF4-FFF2-40B4-BE49-F238E27FC236}">
                <a16:creationId xmlns:a16="http://schemas.microsoft.com/office/drawing/2014/main" id="{5E64D97F-6004-4308-9FA0-A7091485D47C}"/>
              </a:ext>
            </a:extLst>
          </p:cNvPr>
          <p:cNvSpPr/>
          <p:nvPr/>
        </p:nvSpPr>
        <p:spPr>
          <a:xfrm>
            <a:off x="819810" y="1446245"/>
            <a:ext cx="7504380" cy="2528596"/>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Title 1">
            <a:extLst>
              <a:ext uri="{FF2B5EF4-FFF2-40B4-BE49-F238E27FC236}">
                <a16:creationId xmlns:a16="http://schemas.microsoft.com/office/drawing/2014/main" id="{9FB0E030-C450-4B80-8216-C35193A8A8B4}"/>
              </a:ext>
            </a:extLst>
          </p:cNvPr>
          <p:cNvSpPr txBox="1"/>
          <p:nvPr/>
        </p:nvSpPr>
        <p:spPr>
          <a:xfrm>
            <a:off x="861095" y="1724538"/>
            <a:ext cx="7463095" cy="193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2000" b="1" dirty="0">
                <a:solidFill>
                  <a:schemeClr val="bg1"/>
                </a:solidFill>
                <a:latin typeface="Consolas" panose="020B0609020204030204" pitchFamily="49" charset="0"/>
                <a:cs typeface="Consolas" panose="020B0609020204030204" pitchFamily="49" charset="0"/>
              </a:rPr>
              <a:t>&lt;p</a:t>
            </a:r>
            <a:r>
              <a:rPr lang="en-US" sz="2000" b="1" dirty="0">
                <a:solidFill>
                  <a:schemeClr val="bg1"/>
                </a:solidFill>
                <a:latin typeface="Consolas" panose="020B0609020204030204" pitchFamily="49" charset="0"/>
                <a:cs typeface="Consolas" panose="020B0609020204030204" pitchFamily="49" charset="0"/>
              </a:rPr>
              <a:t> </a:t>
            </a:r>
            <a:r>
              <a:rPr lang="id-ID" sz="2000" b="1" dirty="0">
                <a:solidFill>
                  <a:schemeClr val="bg1"/>
                </a:solidFill>
                <a:latin typeface="Consolas" panose="020B0609020204030204" pitchFamily="49" charset="0"/>
                <a:cs typeface="Consolas" panose="020B0609020204030204" pitchFamily="49" charset="0"/>
              </a:rPr>
              <a:t>id="demo"&gt;&lt;/p&gt;</a:t>
            </a:r>
            <a:endParaRPr lang="en-US" sz="2000" b="1" dirty="0">
              <a:solidFill>
                <a:schemeClr val="bg1"/>
              </a:solidFill>
              <a:latin typeface="Consolas" panose="020B0609020204030204" pitchFamily="49" charset="0"/>
              <a:cs typeface="Consolas" panose="020B0609020204030204" pitchFamily="49" charset="0"/>
            </a:endParaRPr>
          </a:p>
          <a:p>
            <a:endParaRPr lang="en-US" sz="2000" b="1" dirty="0">
              <a:solidFill>
                <a:schemeClr val="bg1"/>
              </a:solidFill>
              <a:latin typeface="Consolas" panose="020B0609020204030204" pitchFamily="49" charset="0"/>
              <a:cs typeface="Consolas" panose="020B0609020204030204" pitchFamily="49" charset="0"/>
            </a:endParaRPr>
          </a:p>
          <a:p>
            <a:r>
              <a:rPr lang="id-ID" sz="2000" b="1" dirty="0">
                <a:solidFill>
                  <a:schemeClr val="bg1"/>
                </a:solidFill>
                <a:latin typeface="Consolas" panose="020B0609020204030204" pitchFamily="49" charset="0"/>
                <a:cs typeface="Consolas" panose="020B0609020204030204" pitchFamily="49" charset="0"/>
              </a:rPr>
              <a:t>&lt;script&gt; </a:t>
            </a:r>
          </a:p>
          <a:p>
            <a:r>
              <a:rPr lang="en-US" sz="2000" b="1" dirty="0">
                <a:solidFill>
                  <a:schemeClr val="bg1"/>
                </a:solidFill>
                <a:latin typeface="Consolas" panose="020B0609020204030204" pitchFamily="49" charset="0"/>
                <a:cs typeface="Consolas" panose="020B0609020204030204" pitchFamily="49" charset="0"/>
              </a:rPr>
              <a:t>  alert</a:t>
            </a:r>
            <a:r>
              <a:rPr lang="id-ID" sz="2000" b="1" dirty="0">
                <a:solidFill>
                  <a:schemeClr val="bg1"/>
                </a:solidFill>
                <a:latin typeface="Consolas" panose="020B0609020204030204" pitchFamily="49" charset="0"/>
                <a:cs typeface="Consolas" panose="020B0609020204030204" pitchFamily="49" charset="0"/>
              </a:rPr>
              <a:t>('Halo Dunia’);</a:t>
            </a:r>
            <a:endParaRPr lang="en-US" sz="2000" b="1" dirty="0">
              <a:solidFill>
                <a:schemeClr val="bg1"/>
              </a:solidFill>
              <a:latin typeface="Consolas" panose="020B0609020204030204" pitchFamily="49" charset="0"/>
              <a:cs typeface="Consolas" panose="020B0609020204030204" pitchFamily="49" charset="0"/>
            </a:endParaRPr>
          </a:p>
          <a:p>
            <a:r>
              <a:rPr lang="en-US" sz="2000" b="1" dirty="0">
                <a:solidFill>
                  <a:schemeClr val="bg1"/>
                </a:solidFill>
                <a:latin typeface="Consolas" panose="020B0609020204030204" pitchFamily="49" charset="0"/>
                <a:cs typeface="Consolas" panose="020B0609020204030204" pitchFamily="49" charset="0"/>
              </a:rPr>
              <a:t>  </a:t>
            </a:r>
            <a:r>
              <a:rPr lang="id-ID" sz="2000" b="1" dirty="0">
                <a:solidFill>
                  <a:schemeClr val="bg1"/>
                </a:solidFill>
                <a:latin typeface="Consolas" panose="020B0609020204030204" pitchFamily="49" charset="0"/>
                <a:cs typeface="Consolas" panose="020B0609020204030204" pitchFamily="49" charset="0"/>
              </a:rPr>
              <a:t>console.log('Halo Dunia’);</a:t>
            </a:r>
            <a:endParaRPr lang="en-US" sz="2000" b="1" dirty="0">
              <a:solidFill>
                <a:schemeClr val="bg1"/>
              </a:solidFill>
              <a:latin typeface="Consolas" panose="020B0609020204030204" pitchFamily="49" charset="0"/>
              <a:cs typeface="Consolas" panose="020B0609020204030204" pitchFamily="49" charset="0"/>
            </a:endParaRPr>
          </a:p>
          <a:p>
            <a:r>
              <a:rPr lang="en-US" sz="2000" b="1" dirty="0">
                <a:solidFill>
                  <a:schemeClr val="bg1"/>
                </a:solidFill>
                <a:latin typeface="Consolas" panose="020B0609020204030204" pitchFamily="49" charset="0"/>
                <a:cs typeface="Consolas" panose="020B0609020204030204" pitchFamily="49" charset="0"/>
              </a:rPr>
              <a:t>  </a:t>
            </a:r>
            <a:r>
              <a:rPr lang="id-ID" sz="2000" b="1" dirty="0">
                <a:solidFill>
                  <a:schemeClr val="bg1"/>
                </a:solidFill>
                <a:latin typeface="Consolas" panose="020B0609020204030204" pitchFamily="49" charset="0"/>
                <a:cs typeface="Consolas" panose="020B0609020204030204" pitchFamily="49" charset="0"/>
              </a:rPr>
              <a:t>document.write('Halo Dunia’);</a:t>
            </a:r>
            <a:endParaRPr lang="en-US" sz="2000" b="1" dirty="0">
              <a:solidFill>
                <a:schemeClr val="bg1"/>
              </a:solidFill>
              <a:latin typeface="Consolas" panose="020B0609020204030204" pitchFamily="49" charset="0"/>
              <a:cs typeface="Consolas" panose="020B0609020204030204" pitchFamily="49" charset="0"/>
            </a:endParaRPr>
          </a:p>
          <a:p>
            <a:r>
              <a:rPr lang="en-US" sz="2000" b="1" dirty="0">
                <a:solidFill>
                  <a:schemeClr val="bg1"/>
                </a:solidFill>
                <a:latin typeface="Consolas" panose="020B0609020204030204" pitchFamily="49" charset="0"/>
                <a:cs typeface="Consolas" panose="020B0609020204030204" pitchFamily="49" charset="0"/>
              </a:rPr>
              <a:t>  </a:t>
            </a:r>
            <a:r>
              <a:rPr lang="id-ID" sz="2000" b="1" dirty="0">
                <a:solidFill>
                  <a:schemeClr val="bg1"/>
                </a:solidFill>
                <a:latin typeface="Consolas" panose="020B0609020204030204" pitchFamily="49" charset="0"/>
                <a:cs typeface="Consolas" panose="020B0609020204030204" pitchFamily="49" charset="0"/>
              </a:rPr>
              <a:t>document.getElementById("demo").innerHTML = 5 + 6;</a:t>
            </a:r>
          </a:p>
          <a:p>
            <a:r>
              <a:rPr lang="id-ID" sz="2000" b="1" dirty="0">
                <a:solidFill>
                  <a:schemeClr val="bg1"/>
                </a:solidFill>
                <a:latin typeface="Consolas" panose="020B0609020204030204" pitchFamily="49" charset="0"/>
                <a:cs typeface="Consolas" panose="020B0609020204030204" pitchFamily="49" charset="0"/>
              </a:rPr>
              <a:t>&lt;/script&gt;</a:t>
            </a:r>
          </a:p>
        </p:txBody>
      </p:sp>
    </p:spTree>
    <p:extLst>
      <p:ext uri="{BB962C8B-B14F-4D97-AF65-F5344CB8AC3E}">
        <p14:creationId xmlns:p14="http://schemas.microsoft.com/office/powerpoint/2010/main" val="45619974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19115" y="1514902"/>
            <a:ext cx="6823881" cy="1105470"/>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61069" y="63020"/>
            <a:ext cx="8346894" cy="13154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Make your first JS file #</a:t>
            </a:r>
            <a:r>
              <a:rPr lang="en-US" sz="4000" b="1" dirty="0">
                <a:solidFill>
                  <a:srgbClr val="009696"/>
                </a:solidFill>
              </a:rPr>
              <a:t>7</a:t>
            </a:r>
            <a:endParaRPr lang="id-ID" sz="4000" b="1" dirty="0">
              <a:solidFill>
                <a:srgbClr val="009696"/>
              </a:solidFill>
            </a:endParaRPr>
          </a:p>
          <a:p>
            <a:pPr algn="r"/>
            <a:r>
              <a:rPr lang="id-ID" sz="2800" b="1" dirty="0">
                <a:solidFill>
                  <a:srgbClr val="009696"/>
                </a:solidFill>
              </a:rPr>
              <a:t>&lt;Running on browser, calling from HTML&gt;</a:t>
            </a:r>
            <a:endParaRPr lang="en-US" b="1" dirty="0"/>
          </a:p>
        </p:txBody>
      </p:sp>
      <p:sp>
        <p:nvSpPr>
          <p:cNvPr id="6" name="Title 1"/>
          <p:cNvSpPr txBox="1"/>
          <p:nvPr/>
        </p:nvSpPr>
        <p:spPr>
          <a:xfrm>
            <a:off x="1119115" y="1514901"/>
            <a:ext cx="6823881" cy="11054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400" b="1" dirty="0">
                <a:solidFill>
                  <a:schemeClr val="bg1"/>
                </a:solidFill>
                <a:latin typeface="Consolas" panose="020B0609020204030204" pitchFamily="49" charset="0"/>
                <a:cs typeface="Consolas" panose="020B0609020204030204" pitchFamily="49" charset="0"/>
              </a:rPr>
              <a:t>console.log('Halo');</a:t>
            </a:r>
          </a:p>
        </p:txBody>
      </p:sp>
      <p:sp>
        <p:nvSpPr>
          <p:cNvPr id="9" name="Rectangle 8"/>
          <p:cNvSpPr/>
          <p:nvPr/>
        </p:nvSpPr>
        <p:spPr>
          <a:xfrm>
            <a:off x="5664453" y="5817476"/>
            <a:ext cx="3605671" cy="1182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p:nvPr/>
        </p:nvSpPr>
        <p:spPr>
          <a:xfrm>
            <a:off x="819810" y="2850487"/>
            <a:ext cx="7980832" cy="941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t>* Simpan sebagai </a:t>
            </a:r>
            <a:r>
              <a:rPr lang="id-ID" sz="3200" dirty="0">
                <a:solidFill>
                  <a:srgbClr val="FF0000"/>
                </a:solidFill>
              </a:rPr>
              <a:t>file.js</a:t>
            </a:r>
          </a:p>
          <a:p>
            <a:r>
              <a:rPr lang="id-ID" sz="3200" dirty="0"/>
              <a:t>* Buat file HTML berikut (</a:t>
            </a:r>
            <a:r>
              <a:rPr lang="id-ID" sz="3200" dirty="0">
                <a:solidFill>
                  <a:srgbClr val="FF0000"/>
                </a:solidFill>
              </a:rPr>
              <a:t>file.htm</a:t>
            </a:r>
            <a:r>
              <a:rPr lang="id-ID" sz="3200" dirty="0"/>
              <a:t>)</a:t>
            </a:r>
            <a:endParaRPr lang="id-ID" sz="3200" dirty="0">
              <a:solidFill>
                <a:srgbClr val="FF0000"/>
              </a:solidFill>
            </a:endParaRPr>
          </a:p>
        </p:txBody>
      </p:sp>
      <p:sp>
        <p:nvSpPr>
          <p:cNvPr id="10" name="Rectangle 9"/>
          <p:cNvSpPr/>
          <p:nvPr/>
        </p:nvSpPr>
        <p:spPr>
          <a:xfrm>
            <a:off x="1119116" y="3985155"/>
            <a:ext cx="6823881" cy="1105470"/>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1119116" y="3985154"/>
            <a:ext cx="6823881" cy="11054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3000" b="1" dirty="0">
                <a:solidFill>
                  <a:schemeClr val="bg1"/>
                </a:solidFill>
                <a:latin typeface="Consolas" panose="020B0609020204030204" pitchFamily="49" charset="0"/>
                <a:cs typeface="Consolas" panose="020B0609020204030204" pitchFamily="49" charset="0"/>
              </a:rPr>
              <a:t>&lt;script src="</a:t>
            </a:r>
            <a:r>
              <a:rPr lang="id-ID" sz="3000" b="1" i="1" dirty="0">
                <a:solidFill>
                  <a:schemeClr val="bg1"/>
                </a:solidFill>
                <a:latin typeface="Consolas" panose="020B0609020204030204" pitchFamily="49" charset="0"/>
                <a:cs typeface="Consolas" panose="020B0609020204030204" pitchFamily="49" charset="0"/>
              </a:rPr>
              <a:t>file.js</a:t>
            </a:r>
            <a:r>
              <a:rPr lang="id-ID" sz="3000" b="1" dirty="0">
                <a:solidFill>
                  <a:schemeClr val="bg1"/>
                </a:solidFill>
                <a:latin typeface="Consolas" panose="020B0609020204030204" pitchFamily="49" charset="0"/>
                <a:cs typeface="Consolas" panose="020B0609020204030204" pitchFamily="49" charset="0"/>
              </a:rPr>
              <a:t>"&gt;&lt;/script&gt;</a:t>
            </a:r>
          </a:p>
        </p:txBody>
      </p:sp>
      <p:sp>
        <p:nvSpPr>
          <p:cNvPr id="12" name="Title 1"/>
          <p:cNvSpPr txBox="1"/>
          <p:nvPr/>
        </p:nvSpPr>
        <p:spPr>
          <a:xfrm>
            <a:off x="819810" y="5343590"/>
            <a:ext cx="7980832" cy="941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t>* Buka </a:t>
            </a:r>
            <a:r>
              <a:rPr lang="id-ID" sz="3200" dirty="0">
                <a:solidFill>
                  <a:srgbClr val="FF0000"/>
                </a:solidFill>
              </a:rPr>
              <a:t>file.htm</a:t>
            </a:r>
            <a:r>
              <a:rPr lang="id-ID" sz="3200" dirty="0"/>
              <a:t> di browser</a:t>
            </a:r>
          </a:p>
          <a:p>
            <a:r>
              <a:rPr lang="id-ID" sz="3200" dirty="0"/>
              <a:t>* Inspect &amp; lihat hasil di tab console</a:t>
            </a: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61069" y="63020"/>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Comment</a:t>
            </a:r>
            <a:endParaRPr lang="en-US" b="1" dirty="0">
              <a:solidFill>
                <a:srgbClr val="009696"/>
              </a:solidFill>
            </a:endParaRPr>
          </a:p>
        </p:txBody>
      </p:sp>
      <p:sp>
        <p:nvSpPr>
          <p:cNvPr id="6" name="Title 1"/>
          <p:cNvSpPr txBox="1"/>
          <p:nvPr/>
        </p:nvSpPr>
        <p:spPr>
          <a:xfrm>
            <a:off x="819810" y="3275044"/>
            <a:ext cx="6532712" cy="25581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id-ID" b="1" dirty="0"/>
          </a:p>
          <a:p>
            <a:br>
              <a:rPr lang="id-ID" b="1" dirty="0"/>
            </a:br>
            <a:r>
              <a:rPr lang="id-ID" sz="2400" b="1" dirty="0">
                <a:solidFill>
                  <a:srgbClr val="009696"/>
                </a:solidFill>
              </a:rPr>
              <a:t>//</a:t>
            </a:r>
            <a:r>
              <a:rPr lang="id-ID" sz="2400" b="1" dirty="0"/>
              <a:t> komentar 1 line</a:t>
            </a:r>
          </a:p>
          <a:p>
            <a:endParaRPr lang="id-ID" sz="2400" b="1" dirty="0"/>
          </a:p>
          <a:p>
            <a:endParaRPr lang="id-ID" sz="2400" b="1" dirty="0"/>
          </a:p>
          <a:p>
            <a:r>
              <a:rPr lang="id-ID" sz="2400" b="1" dirty="0">
                <a:solidFill>
                  <a:srgbClr val="009696"/>
                </a:solidFill>
              </a:rPr>
              <a:t>/*</a:t>
            </a:r>
          </a:p>
          <a:p>
            <a:r>
              <a:rPr lang="id-ID" sz="2400" b="1" dirty="0"/>
              <a:t> komentar multiline </a:t>
            </a:r>
          </a:p>
          <a:p>
            <a:r>
              <a:rPr lang="id-ID" sz="2400" b="1" dirty="0"/>
              <a:t> komentar multiline </a:t>
            </a:r>
          </a:p>
          <a:p>
            <a:r>
              <a:rPr lang="id-ID" sz="2400" b="1" dirty="0"/>
              <a:t> komentar multiline </a:t>
            </a:r>
          </a:p>
          <a:p>
            <a:r>
              <a:rPr lang="id-ID" sz="2400" b="1" dirty="0">
                <a:solidFill>
                  <a:srgbClr val="009696"/>
                </a:solidFill>
              </a:rPr>
              <a:t>*/</a:t>
            </a:r>
            <a:br>
              <a:rPr lang="id-ID" b="1" dirty="0"/>
            </a:br>
            <a:endParaRPr lang="id-ID" b="1" dirty="0"/>
          </a:p>
        </p:txBody>
      </p:sp>
      <p:sp>
        <p:nvSpPr>
          <p:cNvPr id="2" name="Rectangle 1">
            <a:extLst>
              <a:ext uri="{FF2B5EF4-FFF2-40B4-BE49-F238E27FC236}">
                <a16:creationId xmlns:a16="http://schemas.microsoft.com/office/drawing/2014/main" id="{7BCC3961-86A5-4322-A0DA-9A30278A9AAF}"/>
              </a:ext>
            </a:extLst>
          </p:cNvPr>
          <p:cNvSpPr/>
          <p:nvPr/>
        </p:nvSpPr>
        <p:spPr>
          <a:xfrm>
            <a:off x="819810" y="1391914"/>
            <a:ext cx="7344476" cy="1323439"/>
          </a:xfrm>
          <a:prstGeom prst="rect">
            <a:avLst/>
          </a:prstGeom>
        </p:spPr>
        <p:txBody>
          <a:bodyPr wrap="square">
            <a:spAutoFit/>
          </a:bodyPr>
          <a:lstStyle/>
          <a:p>
            <a:r>
              <a:rPr lang="en-US" sz="1600" dirty="0">
                <a:solidFill>
                  <a:srgbClr val="000000"/>
                </a:solidFill>
                <a:latin typeface="Verdana" panose="020B0604030504040204" pitchFamily="34" charset="0"/>
              </a:rPr>
              <a:t>JavaScript comments can be used to explain JavaScript code, and to make it more readable.</a:t>
            </a:r>
          </a:p>
          <a:p>
            <a:endParaRPr lang="en-US" sz="1600" dirty="0">
              <a:solidFill>
                <a:srgbClr val="000000"/>
              </a:solidFill>
              <a:latin typeface="Verdana" panose="020B0604030504040204" pitchFamily="34" charset="0"/>
            </a:endParaRPr>
          </a:p>
          <a:p>
            <a:r>
              <a:rPr lang="en-US" sz="1600" dirty="0">
                <a:solidFill>
                  <a:srgbClr val="000000"/>
                </a:solidFill>
                <a:latin typeface="Verdana" panose="020B0604030504040204" pitchFamily="34" charset="0"/>
              </a:rPr>
              <a:t>JavaScript comments can also be used to prevent execution, when testing alternative code.</a:t>
            </a: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6" name="Title 1"/>
          <p:cNvSpPr txBox="1"/>
          <p:nvPr/>
        </p:nvSpPr>
        <p:spPr>
          <a:xfrm>
            <a:off x="1009002" y="861823"/>
            <a:ext cx="7740870" cy="56493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b="1"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__dirname</a:t>
            </a:r>
            <a:r>
              <a:rPr lang="id-ID" b="1" dirty="0">
                <a:latin typeface="Consolas" panose="020B0609020204030204" pitchFamily="49" charset="0"/>
                <a:cs typeface="Consolas" panose="020B0609020204030204" pitchFamily="49" charset="0"/>
              </a:rPr>
              <a:t>);</a:t>
            </a:r>
          </a:p>
          <a:p>
            <a:r>
              <a:rPr lang="id-ID" dirty="0">
                <a:solidFill>
                  <a:srgbClr val="FF0000"/>
                </a:solidFill>
              </a:rPr>
              <a:t>// menampilkan directory path</a:t>
            </a:r>
          </a:p>
          <a:p>
            <a:endParaRPr lang="id-ID" dirty="0"/>
          </a:p>
          <a:p>
            <a:r>
              <a:rPr lang="id-ID" b="1"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__filename</a:t>
            </a:r>
            <a:r>
              <a:rPr lang="id-ID" b="1" dirty="0">
                <a:latin typeface="Consolas" panose="020B0609020204030204" pitchFamily="49" charset="0"/>
                <a:cs typeface="Consolas" panose="020B0609020204030204" pitchFamily="49" charset="0"/>
              </a:rPr>
              <a:t>);</a:t>
            </a:r>
          </a:p>
          <a:p>
            <a:r>
              <a:rPr lang="id-ID" dirty="0">
                <a:solidFill>
                  <a:srgbClr val="FF0000"/>
                </a:solidFill>
              </a:rPr>
              <a:t>// menampilkan file path</a:t>
            </a:r>
          </a:p>
          <a:p>
            <a:endParaRPr lang="id-ID" dirty="0"/>
          </a:p>
        </p:txBody>
      </p:sp>
      <p:sp>
        <p:nvSpPr>
          <p:cNvPr id="5" name="Title 1"/>
          <p:cNvSpPr txBox="1"/>
          <p:nvPr/>
        </p:nvSpPr>
        <p:spPr>
          <a:xfrm>
            <a:off x="-101311" y="97174"/>
            <a:ext cx="8346894" cy="15951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dirname &amp; filename</a:t>
            </a:r>
            <a:endParaRPr lang="en-US" sz="4400" b="1" dirty="0">
              <a:solidFill>
                <a:srgbClr val="009696"/>
              </a:solidFill>
            </a:endParaRP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Purwadhika\Lintang Course PPT\0 pikt\php\icon.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106" y="2467337"/>
            <a:ext cx="1473957" cy="14739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p:nvPr/>
        </p:nvSpPr>
        <p:spPr>
          <a:xfrm>
            <a:off x="395605" y="2353310"/>
            <a:ext cx="8079740" cy="10788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r"/>
            <a:endParaRPr lang="id-ID" sz="6300" dirty="0"/>
          </a:p>
          <a:p>
            <a:pPr algn="r"/>
            <a:r>
              <a:rPr lang="en-US" sz="8800" dirty="0"/>
              <a:t>Introduction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5D1D-2B8B-44E8-9272-37513A8921CE}"/>
              </a:ext>
            </a:extLst>
          </p:cNvPr>
          <p:cNvSpPr>
            <a:spLocks noGrp="1"/>
          </p:cNvSpPr>
          <p:nvPr>
            <p:ph type="title"/>
          </p:nvPr>
        </p:nvSpPr>
        <p:spPr/>
        <p:txBody>
          <a:bodyPr/>
          <a:lstStyle/>
          <a:p>
            <a:r>
              <a:rPr lang="en-US" dirty="0"/>
              <a:t>App/Software Development Process</a:t>
            </a:r>
            <a:endParaRPr lang="en-ID" dirty="0"/>
          </a:p>
        </p:txBody>
      </p:sp>
      <p:sp>
        <p:nvSpPr>
          <p:cNvPr id="3" name="Content Placeholder 2">
            <a:extLst>
              <a:ext uri="{FF2B5EF4-FFF2-40B4-BE49-F238E27FC236}">
                <a16:creationId xmlns:a16="http://schemas.microsoft.com/office/drawing/2014/main" id="{DE24530C-A8C0-4768-BF06-333087BDC4F7}"/>
              </a:ext>
            </a:extLst>
          </p:cNvPr>
          <p:cNvSpPr>
            <a:spLocks noGrp="1"/>
          </p:cNvSpPr>
          <p:nvPr>
            <p:ph idx="1"/>
          </p:nvPr>
        </p:nvSpPr>
        <p:spPr/>
        <p:txBody>
          <a:bodyPr>
            <a:normAutofit fontScale="92500" lnSpcReduction="10000"/>
          </a:bodyPr>
          <a:lstStyle/>
          <a:p>
            <a:pPr marL="0" indent="0">
              <a:buNone/>
            </a:pPr>
            <a:r>
              <a:rPr lang="en-US" dirty="0"/>
              <a:t>In the </a:t>
            </a:r>
            <a:r>
              <a:rPr lang="en-US" b="1" dirty="0"/>
              <a:t>software development</a:t>
            </a:r>
            <a:r>
              <a:rPr lang="en-US" dirty="0"/>
              <a:t> service, six basic steps define the process of software development. They are:</a:t>
            </a:r>
          </a:p>
          <a:p>
            <a:r>
              <a:rPr lang="en-US" b="1" dirty="0"/>
              <a:t>General Analysis and Requirements Gathering</a:t>
            </a:r>
            <a:endParaRPr lang="en-US" dirty="0"/>
          </a:p>
          <a:p>
            <a:r>
              <a:rPr lang="en-US" b="1" dirty="0"/>
              <a:t>Product Design</a:t>
            </a:r>
            <a:endParaRPr lang="en-US" dirty="0"/>
          </a:p>
          <a:p>
            <a:r>
              <a:rPr lang="en-US" b="1" dirty="0"/>
              <a:t>Coding </a:t>
            </a:r>
            <a:r>
              <a:rPr lang="en-US" b="1" i="1" dirty="0"/>
              <a:t>(Our Job)</a:t>
            </a:r>
            <a:endParaRPr lang="en-US" i="1" dirty="0"/>
          </a:p>
          <a:p>
            <a:r>
              <a:rPr lang="en-US" b="1" dirty="0"/>
              <a:t>Testing</a:t>
            </a:r>
            <a:endParaRPr lang="en-US" dirty="0"/>
          </a:p>
          <a:p>
            <a:r>
              <a:rPr lang="en-US" b="1" dirty="0"/>
              <a:t>Deployment of product</a:t>
            </a:r>
            <a:endParaRPr lang="en-US" dirty="0"/>
          </a:p>
          <a:p>
            <a:r>
              <a:rPr lang="en-US" b="1" dirty="0"/>
              <a:t>Product Maintenance and Operations</a:t>
            </a:r>
            <a:endParaRPr lang="en-US" dirty="0"/>
          </a:p>
          <a:p>
            <a:endParaRPr lang="en-ID" dirty="0">
              <a:hlinkClick r:id="rId3"/>
            </a:endParaRPr>
          </a:p>
          <a:p>
            <a:pPr marL="0" indent="0">
              <a:buNone/>
            </a:pPr>
            <a:r>
              <a:rPr lang="en-ID" dirty="0">
                <a:hlinkClick r:id="rId3"/>
              </a:rPr>
              <a:t>https://www.manifera.com/6-basic-steps-software-development-process/</a:t>
            </a:r>
            <a:endParaRPr lang="en-ID" dirty="0"/>
          </a:p>
        </p:txBody>
      </p:sp>
    </p:spTree>
    <p:extLst>
      <p:ext uri="{BB962C8B-B14F-4D97-AF65-F5344CB8AC3E}">
        <p14:creationId xmlns:p14="http://schemas.microsoft.com/office/powerpoint/2010/main" val="196060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0" y="0"/>
            <a:ext cx="9143999" cy="10235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2800" b="1" dirty="0">
                <a:solidFill>
                  <a:srgbClr val="009696"/>
                </a:solidFill>
              </a:rPr>
              <a:t>Why Should</a:t>
            </a:r>
            <a:r>
              <a:rPr lang="en-US" sz="2800" b="1" dirty="0">
                <a:solidFill>
                  <a:srgbClr val="009696"/>
                </a:solidFill>
              </a:rPr>
              <a:t> You </a:t>
            </a:r>
            <a:r>
              <a:rPr lang="id-ID" sz="2800" b="1" dirty="0">
                <a:solidFill>
                  <a:srgbClr val="009696"/>
                </a:solidFill>
              </a:rPr>
              <a:t>Learn </a:t>
            </a:r>
            <a:r>
              <a:rPr lang="en-US" sz="2800" b="1" dirty="0">
                <a:solidFill>
                  <a:srgbClr val="009696"/>
                </a:solidFill>
              </a:rPr>
              <a:t>to Code</a:t>
            </a:r>
            <a:r>
              <a:rPr lang="id-ID" sz="2800" b="1" dirty="0">
                <a:solidFill>
                  <a:srgbClr val="009696"/>
                </a:solidFill>
              </a:rPr>
              <a:t>?</a:t>
            </a:r>
            <a:endParaRPr lang="en-US" sz="2400"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44" b="5528"/>
          <a:stretch>
            <a:fillRect/>
          </a:stretch>
        </p:blipFill>
        <p:spPr bwMode="auto">
          <a:xfrm>
            <a:off x="0" y="1023582"/>
            <a:ext cx="9144000" cy="461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B808-D5AC-43D4-A0C7-588E8ECD9014}"/>
              </a:ext>
            </a:extLst>
          </p:cNvPr>
          <p:cNvSpPr>
            <a:spLocks noGrp="1"/>
          </p:cNvSpPr>
          <p:nvPr>
            <p:ph type="title"/>
          </p:nvPr>
        </p:nvSpPr>
        <p:spPr/>
        <p:txBody>
          <a:bodyPr/>
          <a:lstStyle/>
          <a:p>
            <a:r>
              <a:rPr lang="en-US" dirty="0"/>
              <a:t>Programming Languages</a:t>
            </a:r>
            <a:endParaRPr lang="en-ID" dirty="0"/>
          </a:p>
        </p:txBody>
      </p:sp>
      <p:sp>
        <p:nvSpPr>
          <p:cNvPr id="3" name="Content Placeholder 2">
            <a:extLst>
              <a:ext uri="{FF2B5EF4-FFF2-40B4-BE49-F238E27FC236}">
                <a16:creationId xmlns:a16="http://schemas.microsoft.com/office/drawing/2014/main" id="{62B92865-FD2F-4422-9932-CBA1897ED8FB}"/>
              </a:ext>
            </a:extLst>
          </p:cNvPr>
          <p:cNvSpPr>
            <a:spLocks noGrp="1"/>
          </p:cNvSpPr>
          <p:nvPr>
            <p:ph idx="1"/>
          </p:nvPr>
        </p:nvSpPr>
        <p:spPr/>
        <p:txBody>
          <a:bodyPr/>
          <a:lstStyle/>
          <a:p>
            <a:r>
              <a:rPr lang="en-US" dirty="0"/>
              <a:t>Remember our goal is learning to be able to build a Web App or Mobile App. And there are so many Programming Languages we can choose to build an Application, like example : </a:t>
            </a:r>
            <a:r>
              <a:rPr lang="en-US" dirty="0" err="1"/>
              <a:t>Javascript</a:t>
            </a:r>
            <a:r>
              <a:rPr lang="en-US" dirty="0"/>
              <a:t>, Java, Python, Go, C#, PHP, and many more.</a:t>
            </a:r>
          </a:p>
          <a:p>
            <a:r>
              <a:rPr lang="en-US" dirty="0"/>
              <a:t>And in </a:t>
            </a:r>
            <a:r>
              <a:rPr lang="en-US" dirty="0" err="1"/>
              <a:t>Purwadhika</a:t>
            </a:r>
            <a:r>
              <a:rPr lang="en-US" dirty="0"/>
              <a:t> we are going to use </a:t>
            </a:r>
            <a:r>
              <a:rPr lang="en-US" dirty="0" err="1"/>
              <a:t>Javascript</a:t>
            </a:r>
            <a:r>
              <a:rPr lang="en-US" dirty="0"/>
              <a:t> Programming Language.</a:t>
            </a:r>
            <a:endParaRPr lang="en-ID" dirty="0"/>
          </a:p>
        </p:txBody>
      </p:sp>
    </p:spTree>
    <p:extLst>
      <p:ext uri="{BB962C8B-B14F-4D97-AF65-F5344CB8AC3E}">
        <p14:creationId xmlns:p14="http://schemas.microsoft.com/office/powerpoint/2010/main" val="95850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576389" y="-40639"/>
            <a:ext cx="8003854" cy="11191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3200" b="1" dirty="0">
                <a:solidFill>
                  <a:srgbClr val="009696"/>
                </a:solidFill>
              </a:rPr>
              <a:t>Why Should</a:t>
            </a:r>
            <a:r>
              <a:rPr lang="en-US" sz="3200" b="1" dirty="0">
                <a:solidFill>
                  <a:srgbClr val="009696"/>
                </a:solidFill>
              </a:rPr>
              <a:t> You </a:t>
            </a:r>
            <a:r>
              <a:rPr lang="id-ID" sz="3200" b="1" dirty="0">
                <a:solidFill>
                  <a:srgbClr val="009696"/>
                </a:solidFill>
              </a:rPr>
              <a:t>Learn Javascript?</a:t>
            </a:r>
            <a:endParaRPr lang="en-US" sz="2800" b="1" dirty="0"/>
          </a:p>
        </p:txBody>
      </p:sp>
      <p:sp>
        <p:nvSpPr>
          <p:cNvPr id="4" name="Rectangle 3"/>
          <p:cNvSpPr/>
          <p:nvPr/>
        </p:nvSpPr>
        <p:spPr>
          <a:xfrm>
            <a:off x="5977720" y="5923126"/>
            <a:ext cx="2961564" cy="7438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D:\Purwadhika\Lintang Purwadhika Design\0 LIN Purwadhika\Logo Purwadhika Color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6663" y="6160753"/>
            <a:ext cx="2914650" cy="450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1852295" y="1691005"/>
            <a:ext cx="5853430" cy="2861310"/>
          </a:xfrm>
          <a:prstGeom prst="rect">
            <a:avLst/>
          </a:prstGeom>
          <a:noFill/>
        </p:spPr>
        <p:txBody>
          <a:bodyPr wrap="square" rtlCol="0">
            <a:spAutoFit/>
          </a:bodyPr>
          <a:lstStyle/>
          <a:p>
            <a:r>
              <a:rPr lang="en-US" sz="3600" dirty="0"/>
              <a:t>1. Easy to start with</a:t>
            </a:r>
          </a:p>
          <a:p>
            <a:r>
              <a:rPr lang="en-US" sz="3600" dirty="0"/>
              <a:t>2. Great career </a:t>
            </a:r>
            <a:r>
              <a:rPr lang="en-US" sz="3600" dirty="0" err="1"/>
              <a:t>oportunities</a:t>
            </a:r>
            <a:endParaRPr lang="en-US" sz="3600" dirty="0"/>
          </a:p>
          <a:p>
            <a:r>
              <a:rPr lang="en-US" sz="3600" dirty="0"/>
              <a:t>3. Wide range of usage</a:t>
            </a:r>
          </a:p>
          <a:p>
            <a:r>
              <a:rPr lang="en-US" sz="3600" dirty="0"/>
              <a:t>4. Big community</a:t>
            </a:r>
          </a:p>
          <a:p>
            <a:r>
              <a:rPr lang="en-US" sz="3600" dirty="0"/>
              <a:t>5. lots of sources to learn</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576389" y="-40639"/>
            <a:ext cx="8003854" cy="11191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3200" b="1" dirty="0">
                <a:solidFill>
                  <a:srgbClr val="009696"/>
                </a:solidFill>
              </a:rPr>
              <a:t>Why Should</a:t>
            </a:r>
            <a:r>
              <a:rPr lang="en-US" sz="3200" b="1" dirty="0">
                <a:solidFill>
                  <a:srgbClr val="009696"/>
                </a:solidFill>
              </a:rPr>
              <a:t> You </a:t>
            </a:r>
            <a:r>
              <a:rPr lang="id-ID" sz="3200" b="1" dirty="0">
                <a:solidFill>
                  <a:srgbClr val="009696"/>
                </a:solidFill>
              </a:rPr>
              <a:t>Learn Javascript?</a:t>
            </a:r>
            <a:endParaRPr lang="en-US" sz="2800" b="1" dirty="0"/>
          </a:p>
        </p:txBody>
      </p:sp>
      <p:sp>
        <p:nvSpPr>
          <p:cNvPr id="4" name="Rectangle 3"/>
          <p:cNvSpPr/>
          <p:nvPr/>
        </p:nvSpPr>
        <p:spPr>
          <a:xfrm>
            <a:off x="5977720" y="5923126"/>
            <a:ext cx="2961564" cy="7438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D:\Purwadhika\Lintang Purwadhika Design\0 LIN Purwadhika\Logo Purwadhika Color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6663" y="6160753"/>
            <a:ext cx="2914650" cy="4508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A8734F7-2F1C-43AD-B077-311AFF26A6C6}"/>
              </a:ext>
            </a:extLst>
          </p:cNvPr>
          <p:cNvSpPr/>
          <p:nvPr/>
        </p:nvSpPr>
        <p:spPr>
          <a:xfrm>
            <a:off x="828675" y="1670667"/>
            <a:ext cx="7751568" cy="3170099"/>
          </a:xfrm>
          <a:prstGeom prst="rect">
            <a:avLst/>
          </a:prstGeom>
        </p:spPr>
        <p:txBody>
          <a:bodyPr wrap="square">
            <a:spAutoFit/>
          </a:bodyPr>
          <a:lstStyle/>
          <a:p>
            <a:r>
              <a:rPr lang="en-US" sz="2000" dirty="0">
                <a:solidFill>
                  <a:srgbClr val="000000"/>
                </a:solidFill>
              </a:rPr>
              <a:t>JavaScript is one of the </a:t>
            </a:r>
            <a:r>
              <a:rPr lang="en-US" sz="2000" b="1" dirty="0">
                <a:solidFill>
                  <a:srgbClr val="000000"/>
                </a:solidFill>
              </a:rPr>
              <a:t>3 languages</a:t>
            </a:r>
            <a:r>
              <a:rPr lang="en-US" sz="2000" dirty="0">
                <a:solidFill>
                  <a:srgbClr val="000000"/>
                </a:solidFill>
              </a:rPr>
              <a:t> all web developers </a:t>
            </a:r>
            <a:r>
              <a:rPr lang="en-US" sz="2000" b="1" dirty="0">
                <a:solidFill>
                  <a:srgbClr val="000000"/>
                </a:solidFill>
              </a:rPr>
              <a:t>must</a:t>
            </a:r>
            <a:r>
              <a:rPr lang="en-US" sz="2000" dirty="0">
                <a:solidFill>
                  <a:srgbClr val="000000"/>
                </a:solidFill>
              </a:rPr>
              <a:t> learn:</a:t>
            </a:r>
          </a:p>
          <a:p>
            <a:endParaRPr lang="en-US" sz="2000" dirty="0">
              <a:solidFill>
                <a:srgbClr val="000000"/>
              </a:solidFill>
            </a:endParaRPr>
          </a:p>
          <a:p>
            <a:r>
              <a:rPr lang="en-US" sz="2000" dirty="0">
                <a:solidFill>
                  <a:srgbClr val="000000"/>
                </a:solidFill>
              </a:rPr>
              <a:t>   1. </a:t>
            </a:r>
            <a:r>
              <a:rPr lang="en-US" sz="2000" b="1" dirty="0">
                <a:solidFill>
                  <a:srgbClr val="000000"/>
                </a:solidFill>
              </a:rPr>
              <a:t>HTML</a:t>
            </a:r>
            <a:r>
              <a:rPr lang="en-US" sz="2000" dirty="0">
                <a:solidFill>
                  <a:srgbClr val="000000"/>
                </a:solidFill>
              </a:rPr>
              <a:t> to define the content of web pages</a:t>
            </a:r>
          </a:p>
          <a:p>
            <a:r>
              <a:rPr lang="en-US" sz="2000" dirty="0">
                <a:solidFill>
                  <a:srgbClr val="000000"/>
                </a:solidFill>
              </a:rPr>
              <a:t>   2. </a:t>
            </a:r>
            <a:r>
              <a:rPr lang="en-US" sz="2000" b="1" dirty="0">
                <a:solidFill>
                  <a:srgbClr val="000000"/>
                </a:solidFill>
              </a:rPr>
              <a:t>CSS</a:t>
            </a:r>
            <a:r>
              <a:rPr lang="en-US" sz="2000" dirty="0">
                <a:solidFill>
                  <a:srgbClr val="000000"/>
                </a:solidFill>
              </a:rPr>
              <a:t> to specify the layout of web pages</a:t>
            </a:r>
          </a:p>
          <a:p>
            <a:r>
              <a:rPr lang="en-US" sz="2000" dirty="0">
                <a:solidFill>
                  <a:srgbClr val="000000"/>
                </a:solidFill>
              </a:rPr>
              <a:t>   3. </a:t>
            </a:r>
            <a:r>
              <a:rPr lang="en-US" sz="2000" b="1" dirty="0">
                <a:solidFill>
                  <a:srgbClr val="000000"/>
                </a:solidFill>
              </a:rPr>
              <a:t>JavaScript</a:t>
            </a:r>
            <a:r>
              <a:rPr lang="en-US" sz="2000" dirty="0">
                <a:solidFill>
                  <a:srgbClr val="000000"/>
                </a:solidFill>
              </a:rPr>
              <a:t> to program the behavior of web pages</a:t>
            </a:r>
          </a:p>
          <a:p>
            <a:endParaRPr lang="en-US" sz="2000" dirty="0">
              <a:solidFill>
                <a:srgbClr val="000000"/>
              </a:solidFill>
            </a:endParaRPr>
          </a:p>
          <a:p>
            <a:r>
              <a:rPr lang="en-US" sz="2000" dirty="0">
                <a:solidFill>
                  <a:srgbClr val="000000"/>
                </a:solidFill>
              </a:rPr>
              <a:t>Web pages are not the only place where JavaScript is used. Many desktop and server programs use JavaScript. Node.js is the best known. Some databases, like MongoDB and CouchDB, also use JavaScript as their programming language.</a:t>
            </a:r>
            <a:endParaRPr lang="en-US" sz="2000" b="0" i="0" dirty="0">
              <a:solidFill>
                <a:srgbClr val="000000"/>
              </a:solidFill>
              <a:effectLst/>
            </a:endParaRPr>
          </a:p>
        </p:txBody>
      </p:sp>
    </p:spTree>
    <p:extLst>
      <p:ext uri="{BB962C8B-B14F-4D97-AF65-F5344CB8AC3E}">
        <p14:creationId xmlns:p14="http://schemas.microsoft.com/office/powerpoint/2010/main" val="15903568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3B5B43-F1E3-4627-BC93-677B494BE70B}"/>
              </a:ext>
            </a:extLst>
          </p:cNvPr>
          <p:cNvPicPr>
            <a:picLocks noChangeAspect="1"/>
          </p:cNvPicPr>
          <p:nvPr/>
        </p:nvPicPr>
        <p:blipFill rotWithShape="1">
          <a:blip r:embed="rId2"/>
          <a:srcRect t="8076"/>
          <a:stretch/>
        </p:blipFill>
        <p:spPr>
          <a:xfrm>
            <a:off x="2536959" y="1245638"/>
            <a:ext cx="4070081" cy="4534676"/>
          </a:xfrm>
          <a:prstGeom prst="rect">
            <a:avLst/>
          </a:prstGeom>
        </p:spPr>
      </p:pic>
      <p:sp>
        <p:nvSpPr>
          <p:cNvPr id="5" name="Title 1">
            <a:extLst>
              <a:ext uri="{FF2B5EF4-FFF2-40B4-BE49-F238E27FC236}">
                <a16:creationId xmlns:a16="http://schemas.microsoft.com/office/drawing/2014/main" id="{6DB0A781-5F50-4499-AA46-8614D690BAA8}"/>
              </a:ext>
            </a:extLst>
          </p:cNvPr>
          <p:cNvSpPr txBox="1"/>
          <p:nvPr/>
        </p:nvSpPr>
        <p:spPr>
          <a:xfrm>
            <a:off x="0" y="127035"/>
            <a:ext cx="9144000" cy="1278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3200" b="1" dirty="0">
                <a:solidFill>
                  <a:srgbClr val="009696"/>
                </a:solidFill>
              </a:rPr>
              <a:t>Language of the Year 2019</a:t>
            </a:r>
            <a:endParaRPr lang="en-US" sz="2800" b="1" dirty="0"/>
          </a:p>
        </p:txBody>
      </p:sp>
      <p:sp>
        <p:nvSpPr>
          <p:cNvPr id="6" name="Title 1">
            <a:extLst>
              <a:ext uri="{FF2B5EF4-FFF2-40B4-BE49-F238E27FC236}">
                <a16:creationId xmlns:a16="http://schemas.microsoft.com/office/drawing/2014/main" id="{67EE748A-E2A3-4295-B12F-C8C62B03F380}"/>
              </a:ext>
            </a:extLst>
          </p:cNvPr>
          <p:cNvSpPr txBox="1"/>
          <p:nvPr/>
        </p:nvSpPr>
        <p:spPr>
          <a:xfrm>
            <a:off x="214604" y="5923127"/>
            <a:ext cx="5856663" cy="934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000" i="1" dirty="0">
                <a:solidFill>
                  <a:srgbClr val="009696"/>
                </a:solidFill>
              </a:rPr>
              <a:t>https://stackshare.io/posts/top-developer-tools-2019</a:t>
            </a:r>
            <a:endParaRPr lang="en-US" sz="1800" i="1" dirty="0"/>
          </a:p>
        </p:txBody>
      </p:sp>
    </p:spTree>
    <p:extLst>
      <p:ext uri="{BB962C8B-B14F-4D97-AF65-F5344CB8AC3E}">
        <p14:creationId xmlns:p14="http://schemas.microsoft.com/office/powerpoint/2010/main" val="33817263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1312</TotalTime>
  <Words>1914</Words>
  <Application>Microsoft Office PowerPoint</Application>
  <PresentationFormat>On-screen Show (4:3)</PresentationFormat>
  <Paragraphs>210</Paragraphs>
  <Slides>38</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-apple-system</vt:lpstr>
      <vt:lpstr>Arial</vt:lpstr>
      <vt:lpstr>Calibri</vt:lpstr>
      <vt:lpstr>Consolas</vt:lpstr>
      <vt:lpstr>Courier New</vt:lpstr>
      <vt:lpstr>Gotham</vt:lpstr>
      <vt:lpstr>Gotham Bold</vt:lpstr>
      <vt:lpstr>Gotham ExtraLight</vt:lpstr>
      <vt:lpstr>Gotham Medium</vt:lpstr>
      <vt:lpstr>IBM Plex Sans</vt:lpstr>
      <vt:lpstr>proxima_nova_rgregular</vt:lpstr>
      <vt:lpstr>Roboto</vt:lpstr>
      <vt:lpstr>Verdana</vt:lpstr>
      <vt:lpstr>Office Theme</vt:lpstr>
      <vt:lpstr>PowerPoint Presentation</vt:lpstr>
      <vt:lpstr>What is Application Development</vt:lpstr>
      <vt:lpstr>PowerPoint Presentation</vt:lpstr>
      <vt:lpstr>App/Software Development Process</vt:lpstr>
      <vt:lpstr>PowerPoint Presentation</vt:lpstr>
      <vt:lpstr>Programming Languages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Level vs Low Level Programming Languages</vt:lpstr>
      <vt:lpstr>High Level vs Low Level Programming Languages</vt:lpstr>
      <vt:lpstr>PowerPoint Presentation</vt:lpstr>
      <vt:lpstr>Compiled vs Interpreted</vt:lpstr>
      <vt:lpstr>Typing</vt:lpstr>
      <vt:lpstr>PowerPoint Presentation</vt:lpstr>
      <vt:lpstr>PowerPoint Presentation</vt:lpstr>
      <vt:lpstr>PowerPoint Presentation</vt:lpstr>
      <vt:lpstr>PowerPoint Presentation</vt:lpstr>
      <vt:lpstr>JavaScript Programs &amp; Statements</vt:lpstr>
      <vt:lpstr>Semicolons ;</vt:lpstr>
      <vt:lpstr>JavaScript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Lintang</dc:creator>
  <cp:lastModifiedBy>Baron</cp:lastModifiedBy>
  <cp:revision>642</cp:revision>
  <dcterms:created xsi:type="dcterms:W3CDTF">2015-11-07T11:59:00Z</dcterms:created>
  <dcterms:modified xsi:type="dcterms:W3CDTF">2020-04-15T06:52:09Z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1033-11.2.0.9127</vt:lpwstr>
  </property>
</Properties>
</file>