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handoutMasterIdLst>
    <p:handoutMasterId r:id="rId30"/>
  </p:handoutMasterIdLst>
  <p:sldIdLst>
    <p:sldId id="299" r:id="rId2"/>
    <p:sldId id="448" r:id="rId3"/>
    <p:sldId id="449" r:id="rId4"/>
    <p:sldId id="450" r:id="rId5"/>
    <p:sldId id="409" r:id="rId6"/>
    <p:sldId id="451" r:id="rId7"/>
    <p:sldId id="410" r:id="rId8"/>
    <p:sldId id="452" r:id="rId9"/>
    <p:sldId id="411" r:id="rId10"/>
    <p:sldId id="412" r:id="rId11"/>
    <p:sldId id="413" r:id="rId12"/>
    <p:sldId id="433" r:id="rId13"/>
    <p:sldId id="434" r:id="rId14"/>
    <p:sldId id="435" r:id="rId15"/>
    <p:sldId id="436" r:id="rId16"/>
    <p:sldId id="414" r:id="rId17"/>
    <p:sldId id="415" r:id="rId18"/>
    <p:sldId id="416" r:id="rId19"/>
    <p:sldId id="417" r:id="rId20"/>
    <p:sldId id="453" r:id="rId21"/>
    <p:sldId id="418" r:id="rId22"/>
    <p:sldId id="428" r:id="rId23"/>
    <p:sldId id="429" r:id="rId24"/>
    <p:sldId id="431" r:id="rId25"/>
    <p:sldId id="432" r:id="rId26"/>
    <p:sldId id="430" r:id="rId27"/>
    <p:sldId id="437" r:id="rId28"/>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 uri="{505F2C04-C923-438B-8C0F-E0CD2BADF298}">
      <wppc:fontMiss xmln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96"/>
    <a:srgbClr val="0CA087"/>
    <a:srgbClr val="00AC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90231" autoAdjust="0"/>
  </p:normalViewPr>
  <p:slideViewPr>
    <p:cSldViewPr snapToGrid="0">
      <p:cViewPr varScale="1">
        <p:scale>
          <a:sx n="103" d="100"/>
          <a:sy n="103" d="100"/>
        </p:scale>
        <p:origin x="1902" y="108"/>
      </p:cViewPr>
      <p:guideLst>
        <p:guide orient="horz" pos="2160"/>
        <p:guide pos="2880"/>
      </p:guideLst>
    </p:cSldViewPr>
  </p:slideViewPr>
  <p:notesTextViewPr>
    <p:cViewPr>
      <p:scale>
        <a:sx n="1" d="1"/>
        <a:sy n="1" d="1"/>
      </p:scale>
      <p:origin x="0" y="0"/>
    </p:cViewPr>
  </p:notesTextViewPr>
  <p:sorterViewPr>
    <p:cViewPr>
      <p:scale>
        <a:sx n="100" d="100"/>
        <a:sy n="100" d="100"/>
      </p:scale>
      <p:origin x="0" y="-102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6CB205-DB7A-4E82-ACCC-8D6B1E676091}" type="datetimeFigureOut">
              <a:rPr lang="en-US" smtClean="0"/>
              <a:t>1/31/2020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AC26BC-402D-4A80-B33D-8856C378B114}"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0E428-1BEE-4A93-9F4D-553B85161DE7}" type="datetimeFigureOut">
              <a:rPr lang="en-US" smtClean="0"/>
              <a:t>1/31/2020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B30E1F-FC88-4688-B1DC-35BF8B71191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30E1F-FC88-4688-B1DC-35BF8B71191D}"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30E1F-FC88-4688-B1DC-35BF8B71191D}" type="slidenum">
              <a:rPr lang="en-US" smtClean="0"/>
              <a:t>25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30E1F-FC88-4688-B1DC-35BF8B71191D}" type="slidenum">
              <a:rPr lang="en-US" smtClean="0"/>
              <a:t>26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30E1F-FC88-4688-B1DC-35BF8B71191D}" type="slidenum">
              <a:rPr lang="en-US" smtClean="0"/>
              <a:t>27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30E1F-FC88-4688-B1DC-35BF8B71191D}" type="slidenum">
              <a:rPr lang="en-US" smtClean="0"/>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30E1F-FC88-4688-B1DC-35BF8B71191D}" type="slidenum">
              <a:rPr lang="en-US" smtClean="0"/>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30E1F-FC88-4688-B1DC-35BF8B71191D}" type="slidenum">
              <a:rPr lang="en-US" smtClean="0"/>
              <a:t>14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30E1F-FC88-4688-B1DC-35BF8B71191D}" type="slidenum">
              <a:rPr lang="en-US" smtClean="0"/>
              <a:t>18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30E1F-FC88-4688-B1DC-35BF8B71191D}" type="slidenum">
              <a:rPr lang="en-US" smtClean="0"/>
              <a:t>21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30E1F-FC88-4688-B1DC-35BF8B71191D}" type="slidenum">
              <a:rPr lang="en-US" smtClean="0"/>
              <a:t>22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30E1F-FC88-4688-B1DC-35BF8B71191D}" type="slidenum">
              <a:rPr lang="en-US" smtClean="0"/>
              <a:t>23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30E1F-FC88-4688-B1DC-35BF8B71191D}" type="slidenum">
              <a:rPr lang="en-US" smtClean="0"/>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28" y="0"/>
            <a:ext cx="9142572" cy="6858000"/>
          </a:xfrm>
          <a:prstGeom prst="rect">
            <a:avLst/>
          </a:prstGeom>
        </p:spPr>
      </p:pic>
      <p:sp>
        <p:nvSpPr>
          <p:cNvPr id="4" name="Title 1"/>
          <p:cNvSpPr>
            <a:spLocks noGrp="1"/>
          </p:cNvSpPr>
          <p:nvPr>
            <p:ph type="ctrTitle"/>
          </p:nvPr>
        </p:nvSpPr>
        <p:spPr>
          <a:xfrm>
            <a:off x="685800" y="1122362"/>
            <a:ext cx="7772400" cy="3097213"/>
          </a:xfrm>
        </p:spPr>
        <p:txBody>
          <a:bodyPr anchor="b">
            <a:normAutofit/>
          </a:bodyPr>
          <a:lstStyle>
            <a:lvl1pPr algn="l">
              <a:defRPr sz="6600" b="1" u="none" spc="-300" baseline="0">
                <a:solidFill>
                  <a:schemeClr val="bg1"/>
                </a:solidFill>
                <a:latin typeface="Gotham Bold" panose="02000803030000020004" pitchFamily="2" charset="0"/>
              </a:defRPr>
            </a:lvl1pPr>
          </a:lstStyle>
          <a:p>
            <a:r>
              <a:rPr lang="en-US" dirty="0"/>
              <a:t>Click to edit Master title style</a:t>
            </a:r>
          </a:p>
        </p:txBody>
      </p:sp>
      <p:sp>
        <p:nvSpPr>
          <p:cNvPr id="5" name="Subtitle 2"/>
          <p:cNvSpPr>
            <a:spLocks noGrp="1"/>
          </p:cNvSpPr>
          <p:nvPr>
            <p:ph type="subTitle" idx="1"/>
          </p:nvPr>
        </p:nvSpPr>
        <p:spPr>
          <a:xfrm>
            <a:off x="685800" y="4356100"/>
            <a:ext cx="7772400" cy="9017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Date Placeholder 3"/>
          <p:cNvSpPr>
            <a:spLocks noGrp="1"/>
          </p:cNvSpPr>
          <p:nvPr>
            <p:ph type="dt" sz="half" idx="10"/>
          </p:nvPr>
        </p:nvSpPr>
        <p:spPr>
          <a:xfrm>
            <a:off x="628650" y="6356351"/>
            <a:ext cx="2057400" cy="365125"/>
          </a:xfrm>
        </p:spPr>
        <p:txBody>
          <a:bodyPr/>
          <a:lstStyle/>
          <a:p>
            <a:fld id="{64AC52D6-6171-4E55-BA4D-986D1942EAAE}" type="datetimeFigureOut">
              <a:rPr lang="id-ID" smtClean="0"/>
              <a:t>31/01/2020</a:t>
            </a:fld>
            <a:endParaRPr lang="id-ID"/>
          </a:p>
        </p:txBody>
      </p:sp>
      <p:sp>
        <p:nvSpPr>
          <p:cNvPr id="9" name="Slide Number Placeholder 5"/>
          <p:cNvSpPr>
            <a:spLocks noGrp="1"/>
          </p:cNvSpPr>
          <p:nvPr>
            <p:ph type="sldNum" sz="quarter" idx="12"/>
          </p:nvPr>
        </p:nvSpPr>
        <p:spPr>
          <a:xfrm>
            <a:off x="6457950" y="6356351"/>
            <a:ext cx="2057400" cy="365125"/>
          </a:xfrm>
        </p:spPr>
        <p:txBody>
          <a:bodyPr/>
          <a:lstStyle/>
          <a:p>
            <a:fld id="{9F4AC59C-4AFB-4F73-ADD9-9B8E0F0E7A61}" type="slidenum">
              <a:rPr lang="id-ID" smtClean="0"/>
              <a:t>‹#›</a:t>
            </a:fld>
            <a:endParaRPr lang="id-ID"/>
          </a:p>
        </p:txBody>
      </p:sp>
      <p:sp>
        <p:nvSpPr>
          <p:cNvPr id="8" name="Rectangle 7"/>
          <p:cNvSpPr/>
          <p:nvPr userDrawn="1"/>
        </p:nvSpPr>
        <p:spPr>
          <a:xfrm>
            <a:off x="801710" y="682580"/>
            <a:ext cx="3771004" cy="439782"/>
          </a:xfrm>
          <a:prstGeom prst="rect">
            <a:avLst/>
          </a:prstGeom>
          <a:solidFill>
            <a:srgbClr val="00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800" b="1" i="0" cap="none" spc="0" normalizeH="0" baseline="0" dirty="0">
                <a:latin typeface="Gotham Medium" panose="02000603030000020004" pitchFamily="2" charset="0"/>
              </a:rPr>
              <a:t>Programming Fundamental</a:t>
            </a:r>
            <a:endParaRPr lang="en-US" sz="1800" b="1" i="0" cap="none" spc="0" normalizeH="0" baseline="0" dirty="0">
              <a:latin typeface="Gotham Medium" panose="02000603030000020004" pitchFamily="2"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AC52D6-6171-4E55-BA4D-986D1942EAAE}" type="datetimeFigureOut">
              <a:rPr lang="id-ID" smtClean="0"/>
              <a:t>31/01/2020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4AC59C-4AFB-4F73-ADD9-9B8E0F0E7A61}"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AC52D6-6171-4E55-BA4D-986D1942EAAE}" type="datetimeFigureOut">
              <a:rPr lang="id-ID" smtClean="0"/>
              <a:t>31/01/2020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AC52D6-6171-4E55-BA4D-986D1942EAAE}" type="datetimeFigureOut">
              <a:rPr lang="id-ID" smtClean="0"/>
              <a:t>31/01/2020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normAutofit/>
          </a:bodyPr>
          <a:lstStyle>
            <a:lvl1pPr>
              <a:defRPr sz="3600">
                <a:latin typeface="Gotham Medium" panose="02000603030000020004" pitchFamily="2" charset="0"/>
                <a:ea typeface="Gotham Medium" panose="02000603030000020004" pitchFamily="2" charset="0"/>
              </a:defRPr>
            </a:lvl1pPr>
          </a:lstStyle>
          <a:p>
            <a:r>
              <a:rPr lang="en-US" dirty="0"/>
              <a:t>Click to edit Master title style</a:t>
            </a:r>
          </a:p>
        </p:txBody>
      </p:sp>
      <p:sp>
        <p:nvSpPr>
          <p:cNvPr id="3" name="Content Placeholder 2"/>
          <p:cNvSpPr>
            <a:spLocks noGrp="1"/>
          </p:cNvSpPr>
          <p:nvPr>
            <p:ph idx="1"/>
          </p:nvPr>
        </p:nvSpPr>
        <p:spPr>
          <a:xfrm>
            <a:off x="628650" y="1825625"/>
            <a:ext cx="7886700" cy="4168775"/>
          </a:xfrm>
        </p:spPr>
        <p:txBody>
          <a:bodyPr>
            <a:normAutofit/>
          </a:bodyPr>
          <a:lstStyle>
            <a:lvl1pPr>
              <a:defRPr sz="2400">
                <a:latin typeface="Gotham" panose="02000604030000020004" pitchFamily="50" charset="0"/>
                <a:ea typeface="Gotham" panose="02000604030000020004" pitchFamily="50" charset="0"/>
              </a:defRPr>
            </a:lvl1pPr>
            <a:lvl2pPr>
              <a:defRPr sz="2000">
                <a:latin typeface="Gotham" panose="02000604030000020004" pitchFamily="50" charset="0"/>
                <a:ea typeface="Gotham" panose="02000604030000020004" pitchFamily="50" charset="0"/>
              </a:defRPr>
            </a:lvl2pPr>
            <a:lvl3pPr>
              <a:defRPr sz="1800">
                <a:latin typeface="Gotham" panose="02000604030000020004" pitchFamily="50" charset="0"/>
                <a:ea typeface="Gotham" panose="02000604030000020004" pitchFamily="50" charset="0"/>
              </a:defRPr>
            </a:lvl3pPr>
            <a:lvl4pPr>
              <a:defRPr sz="1600">
                <a:latin typeface="Gotham" panose="02000604030000020004" pitchFamily="50" charset="0"/>
                <a:ea typeface="Gotham" panose="02000604030000020004" pitchFamily="50" charset="0"/>
              </a:defRPr>
            </a:lvl4pPr>
            <a:lvl5pPr>
              <a:defRPr sz="1600">
                <a:latin typeface="Gotham" panose="02000604030000020004" pitchFamily="50" charset="0"/>
                <a:ea typeface="Gotham" panose="02000604030000020004"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4AC52D6-6171-4E55-BA4D-986D1942EAAE}" type="datetimeFigureOut">
              <a:rPr lang="id-ID" smtClean="0"/>
              <a:t>31/01/2020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6" name="Rectangle 5"/>
          <p:cNvSpPr/>
          <p:nvPr userDrawn="1"/>
        </p:nvSpPr>
        <p:spPr>
          <a:xfrm>
            <a:off x="0" y="1883875"/>
            <a:ext cx="9144000" cy="2649490"/>
          </a:xfrm>
          <a:prstGeom prst="rect">
            <a:avLst/>
          </a:prstGeom>
          <a:solidFill>
            <a:srgbClr val="0A79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1" dirty="0"/>
          </a:p>
        </p:txBody>
      </p:sp>
      <p:sp>
        <p:nvSpPr>
          <p:cNvPr id="3" name="Date Placeholder 2"/>
          <p:cNvSpPr>
            <a:spLocks noGrp="1"/>
          </p:cNvSpPr>
          <p:nvPr>
            <p:ph type="dt" sz="half" idx="10"/>
          </p:nvPr>
        </p:nvSpPr>
        <p:spPr/>
        <p:txBody>
          <a:bodyPr/>
          <a:lstStyle/>
          <a:p>
            <a:fld id="{64AC52D6-6171-4E55-BA4D-986D1942EAAE}" type="datetimeFigureOut">
              <a:rPr lang="id-ID" smtClean="0"/>
              <a:t>31/01/2020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F4AC59C-4AFB-4F73-ADD9-9B8E0F0E7A61}" type="slidenum">
              <a:rPr lang="id-ID" smtClean="0"/>
              <a:t>‹#›</a:t>
            </a:fld>
            <a:endParaRPr lang="id-ID"/>
          </a:p>
        </p:txBody>
      </p:sp>
      <p:sp>
        <p:nvSpPr>
          <p:cNvPr id="10" name="Title 1"/>
          <p:cNvSpPr>
            <a:spLocks noGrp="1"/>
          </p:cNvSpPr>
          <p:nvPr>
            <p:ph type="title"/>
          </p:nvPr>
        </p:nvSpPr>
        <p:spPr>
          <a:xfrm>
            <a:off x="623888" y="2349500"/>
            <a:ext cx="7886700" cy="1162882"/>
          </a:xfrm>
        </p:spPr>
        <p:txBody>
          <a:bodyPr anchor="b">
            <a:normAutofit/>
          </a:bodyPr>
          <a:lstStyle>
            <a:lvl1pPr algn="ctr">
              <a:defRPr sz="4400">
                <a:solidFill>
                  <a:schemeClr val="bg1"/>
                </a:solidFill>
                <a:latin typeface="Gotham Medium" panose="02000603030000020004" pitchFamily="2" charset="0"/>
                <a:ea typeface="Gotham Medium" panose="02000603030000020004" pitchFamily="2" charset="0"/>
              </a:defRPr>
            </a:lvl1pPr>
          </a:lstStyle>
          <a:p>
            <a:r>
              <a:rPr lang="en-US" dirty="0"/>
              <a:t>Click to edit Master title style</a:t>
            </a:r>
          </a:p>
        </p:txBody>
      </p:sp>
      <p:sp>
        <p:nvSpPr>
          <p:cNvPr id="11" name="Text Placeholder 2"/>
          <p:cNvSpPr>
            <a:spLocks noGrp="1"/>
          </p:cNvSpPr>
          <p:nvPr>
            <p:ph type="body" idx="1"/>
          </p:nvPr>
        </p:nvSpPr>
        <p:spPr>
          <a:xfrm>
            <a:off x="623888" y="3657599"/>
            <a:ext cx="7886700" cy="457201"/>
          </a:xfrm>
        </p:spPr>
        <p:txBody>
          <a:bodyPr/>
          <a:lstStyle>
            <a:lvl1pPr marL="0" indent="0" algn="ctr">
              <a:buNone/>
              <a:defRPr sz="2400">
                <a:solidFill>
                  <a:schemeClr val="bg1"/>
                </a:solidFill>
                <a:latin typeface="Gotham ExtraLight" panose="02000603030000020004" pitchFamily="2" charset="0"/>
                <a:ea typeface="Gotham ExtraLight" panose="0200060303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3888" y="1709739"/>
            <a:ext cx="78867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AC52D6-6171-4E55-BA4D-986D1942EAAE}" type="datetimeFigureOut">
              <a:rPr lang="id-ID" smtClean="0"/>
              <a:t>31/01/2020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F4AC59C-4AFB-4F73-ADD9-9B8E0F0E7A61}"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normAutofit/>
          </a:bodyPr>
          <a:lstStyle>
            <a:lvl1pPr>
              <a:defRPr sz="3600">
                <a:latin typeface="Roboto" panose="02000000000000000000" pitchFamily="2" charset="0"/>
                <a:ea typeface="Roboto" panose="02000000000000000000" pitchFamily="2" charset="0"/>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4AC52D6-6171-4E55-BA4D-986D1942EAAE}" type="datetimeFigureOut">
              <a:rPr lang="id-ID" smtClean="0"/>
              <a:t>31/01/2020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4AC59C-4AFB-4F73-ADD9-9B8E0F0E7A61}"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9841" y="365126"/>
            <a:ext cx="7886700" cy="1325563"/>
          </a:xfrm>
        </p:spPr>
        <p:txBody>
          <a:bodyPr>
            <a:noAutofit/>
          </a:bodyPr>
          <a:lstStyle>
            <a:lvl1pPr>
              <a:defRPr sz="3600">
                <a:latin typeface="Roboto" panose="02000000000000000000" pitchFamily="2" charset="0"/>
                <a:ea typeface="Roboto" panose="02000000000000000000" pitchFamily="2" charset="0"/>
              </a:defRPr>
            </a:lvl1p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000" b="1">
                <a:latin typeface="Roboto" panose="02000000000000000000" pitchFamily="2" charset="0"/>
                <a:ea typeface="Roboto"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2505075"/>
            <a:ext cx="3868340" cy="368458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000" b="1">
                <a:latin typeface="Roboto" panose="02000000000000000000" pitchFamily="2" charset="0"/>
                <a:ea typeface="Roboto"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1800">
                <a:latin typeface="Roboto" panose="02000000000000000000" pitchFamily="2" charset="0"/>
                <a:ea typeface="Roboto" panose="02000000000000000000" pitchFamily="2" charset="0"/>
              </a:defRPr>
            </a:lvl3pPr>
            <a:lvl4pPr>
              <a:defRPr sz="1600">
                <a:latin typeface="Roboto" panose="02000000000000000000" pitchFamily="2" charset="0"/>
                <a:ea typeface="Roboto" panose="02000000000000000000" pitchFamily="2" charset="0"/>
              </a:defRPr>
            </a:lvl4pPr>
            <a:lvl5pPr>
              <a:defRPr sz="1600">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AC52D6-6171-4E55-BA4D-986D1942EAAE}" type="datetimeFigureOut">
              <a:rPr lang="id-ID" smtClean="0"/>
              <a:t>31/01/2020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9F4AC59C-4AFB-4F73-ADD9-9B8E0F0E7A61}"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AC52D6-6171-4E55-BA4D-986D1942EAAE}" type="datetimeFigureOut">
              <a:rPr lang="id-ID" smtClean="0"/>
              <a:t>31/01/2020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F4AC59C-4AFB-4F73-ADD9-9B8E0F0E7A61}"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Date Placeholder 1"/>
          <p:cNvSpPr>
            <a:spLocks noGrp="1"/>
          </p:cNvSpPr>
          <p:nvPr>
            <p:ph type="dt" sz="half" idx="10"/>
          </p:nvPr>
        </p:nvSpPr>
        <p:spPr/>
        <p:txBody>
          <a:bodyPr/>
          <a:lstStyle/>
          <a:p>
            <a:fld id="{64AC52D6-6171-4E55-BA4D-986D1942EAAE}" type="datetimeFigureOut">
              <a:rPr lang="id-ID" smtClean="0"/>
              <a:t>31/01/2020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9F4AC59C-4AFB-4F73-ADD9-9B8E0F0E7A61}"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 y="0"/>
            <a:ext cx="9142572" cy="6858000"/>
          </a:xfrm>
          <a:prstGeom prst="rect">
            <a:avLst/>
          </a:prstGeom>
        </p:spPr>
      </p:pic>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AC52D6-6171-4E55-BA4D-986D1942EAAE}" type="datetimeFigureOut">
              <a:rPr lang="id-ID" smtClean="0"/>
              <a:t>31/01/2020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F4AC59C-4AFB-4F73-ADD9-9B8E0F0E7A61}"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C52D6-6171-4E55-BA4D-986D1942EAAE}" type="datetimeFigureOut">
              <a:rPr lang="id-ID" smtClean="0"/>
              <a:t>31/01/2020</a:t>
            </a:fld>
            <a:endParaRPr lang="id-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4AC59C-4AFB-4F73-ADD9-9B8E0F0E7A61}"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Gotham Medium"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otham ExtraLight" panose="0200060303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otham ExtraLight" panose="0200060303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otham ExtraLight" panose="0200060303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tham ExtraLight" panose="0200060303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tham ExtraLight" panose="0200060303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w3schools.com/js/js_loop_while.asp" TargetMode="External"/><Relationship Id="rId2" Type="http://schemas.openxmlformats.org/officeDocument/2006/relationships/hyperlink" Target="https://www.w3schools.com/js/js_loop_for.asp" TargetMode="External"/><Relationship Id="rId1" Type="http://schemas.openxmlformats.org/officeDocument/2006/relationships/slideLayout" Target="../slideLayouts/slideLayout2.xml"/><Relationship Id="rId4" Type="http://schemas.openxmlformats.org/officeDocument/2006/relationships/hyperlink" Target="https://www.w3schools.com/js/js_break.asp"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927395" y="1940771"/>
            <a:ext cx="7444095" cy="2456982"/>
            <a:chOff x="927395" y="1767351"/>
            <a:chExt cx="7444095" cy="2456982"/>
          </a:xfrm>
        </p:grpSpPr>
        <p:sp>
          <p:nvSpPr>
            <p:cNvPr id="4" name="Title 1"/>
            <p:cNvSpPr txBox="1"/>
            <p:nvPr/>
          </p:nvSpPr>
          <p:spPr>
            <a:xfrm>
              <a:off x="2191408" y="1767351"/>
              <a:ext cx="6180082" cy="24569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600" b="1" u="none" kern="1200" spc="-300" baseline="0">
                  <a:solidFill>
                    <a:schemeClr val="bg1"/>
                  </a:solidFill>
                  <a:latin typeface="Gotham Bold" panose="02000803030000020004" pitchFamily="2" charset="0"/>
                  <a:ea typeface="+mj-ea"/>
                  <a:cs typeface="+mj-cs"/>
                </a:defRPr>
              </a:lvl1pPr>
            </a:lstStyle>
            <a:p>
              <a:pPr algn="ctr"/>
              <a:r>
                <a:rPr lang="id-ID" sz="9600" dirty="0"/>
                <a:t>Exploring</a:t>
              </a:r>
            </a:p>
            <a:p>
              <a:pPr algn="ctr"/>
              <a:r>
                <a:rPr lang="id-ID" sz="3200" i="1" dirty="0"/>
                <a:t>#5   </a:t>
              </a:r>
              <a:r>
                <a:rPr lang="id-ID" sz="3200" b="0" dirty="0">
                  <a:latin typeface="Gotham" panose="02000604030000020004" pitchFamily="50" charset="0"/>
                </a:rPr>
                <a:t>Looping</a:t>
              </a:r>
              <a:endParaRPr lang="en-US" sz="3200" i="1" dirty="0"/>
            </a:p>
          </p:txBody>
        </p:sp>
        <p:pic>
          <p:nvPicPr>
            <p:cNvPr id="7" name="Picture 6" descr="D:\Purwadhika\Lintang Course PPT\0 pikt\php\icon.javascrip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7395" y="2363835"/>
              <a:ext cx="1264013" cy="1264013"/>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921" y="-111456"/>
            <a:ext cx="9249237" cy="69694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Title 1"/>
          <p:cNvSpPr txBox="1"/>
          <p:nvPr/>
        </p:nvSpPr>
        <p:spPr>
          <a:xfrm>
            <a:off x="0" y="-57495"/>
            <a:ext cx="9143999" cy="11483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4800" b="1" dirty="0">
                <a:solidFill>
                  <a:srgbClr val="009696"/>
                </a:solidFill>
              </a:rPr>
              <a:t>Solve It!</a:t>
            </a:r>
            <a:endParaRPr lang="id-ID" sz="4800" b="1" dirty="0"/>
          </a:p>
        </p:txBody>
      </p:sp>
      <p:pic>
        <p:nvPicPr>
          <p:cNvPr id="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719" t="28240" r="24634" b="7535"/>
          <a:stretch>
            <a:fillRect/>
          </a:stretch>
        </p:blipFill>
        <p:spPr bwMode="auto">
          <a:xfrm>
            <a:off x="141889" y="1024208"/>
            <a:ext cx="8860475" cy="5455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5391807" y="31560"/>
            <a:ext cx="3563006" cy="11509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4800" b="1" dirty="0">
                <a:solidFill>
                  <a:srgbClr val="009696"/>
                </a:solidFill>
              </a:rPr>
              <a:t>Solved!</a:t>
            </a:r>
          </a:p>
        </p:txBody>
      </p:sp>
      <p:sp>
        <p:nvSpPr>
          <p:cNvPr id="6" name="Title 1"/>
          <p:cNvSpPr txBox="1"/>
          <p:nvPr/>
        </p:nvSpPr>
        <p:spPr>
          <a:xfrm>
            <a:off x="308364" y="268014"/>
            <a:ext cx="8583385" cy="238059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sz="3200" dirty="0"/>
              <a:t>var </a:t>
            </a:r>
            <a:r>
              <a:rPr lang="id-ID" sz="3200" b="1" dirty="0">
                <a:solidFill>
                  <a:srgbClr val="009696"/>
                </a:solidFill>
              </a:rPr>
              <a:t>y = </a:t>
            </a:r>
            <a:r>
              <a:rPr lang="en-US" sz="3200" dirty="0"/>
              <a:t>'</a:t>
            </a:r>
            <a:r>
              <a:rPr lang="id-ID" sz="3200" b="1" dirty="0">
                <a:solidFill>
                  <a:srgbClr val="009696"/>
                </a:solidFill>
              </a:rPr>
              <a:t>Nomor urut </a:t>
            </a:r>
            <a:r>
              <a:rPr lang="en-US" sz="3200" b="1">
                <a:solidFill>
                  <a:srgbClr val="009696"/>
                </a:solidFill>
              </a:rPr>
              <a:t> </a:t>
            </a:r>
            <a:r>
              <a:rPr lang="en-US" sz="3200"/>
              <a:t>'</a:t>
            </a:r>
            <a:r>
              <a:rPr lang="id-ID" sz="3200" dirty="0"/>
              <a:t>;</a:t>
            </a:r>
            <a:br>
              <a:rPr lang="id-ID" sz="3200" dirty="0"/>
            </a:br>
            <a:r>
              <a:rPr lang="id-ID" sz="3200" b="1" dirty="0">
                <a:solidFill>
                  <a:srgbClr val="FF0000"/>
                </a:solidFill>
              </a:rPr>
              <a:t>for(</a:t>
            </a:r>
            <a:r>
              <a:rPr lang="id-ID" sz="3200" dirty="0"/>
              <a:t>let</a:t>
            </a:r>
            <a:r>
              <a:rPr lang="id-ID" sz="3200" b="1" dirty="0">
                <a:solidFill>
                  <a:srgbClr val="FF0000"/>
                </a:solidFill>
              </a:rPr>
              <a:t> </a:t>
            </a:r>
            <a:r>
              <a:rPr lang="id-ID" sz="3200" b="1" dirty="0">
                <a:solidFill>
                  <a:srgbClr val="009696"/>
                </a:solidFill>
              </a:rPr>
              <a:t>x=1; x&lt;=10; x++</a:t>
            </a:r>
            <a:r>
              <a:rPr lang="id-ID" sz="3200" b="1" dirty="0">
                <a:solidFill>
                  <a:srgbClr val="FF0000"/>
                </a:solidFill>
              </a:rPr>
              <a:t>){</a:t>
            </a:r>
          </a:p>
          <a:p>
            <a:r>
              <a:rPr lang="id-ID" sz="3200" dirty="0"/>
              <a:t>    console.log(</a:t>
            </a:r>
            <a:r>
              <a:rPr lang="id-ID" sz="3200" b="1" dirty="0">
                <a:solidFill>
                  <a:srgbClr val="009696"/>
                </a:solidFill>
              </a:rPr>
              <a:t>y + x</a:t>
            </a:r>
            <a:r>
              <a:rPr lang="id-ID" sz="3200" dirty="0"/>
              <a:t>);</a:t>
            </a:r>
          </a:p>
          <a:p>
            <a:r>
              <a:rPr lang="id-ID" sz="3200" b="1" dirty="0">
                <a:solidFill>
                  <a:srgbClr val="FF0000"/>
                </a:solidFill>
              </a:rPr>
              <a:t>}</a:t>
            </a:r>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719" t="28240" r="24634" b="7535"/>
          <a:stretch>
            <a:fillRect/>
          </a:stretch>
        </p:blipFill>
        <p:spPr bwMode="auto">
          <a:xfrm>
            <a:off x="1297392" y="2191408"/>
            <a:ext cx="9422904" cy="5801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921" y="-111456"/>
            <a:ext cx="9249237" cy="69694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Title 1"/>
          <p:cNvSpPr txBox="1"/>
          <p:nvPr/>
        </p:nvSpPr>
        <p:spPr>
          <a:xfrm>
            <a:off x="0" y="-57495"/>
            <a:ext cx="9143999" cy="11483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4800" b="1" dirty="0">
                <a:solidFill>
                  <a:srgbClr val="009696"/>
                </a:solidFill>
              </a:rPr>
              <a:t>Solve It! #13</a:t>
            </a:r>
            <a:endParaRPr lang="id-ID" sz="4800" b="1" dirty="0"/>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026" t="19936" r="33317" b="17026"/>
          <a:stretch>
            <a:fillRect/>
          </a:stretch>
        </p:blipFill>
        <p:spPr bwMode="auto">
          <a:xfrm>
            <a:off x="403093" y="1090892"/>
            <a:ext cx="8363207" cy="5325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5391807" y="31560"/>
            <a:ext cx="3563006" cy="11509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4800" b="1" dirty="0">
                <a:solidFill>
                  <a:srgbClr val="009696"/>
                </a:solidFill>
              </a:rPr>
              <a:t>Solved!</a:t>
            </a:r>
          </a:p>
        </p:txBody>
      </p:sp>
      <p:sp>
        <p:nvSpPr>
          <p:cNvPr id="6" name="Title 1"/>
          <p:cNvSpPr txBox="1"/>
          <p:nvPr/>
        </p:nvSpPr>
        <p:spPr>
          <a:xfrm>
            <a:off x="308364" y="268014"/>
            <a:ext cx="8583385" cy="238059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sz="3200" b="1" dirty="0"/>
              <a:t>var </a:t>
            </a:r>
            <a:r>
              <a:rPr lang="id-ID" sz="3200" b="1" dirty="0">
                <a:solidFill>
                  <a:srgbClr val="009696"/>
                </a:solidFill>
              </a:rPr>
              <a:t>y</a:t>
            </a:r>
            <a:r>
              <a:rPr lang="id-ID" sz="3200" b="1" dirty="0"/>
              <a:t> = </a:t>
            </a:r>
            <a:r>
              <a:rPr lang="id-ID" sz="3200" b="1" dirty="0">
                <a:solidFill>
                  <a:srgbClr val="009696"/>
                </a:solidFill>
              </a:rPr>
              <a:t>' Nomor urut '</a:t>
            </a:r>
            <a:r>
              <a:rPr lang="id-ID" sz="3200" b="1" dirty="0"/>
              <a:t>; </a:t>
            </a:r>
          </a:p>
          <a:p>
            <a:r>
              <a:rPr lang="id-ID" sz="3200" b="1" dirty="0">
                <a:solidFill>
                  <a:srgbClr val="FF0000"/>
                </a:solidFill>
              </a:rPr>
              <a:t>for(</a:t>
            </a:r>
            <a:r>
              <a:rPr lang="id-ID" sz="3200" b="1" dirty="0">
                <a:solidFill>
                  <a:srgbClr val="009696"/>
                </a:solidFill>
              </a:rPr>
              <a:t>let x=0; x&lt;=20; x+=2</a:t>
            </a:r>
            <a:r>
              <a:rPr lang="id-ID" sz="3200" b="1" dirty="0">
                <a:solidFill>
                  <a:srgbClr val="FF0000"/>
                </a:solidFill>
              </a:rPr>
              <a:t>){</a:t>
            </a:r>
          </a:p>
          <a:p>
            <a:r>
              <a:rPr lang="id-ID" sz="3200" b="1" dirty="0"/>
              <a:t>    console.log(</a:t>
            </a:r>
            <a:r>
              <a:rPr lang="id-ID" sz="3200" b="1" dirty="0">
                <a:solidFill>
                  <a:srgbClr val="009696"/>
                </a:solidFill>
              </a:rPr>
              <a:t>y + x</a:t>
            </a:r>
            <a:r>
              <a:rPr lang="id-ID" sz="3200" b="1" dirty="0"/>
              <a:t>);</a:t>
            </a:r>
          </a:p>
          <a:p>
            <a:r>
              <a:rPr lang="id-ID" sz="3200" b="1" dirty="0">
                <a:solidFill>
                  <a:srgbClr val="FF0000"/>
                </a:solidFill>
              </a:rPr>
              <a:t>}</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026" t="19936" r="20271" b="17026"/>
          <a:stretch>
            <a:fillRect/>
          </a:stretch>
        </p:blipFill>
        <p:spPr bwMode="auto">
          <a:xfrm>
            <a:off x="1040523" y="2246585"/>
            <a:ext cx="9049407" cy="4668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921" y="-111456"/>
            <a:ext cx="9249237" cy="69694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Title 1"/>
          <p:cNvSpPr txBox="1"/>
          <p:nvPr/>
        </p:nvSpPr>
        <p:spPr>
          <a:xfrm>
            <a:off x="0" y="-57495"/>
            <a:ext cx="9143999" cy="11483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4800" b="1" dirty="0">
                <a:solidFill>
                  <a:srgbClr val="009696"/>
                </a:solidFill>
              </a:rPr>
              <a:t>Solve It! #14</a:t>
            </a:r>
            <a:endParaRPr lang="id-ID" sz="4800" b="1"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269" t="19828" r="29722" b="16810"/>
          <a:stretch>
            <a:fillRect/>
          </a:stretch>
        </p:blipFill>
        <p:spPr bwMode="auto">
          <a:xfrm>
            <a:off x="408842" y="1295844"/>
            <a:ext cx="8351709" cy="5041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5391807" y="31560"/>
            <a:ext cx="3563006" cy="11509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4800" b="1" dirty="0">
                <a:solidFill>
                  <a:srgbClr val="009696"/>
                </a:solidFill>
              </a:rPr>
              <a:t>Solved!</a:t>
            </a:r>
          </a:p>
        </p:txBody>
      </p:sp>
      <p:sp>
        <p:nvSpPr>
          <p:cNvPr id="6" name="Title 1"/>
          <p:cNvSpPr txBox="1"/>
          <p:nvPr/>
        </p:nvSpPr>
        <p:spPr>
          <a:xfrm>
            <a:off x="308364" y="268014"/>
            <a:ext cx="8583385" cy="238059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sz="3200" b="1" dirty="0"/>
              <a:t>var </a:t>
            </a:r>
            <a:r>
              <a:rPr lang="id-ID" sz="3200" b="1" dirty="0">
                <a:solidFill>
                  <a:srgbClr val="009696"/>
                </a:solidFill>
              </a:rPr>
              <a:t>y</a:t>
            </a:r>
            <a:r>
              <a:rPr lang="id-ID" sz="3200" b="1" dirty="0"/>
              <a:t> = </a:t>
            </a:r>
            <a:r>
              <a:rPr lang="id-ID" sz="3200" b="1" dirty="0">
                <a:solidFill>
                  <a:srgbClr val="009696"/>
                </a:solidFill>
              </a:rPr>
              <a:t>' Nomor urut '</a:t>
            </a:r>
            <a:r>
              <a:rPr lang="id-ID" sz="3200" b="1" dirty="0"/>
              <a:t>; </a:t>
            </a:r>
          </a:p>
          <a:p>
            <a:r>
              <a:rPr lang="id-ID" sz="3200" b="1" dirty="0">
                <a:solidFill>
                  <a:srgbClr val="FF0000"/>
                </a:solidFill>
              </a:rPr>
              <a:t>for(</a:t>
            </a:r>
            <a:r>
              <a:rPr lang="id-ID" sz="3200" b="1" dirty="0">
                <a:solidFill>
                  <a:srgbClr val="009696"/>
                </a:solidFill>
              </a:rPr>
              <a:t>let x=1; x&lt;=20; x+=2</a:t>
            </a:r>
            <a:r>
              <a:rPr lang="id-ID" sz="3200" b="1" dirty="0">
                <a:solidFill>
                  <a:srgbClr val="FF0000"/>
                </a:solidFill>
              </a:rPr>
              <a:t>){</a:t>
            </a:r>
          </a:p>
          <a:p>
            <a:r>
              <a:rPr lang="id-ID" sz="3200" b="1" dirty="0"/>
              <a:t>    console.log(</a:t>
            </a:r>
            <a:r>
              <a:rPr lang="id-ID" sz="3200" b="1" dirty="0">
                <a:solidFill>
                  <a:srgbClr val="009696"/>
                </a:solidFill>
              </a:rPr>
              <a:t>y + x</a:t>
            </a:r>
            <a:r>
              <a:rPr lang="id-ID" sz="3200" b="1" dirty="0"/>
              <a:t>);</a:t>
            </a:r>
          </a:p>
          <a:p>
            <a:r>
              <a:rPr lang="id-ID" sz="3200" b="1" dirty="0">
                <a:solidFill>
                  <a:srgbClr val="FF0000"/>
                </a:solidFill>
              </a:rPr>
              <a:t>}</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269" t="19828" r="37894" b="26859"/>
          <a:stretch>
            <a:fillRect/>
          </a:stretch>
        </p:blipFill>
        <p:spPr bwMode="auto">
          <a:xfrm>
            <a:off x="995235" y="2144111"/>
            <a:ext cx="8369482" cy="4934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50711" y="31560"/>
            <a:ext cx="8346894" cy="11509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800" b="1" dirty="0">
                <a:solidFill>
                  <a:srgbClr val="009696"/>
                </a:solidFill>
              </a:rPr>
              <a:t>for Loop Drawing</a:t>
            </a:r>
          </a:p>
        </p:txBody>
      </p:sp>
      <p:sp>
        <p:nvSpPr>
          <p:cNvPr id="6" name="Title 1"/>
          <p:cNvSpPr txBox="1"/>
          <p:nvPr/>
        </p:nvSpPr>
        <p:spPr>
          <a:xfrm>
            <a:off x="702516" y="969624"/>
            <a:ext cx="8583385" cy="28771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en-US" b="1" dirty="0"/>
              <a:t>let </a:t>
            </a:r>
            <a:r>
              <a:rPr lang="en-US" b="1" dirty="0">
                <a:solidFill>
                  <a:srgbClr val="009696"/>
                </a:solidFill>
              </a:rPr>
              <a:t>z</a:t>
            </a:r>
            <a:r>
              <a:rPr lang="en-US" b="1" dirty="0"/>
              <a:t>=</a:t>
            </a:r>
            <a:r>
              <a:rPr lang="en-US" b="1" dirty="0">
                <a:solidFill>
                  <a:srgbClr val="009696"/>
                </a:solidFill>
              </a:rPr>
              <a:t>''</a:t>
            </a:r>
            <a:r>
              <a:rPr lang="en-US" b="1" dirty="0"/>
              <a:t>;</a:t>
            </a:r>
          </a:p>
          <a:p>
            <a:r>
              <a:rPr lang="en-US" b="1" dirty="0">
                <a:solidFill>
                  <a:srgbClr val="FF0000"/>
                </a:solidFill>
              </a:rPr>
              <a:t>for (</a:t>
            </a:r>
            <a:r>
              <a:rPr lang="en-US" b="1" dirty="0">
                <a:solidFill>
                  <a:srgbClr val="009696"/>
                </a:solidFill>
              </a:rPr>
              <a:t>let i=0;i&lt;5;i++</a:t>
            </a:r>
            <a:r>
              <a:rPr lang="en-US" b="1" dirty="0">
                <a:solidFill>
                  <a:srgbClr val="FF0000"/>
                </a:solidFill>
              </a:rPr>
              <a:t>){</a:t>
            </a:r>
          </a:p>
          <a:p>
            <a:r>
              <a:rPr lang="en-US" b="1" dirty="0"/>
              <a:t>        </a:t>
            </a:r>
            <a:r>
              <a:rPr lang="en-US" b="1" dirty="0">
                <a:solidFill>
                  <a:srgbClr val="009696"/>
                </a:solidFill>
              </a:rPr>
              <a:t>z</a:t>
            </a:r>
            <a:r>
              <a:rPr lang="en-US" b="1" dirty="0"/>
              <a:t> += </a:t>
            </a:r>
            <a:r>
              <a:rPr lang="en-US" b="1" dirty="0">
                <a:solidFill>
                  <a:srgbClr val="009696"/>
                </a:solidFill>
              </a:rPr>
              <a:t>' * '</a:t>
            </a:r>
          </a:p>
          <a:p>
            <a:r>
              <a:rPr lang="en-US" b="1" dirty="0">
                <a:solidFill>
                  <a:srgbClr val="FF0000"/>
                </a:solidFill>
              </a:rPr>
              <a:t>}</a:t>
            </a:r>
          </a:p>
          <a:p>
            <a:r>
              <a:rPr lang="en-US" b="1" dirty="0"/>
              <a:t>console.log(</a:t>
            </a:r>
            <a:r>
              <a:rPr lang="en-US" b="1" dirty="0">
                <a:solidFill>
                  <a:srgbClr val="009696"/>
                </a:solidFill>
              </a:rPr>
              <a:t>z</a:t>
            </a:r>
            <a:r>
              <a:rPr lang="en-US" b="1" dirty="0"/>
              <a:t>)</a:t>
            </a:r>
          </a:p>
        </p:txBody>
      </p:sp>
      <p:pic>
        <p:nvPicPr>
          <p:cNvPr id="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723" t="22414" r="41960" b="52223"/>
          <a:stretch>
            <a:fillRect/>
          </a:stretch>
        </p:blipFill>
        <p:spPr bwMode="auto">
          <a:xfrm>
            <a:off x="-1" y="3988676"/>
            <a:ext cx="9118903" cy="2869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50711" y="31560"/>
            <a:ext cx="8346894" cy="11509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800" b="1" dirty="0">
                <a:solidFill>
                  <a:srgbClr val="009696"/>
                </a:solidFill>
              </a:rPr>
              <a:t>for Loop Drawing</a:t>
            </a:r>
          </a:p>
        </p:txBody>
      </p:sp>
      <p:sp>
        <p:nvSpPr>
          <p:cNvPr id="6" name="Title 1"/>
          <p:cNvSpPr txBox="1"/>
          <p:nvPr/>
        </p:nvSpPr>
        <p:spPr>
          <a:xfrm>
            <a:off x="576389" y="244392"/>
            <a:ext cx="8583385" cy="33186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sz="3200" b="1" dirty="0"/>
              <a:t>let </a:t>
            </a:r>
            <a:r>
              <a:rPr lang="id-ID" sz="3200" b="1" dirty="0">
                <a:solidFill>
                  <a:srgbClr val="009696"/>
                </a:solidFill>
              </a:rPr>
              <a:t>z</a:t>
            </a:r>
            <a:r>
              <a:rPr lang="id-ID" sz="3200" b="1" dirty="0"/>
              <a:t>='';</a:t>
            </a:r>
            <a:br>
              <a:rPr lang="id-ID" sz="3200" b="1" dirty="0"/>
            </a:br>
            <a:r>
              <a:rPr lang="id-ID" sz="3200" b="1" dirty="0">
                <a:solidFill>
                  <a:srgbClr val="FF0000"/>
                </a:solidFill>
              </a:rPr>
              <a:t>for (</a:t>
            </a:r>
            <a:r>
              <a:rPr lang="id-ID" sz="3200" b="1" dirty="0">
                <a:solidFill>
                  <a:srgbClr val="009696"/>
                </a:solidFill>
              </a:rPr>
              <a:t>let i=0;i&lt;5;i++</a:t>
            </a:r>
            <a:r>
              <a:rPr lang="id-ID" sz="3200" b="1" dirty="0">
                <a:solidFill>
                  <a:srgbClr val="FF0000"/>
                </a:solidFill>
              </a:rPr>
              <a:t>){</a:t>
            </a:r>
          </a:p>
          <a:p>
            <a:r>
              <a:rPr lang="id-ID" sz="3200" b="1" dirty="0"/>
              <a:t>	</a:t>
            </a:r>
            <a:r>
              <a:rPr lang="id-ID" sz="3200" b="1" dirty="0">
                <a:solidFill>
                  <a:srgbClr val="009696"/>
                </a:solidFill>
              </a:rPr>
              <a:t>z += ' * ' + '\n'</a:t>
            </a:r>
          </a:p>
          <a:p>
            <a:r>
              <a:rPr lang="id-ID" sz="3200" b="1" dirty="0">
                <a:solidFill>
                  <a:srgbClr val="FF0000"/>
                </a:solidFill>
              </a:rPr>
              <a:t>}</a:t>
            </a:r>
            <a:br>
              <a:rPr lang="id-ID" sz="3200" b="1" dirty="0"/>
            </a:br>
            <a:r>
              <a:rPr lang="id-ID" sz="3200" b="1" dirty="0"/>
              <a:t>console.log(</a:t>
            </a:r>
            <a:r>
              <a:rPr lang="id-ID" sz="3200" b="1" dirty="0">
                <a:solidFill>
                  <a:srgbClr val="009696"/>
                </a:solidFill>
              </a:rPr>
              <a:t>z</a:t>
            </a:r>
            <a:r>
              <a:rPr lang="id-ID" sz="3200" b="1" dirty="0"/>
              <a:t>)</a:t>
            </a:r>
          </a:p>
        </p:txBody>
      </p:sp>
      <p:pic>
        <p:nvPicPr>
          <p:cNvPr id="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723" t="22629" r="32249" b="38685"/>
          <a:stretch>
            <a:fillRect/>
          </a:stretch>
        </p:blipFill>
        <p:spPr bwMode="auto">
          <a:xfrm>
            <a:off x="150710" y="3216166"/>
            <a:ext cx="9214007" cy="3641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921" y="-111456"/>
            <a:ext cx="9249237" cy="59604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Title 1"/>
          <p:cNvSpPr txBox="1"/>
          <p:nvPr/>
        </p:nvSpPr>
        <p:spPr>
          <a:xfrm>
            <a:off x="0" y="-57495"/>
            <a:ext cx="9143999" cy="11483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4800" b="1" dirty="0">
                <a:solidFill>
                  <a:srgbClr val="009696"/>
                </a:solidFill>
              </a:rPr>
              <a:t>Solve It! #15</a:t>
            </a:r>
            <a:endParaRPr lang="id-ID" sz="4800" b="1" dirty="0"/>
          </a:p>
        </p:txBody>
      </p:sp>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2680" t="22521" r="42366" b="34375"/>
          <a:stretch>
            <a:fillRect/>
          </a:stretch>
        </p:blipFill>
        <p:spPr bwMode="auto">
          <a:xfrm>
            <a:off x="376261" y="1090892"/>
            <a:ext cx="8416872" cy="4537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450264" y="-126100"/>
            <a:ext cx="8110411" cy="16553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4400" b="1" dirty="0">
                <a:solidFill>
                  <a:srgbClr val="009696"/>
                </a:solidFill>
              </a:rPr>
              <a:t>for Loop Drawing</a:t>
            </a:r>
          </a:p>
        </p:txBody>
      </p:sp>
      <p:sp>
        <p:nvSpPr>
          <p:cNvPr id="6" name="Title 1"/>
          <p:cNvSpPr txBox="1"/>
          <p:nvPr/>
        </p:nvSpPr>
        <p:spPr>
          <a:xfrm>
            <a:off x="749807" y="1308538"/>
            <a:ext cx="8583385" cy="51080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sz="4000" b="1" dirty="0"/>
              <a:t>let </a:t>
            </a:r>
            <a:r>
              <a:rPr lang="id-ID" sz="4000" b="1" dirty="0">
                <a:solidFill>
                  <a:srgbClr val="009696"/>
                </a:solidFill>
              </a:rPr>
              <a:t>z</a:t>
            </a:r>
            <a:r>
              <a:rPr lang="id-ID" sz="4000" b="1" dirty="0"/>
              <a:t>='';</a:t>
            </a:r>
          </a:p>
          <a:p>
            <a:r>
              <a:rPr lang="id-ID" sz="4000" b="1" dirty="0">
                <a:solidFill>
                  <a:srgbClr val="FF0000"/>
                </a:solidFill>
              </a:rPr>
              <a:t>for (</a:t>
            </a:r>
            <a:r>
              <a:rPr lang="id-ID" sz="4000" b="1" dirty="0">
                <a:solidFill>
                  <a:srgbClr val="009696"/>
                </a:solidFill>
              </a:rPr>
              <a:t>let i=0; i&lt;5; i++</a:t>
            </a:r>
            <a:r>
              <a:rPr lang="id-ID" sz="4000" b="1" dirty="0">
                <a:solidFill>
                  <a:srgbClr val="FF0000"/>
                </a:solidFill>
              </a:rPr>
              <a:t>){</a:t>
            </a:r>
          </a:p>
          <a:p>
            <a:r>
              <a:rPr lang="id-ID" sz="4000" b="1" dirty="0"/>
              <a:t>	</a:t>
            </a:r>
            <a:r>
              <a:rPr lang="id-ID" sz="4000" b="1" dirty="0">
                <a:solidFill>
                  <a:srgbClr val="FF0000"/>
                </a:solidFill>
              </a:rPr>
              <a:t>for (</a:t>
            </a:r>
            <a:r>
              <a:rPr lang="id-ID" sz="4000" b="1" dirty="0">
                <a:solidFill>
                  <a:srgbClr val="009696"/>
                </a:solidFill>
              </a:rPr>
              <a:t>let j=0; j&lt;5 ;j++</a:t>
            </a:r>
            <a:r>
              <a:rPr lang="id-ID" sz="4000" b="1" dirty="0">
                <a:solidFill>
                  <a:srgbClr val="FF0000"/>
                </a:solidFill>
              </a:rPr>
              <a:t>){</a:t>
            </a:r>
          </a:p>
          <a:p>
            <a:r>
              <a:rPr lang="id-ID" sz="4000" b="1" dirty="0"/>
              <a:t>            </a:t>
            </a:r>
            <a:r>
              <a:rPr lang="id-ID" sz="4000" b="1" dirty="0">
                <a:solidFill>
                  <a:srgbClr val="009696"/>
                </a:solidFill>
              </a:rPr>
              <a:t>z += ' * '</a:t>
            </a:r>
          </a:p>
          <a:p>
            <a:r>
              <a:rPr lang="id-ID" sz="4000" b="1" dirty="0"/>
              <a:t>        </a:t>
            </a:r>
            <a:r>
              <a:rPr lang="id-ID" sz="4000" b="1" dirty="0">
                <a:solidFill>
                  <a:srgbClr val="FF0000"/>
                </a:solidFill>
              </a:rPr>
              <a:t>}</a:t>
            </a:r>
          </a:p>
          <a:p>
            <a:r>
              <a:rPr lang="id-ID" sz="4000" b="1" dirty="0"/>
              <a:t>        </a:t>
            </a:r>
            <a:r>
              <a:rPr lang="id-ID" sz="4000" b="1" dirty="0">
                <a:solidFill>
                  <a:srgbClr val="009696"/>
                </a:solidFill>
              </a:rPr>
              <a:t>z += '\n'</a:t>
            </a:r>
          </a:p>
          <a:p>
            <a:r>
              <a:rPr lang="id-ID" sz="4000" b="1" dirty="0"/>
              <a:t>    </a:t>
            </a:r>
            <a:r>
              <a:rPr lang="id-ID" sz="4000" b="1" dirty="0">
                <a:solidFill>
                  <a:srgbClr val="FF0000"/>
                </a:solidFill>
              </a:rPr>
              <a:t>}</a:t>
            </a:r>
          </a:p>
          <a:p>
            <a:r>
              <a:rPr lang="id-ID" sz="4000" b="1" dirty="0"/>
              <a:t>    </a:t>
            </a:r>
          </a:p>
          <a:p>
            <a:r>
              <a:rPr lang="id-ID" sz="4000" b="1" dirty="0"/>
              <a:t>console.log(</a:t>
            </a:r>
            <a:r>
              <a:rPr lang="id-ID" sz="4000" b="1" dirty="0">
                <a:solidFill>
                  <a:srgbClr val="009696"/>
                </a:solidFill>
              </a:rPr>
              <a:t>z</a:t>
            </a:r>
            <a:r>
              <a:rPr lang="id-ID" sz="4000" b="1" dirty="0"/>
              <a:t>)</a:t>
            </a:r>
            <a:endParaRPr lang="en-US" sz="4000" b="1" dirty="0"/>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292601" y="189185"/>
            <a:ext cx="8346894" cy="11509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en-US" sz="4000" b="1" dirty="0">
                <a:solidFill>
                  <a:srgbClr val="009696"/>
                </a:solidFill>
              </a:rPr>
              <a:t>Looping Statements</a:t>
            </a:r>
          </a:p>
        </p:txBody>
      </p:sp>
      <p:sp>
        <p:nvSpPr>
          <p:cNvPr id="3" name="Title 1"/>
          <p:cNvSpPr txBox="1"/>
          <p:nvPr/>
        </p:nvSpPr>
        <p:spPr>
          <a:xfrm>
            <a:off x="292601" y="1615007"/>
            <a:ext cx="8558798" cy="13847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en-US" sz="3200" b="1" dirty="0">
                <a:solidFill>
                  <a:srgbClr val="009696"/>
                </a:solidFill>
              </a:rPr>
              <a:t>What ?</a:t>
            </a:r>
          </a:p>
          <a:p>
            <a:pPr algn="ctr"/>
            <a:r>
              <a:rPr lang="en-US" sz="2000" dirty="0">
                <a:cs typeface="Consolas" panose="020B0609020204030204" pitchFamily="49" charset="0"/>
                <a:sym typeface="+mn-ea"/>
              </a:rPr>
              <a:t>Javascript feature that help deal with repeat same / identical work .</a:t>
            </a:r>
          </a:p>
          <a:p>
            <a:pPr algn="ctr"/>
            <a:r>
              <a:rPr lang="en-US" sz="2000" dirty="0">
                <a:cs typeface="Consolas" panose="020B0609020204030204" pitchFamily="49" charset="0"/>
                <a:sym typeface="+mn-ea"/>
              </a:rPr>
              <a:t>Loops can execute a block of code a number of times.</a:t>
            </a:r>
          </a:p>
          <a:p>
            <a:pPr algn="ctr"/>
            <a:r>
              <a:rPr lang="en-US" sz="2000" dirty="0">
                <a:cs typeface="Consolas" panose="020B0609020204030204" pitchFamily="49" charset="0"/>
                <a:sym typeface="+mn-ea"/>
              </a:rPr>
              <a:t>Almost the same with Conditional Statements (if condition), except it will keep executing the code as long as the condition is still true.</a:t>
            </a:r>
          </a:p>
        </p:txBody>
      </p:sp>
      <p:sp>
        <p:nvSpPr>
          <p:cNvPr id="7" name="Title 1"/>
          <p:cNvSpPr txBox="1"/>
          <p:nvPr/>
        </p:nvSpPr>
        <p:spPr>
          <a:xfrm>
            <a:off x="147650" y="3858208"/>
            <a:ext cx="8636796" cy="13847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en-US" sz="3200" b="1" dirty="0">
                <a:solidFill>
                  <a:srgbClr val="009696"/>
                </a:solidFill>
              </a:rPr>
              <a:t>Why ?</a:t>
            </a:r>
          </a:p>
          <a:p>
            <a:pPr algn="ctr"/>
            <a:r>
              <a:rPr lang="en-US" sz="2000" dirty="0">
                <a:cs typeface="Consolas" panose="020B0609020204030204" pitchFamily="49" charset="0"/>
                <a:sym typeface="+mn-ea"/>
              </a:rPr>
              <a:t>We don't want to type too much code.</a:t>
            </a:r>
          </a:p>
          <a:p>
            <a:pPr algn="ctr"/>
            <a:r>
              <a:rPr lang="en-US" sz="2000" dirty="0">
                <a:cs typeface="Consolas" panose="020B0609020204030204" pitchFamily="49" charset="0"/>
                <a:sym typeface="+mn-ea"/>
              </a:rPr>
              <a:t>Loops are handy, if you want to run the same code over and over again, each time with a different value.</a:t>
            </a:r>
          </a:p>
          <a:p>
            <a:pPr algn="ctr"/>
            <a:endParaRPr lang="en-US" sz="2000" dirty="0">
              <a:cs typeface="Consolas" panose="020B0609020204030204" pitchFamily="49" charset="0"/>
              <a:sym typeface="+mn-ea"/>
            </a:endParaRPr>
          </a:p>
          <a:p>
            <a:pPr algn="ctr"/>
            <a:endParaRPr lang="en-US" sz="3200" b="1" dirty="0">
              <a:solidFill>
                <a:srgbClr val="009696"/>
              </a:solidFill>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237BE-D4F7-49BA-8C5A-AE178B56FF7C}"/>
              </a:ext>
            </a:extLst>
          </p:cNvPr>
          <p:cNvSpPr>
            <a:spLocks noGrp="1"/>
          </p:cNvSpPr>
          <p:nvPr>
            <p:ph type="title"/>
          </p:nvPr>
        </p:nvSpPr>
        <p:spPr/>
        <p:txBody>
          <a:bodyPr/>
          <a:lstStyle/>
          <a:p>
            <a:r>
              <a:rPr lang="en-US" dirty="0"/>
              <a:t>Learning Resources</a:t>
            </a:r>
            <a:endParaRPr lang="en-ID" dirty="0"/>
          </a:p>
        </p:txBody>
      </p:sp>
      <p:sp>
        <p:nvSpPr>
          <p:cNvPr id="3" name="Content Placeholder 2">
            <a:extLst>
              <a:ext uri="{FF2B5EF4-FFF2-40B4-BE49-F238E27FC236}">
                <a16:creationId xmlns:a16="http://schemas.microsoft.com/office/drawing/2014/main" id="{42136163-8781-463A-922B-0127B1049600}"/>
              </a:ext>
            </a:extLst>
          </p:cNvPr>
          <p:cNvSpPr>
            <a:spLocks noGrp="1"/>
          </p:cNvSpPr>
          <p:nvPr>
            <p:ph idx="1"/>
          </p:nvPr>
        </p:nvSpPr>
        <p:spPr/>
        <p:txBody>
          <a:bodyPr/>
          <a:lstStyle/>
          <a:p>
            <a:r>
              <a:rPr lang="en-ID" dirty="0">
                <a:hlinkClick r:id="rId2"/>
              </a:rPr>
              <a:t>https://www.w3schools.com/js/js_loop_for.asp</a:t>
            </a:r>
            <a:endParaRPr lang="en-ID" dirty="0"/>
          </a:p>
          <a:p>
            <a:r>
              <a:rPr lang="en-ID" dirty="0">
                <a:hlinkClick r:id="rId3"/>
              </a:rPr>
              <a:t>https://www.w3schools.com/js/js_loop_while.asp</a:t>
            </a:r>
            <a:endParaRPr lang="en-ID" dirty="0"/>
          </a:p>
          <a:p>
            <a:r>
              <a:rPr lang="en-ID" dirty="0">
                <a:hlinkClick r:id="rId4"/>
              </a:rPr>
              <a:t>https://www.w3schools.com/js/js_break.asp</a:t>
            </a:r>
            <a:endParaRPr lang="en-ID" dirty="0"/>
          </a:p>
        </p:txBody>
      </p:sp>
    </p:spTree>
    <p:extLst>
      <p:ext uri="{BB962C8B-B14F-4D97-AF65-F5344CB8AC3E}">
        <p14:creationId xmlns:p14="http://schemas.microsoft.com/office/powerpoint/2010/main" val="243435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921" y="-111457"/>
            <a:ext cx="9249237" cy="58816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Title 1"/>
          <p:cNvSpPr txBox="1"/>
          <p:nvPr/>
        </p:nvSpPr>
        <p:spPr>
          <a:xfrm>
            <a:off x="0" y="-57495"/>
            <a:ext cx="9143999" cy="11483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4800" b="1" dirty="0">
                <a:solidFill>
                  <a:srgbClr val="009696"/>
                </a:solidFill>
              </a:rPr>
              <a:t>Solve It! #16</a:t>
            </a:r>
            <a:endParaRPr lang="id-ID" sz="4800" b="1" dirty="0"/>
          </a:p>
        </p:txBody>
      </p:sp>
      <p:pic>
        <p:nvPicPr>
          <p:cNvPr id="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2601" t="22413" r="47534" b="37285"/>
          <a:stretch>
            <a:fillRect/>
          </a:stretch>
        </p:blipFill>
        <p:spPr bwMode="auto">
          <a:xfrm>
            <a:off x="471672" y="1090892"/>
            <a:ext cx="8226050" cy="4675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921" y="-111456"/>
            <a:ext cx="9249237" cy="59289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Title 1"/>
          <p:cNvSpPr txBox="1"/>
          <p:nvPr/>
        </p:nvSpPr>
        <p:spPr>
          <a:xfrm>
            <a:off x="0" y="-57495"/>
            <a:ext cx="9143999" cy="11483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4800" b="1" dirty="0">
                <a:solidFill>
                  <a:srgbClr val="009696"/>
                </a:solidFill>
              </a:rPr>
              <a:t>Solve It! #17</a:t>
            </a:r>
            <a:endParaRPr lang="id-ID" sz="4800" b="1" dirty="0"/>
          </a:p>
        </p:txBody>
      </p:sp>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2723" t="22198" r="46322" b="33836"/>
          <a:stretch>
            <a:fillRect/>
          </a:stretch>
        </p:blipFill>
        <p:spPr bwMode="auto">
          <a:xfrm>
            <a:off x="717329" y="1090892"/>
            <a:ext cx="7709339" cy="4652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921" y="-111456"/>
            <a:ext cx="9249237" cy="59762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Title 1"/>
          <p:cNvSpPr txBox="1"/>
          <p:nvPr/>
        </p:nvSpPr>
        <p:spPr>
          <a:xfrm>
            <a:off x="0" y="-57495"/>
            <a:ext cx="9143999" cy="11483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4800" b="1" dirty="0">
                <a:solidFill>
                  <a:srgbClr val="009696"/>
                </a:solidFill>
              </a:rPr>
              <a:t>Solve It! #18</a:t>
            </a:r>
            <a:endParaRPr lang="id-ID" sz="4800" b="1" dirty="0"/>
          </a:p>
        </p:txBody>
      </p:sp>
      <p:pic>
        <p:nvPicPr>
          <p:cNvPr id="71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2723" t="22198" r="32872" b="19827"/>
          <a:stretch>
            <a:fillRect/>
          </a:stretch>
        </p:blipFill>
        <p:spPr bwMode="auto">
          <a:xfrm>
            <a:off x="624757" y="996296"/>
            <a:ext cx="7894484" cy="472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921" y="-111456"/>
            <a:ext cx="9249237" cy="59762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Title 1"/>
          <p:cNvSpPr txBox="1"/>
          <p:nvPr/>
        </p:nvSpPr>
        <p:spPr>
          <a:xfrm>
            <a:off x="0" y="-183623"/>
            <a:ext cx="9143999" cy="11483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4800" b="1" dirty="0">
                <a:solidFill>
                  <a:srgbClr val="009696"/>
                </a:solidFill>
              </a:rPr>
              <a:t>Solve It! #19</a:t>
            </a:r>
            <a:endParaRPr lang="id-ID" sz="4800" b="1"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026" t="19396" r="29722" b="21767"/>
          <a:stretch>
            <a:fillRect/>
          </a:stretch>
        </p:blipFill>
        <p:spPr bwMode="auto">
          <a:xfrm>
            <a:off x="331074" y="980533"/>
            <a:ext cx="8551014" cy="4773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921" y="-111456"/>
            <a:ext cx="9249237" cy="59762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Title 1"/>
          <p:cNvSpPr txBox="1"/>
          <p:nvPr/>
        </p:nvSpPr>
        <p:spPr>
          <a:xfrm>
            <a:off x="0" y="-57495"/>
            <a:ext cx="9143999" cy="11483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4800" b="1" dirty="0">
                <a:solidFill>
                  <a:srgbClr val="009696"/>
                </a:solidFill>
              </a:rPr>
              <a:t>Solve It! #20</a:t>
            </a:r>
            <a:endParaRPr lang="id-ID" sz="4800" b="1"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147" t="19828" r="27662" b="21982"/>
          <a:stretch>
            <a:fillRect/>
          </a:stretch>
        </p:blipFill>
        <p:spPr bwMode="auto">
          <a:xfrm>
            <a:off x="191080" y="961697"/>
            <a:ext cx="8787233" cy="4698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921" y="-111456"/>
            <a:ext cx="9249237" cy="59762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Title 1"/>
          <p:cNvSpPr txBox="1"/>
          <p:nvPr/>
        </p:nvSpPr>
        <p:spPr>
          <a:xfrm>
            <a:off x="0" y="-57495"/>
            <a:ext cx="9143999" cy="11483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ctr"/>
            <a:r>
              <a:rPr lang="id-ID" sz="4800" b="1" dirty="0">
                <a:solidFill>
                  <a:srgbClr val="009696"/>
                </a:solidFill>
              </a:rPr>
              <a:t>Solve It! #21</a:t>
            </a:r>
            <a:endParaRPr lang="id-ID" sz="4800" b="1"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026" t="19612" r="39052" b="22414"/>
          <a:stretch>
            <a:fillRect/>
          </a:stretch>
        </p:blipFill>
        <p:spPr bwMode="auto">
          <a:xfrm>
            <a:off x="945930" y="1043594"/>
            <a:ext cx="7252138" cy="473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927395" y="1940771"/>
            <a:ext cx="7444095" cy="2456982"/>
            <a:chOff x="927395" y="1767351"/>
            <a:chExt cx="7444095" cy="2456982"/>
          </a:xfrm>
        </p:grpSpPr>
        <p:sp>
          <p:nvSpPr>
            <p:cNvPr id="4" name="Title 1"/>
            <p:cNvSpPr txBox="1"/>
            <p:nvPr/>
          </p:nvSpPr>
          <p:spPr>
            <a:xfrm>
              <a:off x="2191408" y="1767351"/>
              <a:ext cx="6180082" cy="24569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600" b="1" u="none" kern="1200" spc="-300" baseline="0">
                  <a:solidFill>
                    <a:schemeClr val="bg1"/>
                  </a:solidFill>
                  <a:latin typeface="Gotham Bold" panose="02000803030000020004" pitchFamily="2" charset="0"/>
                  <a:ea typeface="+mj-ea"/>
                  <a:cs typeface="+mj-cs"/>
                </a:defRPr>
              </a:lvl1pPr>
            </a:lstStyle>
            <a:p>
              <a:pPr algn="ctr"/>
              <a:r>
                <a:rPr lang="id-ID" sz="9600" dirty="0"/>
                <a:t>Exploring</a:t>
              </a:r>
            </a:p>
            <a:p>
              <a:pPr algn="ctr"/>
              <a:r>
                <a:rPr lang="id-ID" sz="3200" i="1" dirty="0"/>
                <a:t>#5   </a:t>
              </a:r>
              <a:r>
                <a:rPr lang="id-ID" sz="3200" b="0" dirty="0">
                  <a:latin typeface="Gotham" panose="02000604030000020004" pitchFamily="50" charset="0"/>
                </a:rPr>
                <a:t>Looping</a:t>
              </a:r>
              <a:endParaRPr lang="en-US" sz="3200" i="1" dirty="0"/>
            </a:p>
          </p:txBody>
        </p:sp>
        <p:pic>
          <p:nvPicPr>
            <p:cNvPr id="7" name="Picture 6" descr="D:\Purwadhika\Lintang Course PPT\0 pikt\php\icon.javascrip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7395" y="2363835"/>
              <a:ext cx="1264013" cy="1264013"/>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C2C7-B2A4-4A35-B7F9-43F335B16A4D}"/>
              </a:ext>
            </a:extLst>
          </p:cNvPr>
          <p:cNvSpPr>
            <a:spLocks noGrp="1"/>
          </p:cNvSpPr>
          <p:nvPr>
            <p:ph type="title"/>
          </p:nvPr>
        </p:nvSpPr>
        <p:spPr/>
        <p:txBody>
          <a:bodyPr/>
          <a:lstStyle/>
          <a:p>
            <a:pPr algn="r"/>
            <a:r>
              <a:rPr lang="en-US" b="1" dirty="0">
                <a:solidFill>
                  <a:srgbClr val="009696"/>
                </a:solidFill>
              </a:rPr>
              <a:t>Different Kinds of Loops</a:t>
            </a:r>
            <a:endParaRPr lang="en-ID" dirty="0"/>
          </a:p>
        </p:txBody>
      </p:sp>
      <p:sp>
        <p:nvSpPr>
          <p:cNvPr id="3" name="Content Placeholder 2">
            <a:extLst>
              <a:ext uri="{FF2B5EF4-FFF2-40B4-BE49-F238E27FC236}">
                <a16:creationId xmlns:a16="http://schemas.microsoft.com/office/drawing/2014/main" id="{3D61F796-E5E2-4044-8EB9-57C9369DCF0D}"/>
              </a:ext>
            </a:extLst>
          </p:cNvPr>
          <p:cNvSpPr>
            <a:spLocks noGrp="1"/>
          </p:cNvSpPr>
          <p:nvPr>
            <p:ph idx="1"/>
          </p:nvPr>
        </p:nvSpPr>
        <p:spPr/>
        <p:txBody>
          <a:bodyPr/>
          <a:lstStyle/>
          <a:p>
            <a:pPr marL="0" indent="0">
              <a:buNone/>
            </a:pPr>
            <a:r>
              <a:rPr lang="en-US" dirty="0"/>
              <a:t>JavaScript supports different kinds of loops:</a:t>
            </a:r>
          </a:p>
          <a:p>
            <a:endParaRPr lang="en-US" dirty="0"/>
          </a:p>
          <a:p>
            <a:r>
              <a:rPr lang="en-US" sz="2000" dirty="0"/>
              <a:t>while </a:t>
            </a:r>
          </a:p>
          <a:p>
            <a:r>
              <a:rPr lang="en-US" sz="2000" dirty="0"/>
              <a:t>do/while</a:t>
            </a:r>
          </a:p>
          <a:p>
            <a:r>
              <a:rPr lang="en-US" sz="2000" dirty="0"/>
              <a:t>for </a:t>
            </a:r>
          </a:p>
          <a:p>
            <a:pPr marL="0" indent="0">
              <a:buNone/>
            </a:pPr>
            <a:endParaRPr lang="en-ID" sz="2000" dirty="0"/>
          </a:p>
        </p:txBody>
      </p:sp>
    </p:spTree>
    <p:extLst>
      <p:ext uri="{BB962C8B-B14F-4D97-AF65-F5344CB8AC3E}">
        <p14:creationId xmlns:p14="http://schemas.microsoft.com/office/powerpoint/2010/main" val="3747989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CA7A-80A1-4B0C-9AB2-ACF965D5971D}"/>
              </a:ext>
            </a:extLst>
          </p:cNvPr>
          <p:cNvSpPr>
            <a:spLocks noGrp="1"/>
          </p:cNvSpPr>
          <p:nvPr>
            <p:ph type="title"/>
          </p:nvPr>
        </p:nvSpPr>
        <p:spPr>
          <a:xfrm>
            <a:off x="628650" y="200818"/>
            <a:ext cx="7886700" cy="1325563"/>
          </a:xfrm>
        </p:spPr>
        <p:txBody>
          <a:bodyPr>
            <a:normAutofit/>
          </a:bodyPr>
          <a:lstStyle/>
          <a:p>
            <a:pPr lvl="0" algn="r">
              <a:lnSpc>
                <a:spcPct val="100000"/>
              </a:lnSpc>
              <a:spcBef>
                <a:spcPts val="0"/>
              </a:spcBef>
            </a:pPr>
            <a:r>
              <a:rPr lang="id-ID" sz="5400" b="1" dirty="0">
                <a:solidFill>
                  <a:srgbClr val="009696"/>
                </a:solidFill>
                <a:latin typeface="Calibri"/>
                <a:ea typeface="+mn-ea"/>
                <a:cs typeface="+mn-cs"/>
              </a:rPr>
              <a:t>While Loop</a:t>
            </a:r>
            <a:endParaRPr lang="en-ID" dirty="0"/>
          </a:p>
        </p:txBody>
      </p:sp>
      <p:sp>
        <p:nvSpPr>
          <p:cNvPr id="3" name="Content Placeholder 2">
            <a:extLst>
              <a:ext uri="{FF2B5EF4-FFF2-40B4-BE49-F238E27FC236}">
                <a16:creationId xmlns:a16="http://schemas.microsoft.com/office/drawing/2014/main" id="{C46EE311-B138-46B0-850C-7D94CFFE5DBC}"/>
              </a:ext>
            </a:extLst>
          </p:cNvPr>
          <p:cNvSpPr>
            <a:spLocks noGrp="1"/>
          </p:cNvSpPr>
          <p:nvPr>
            <p:ph idx="1"/>
          </p:nvPr>
        </p:nvSpPr>
        <p:spPr/>
        <p:txBody>
          <a:bodyPr/>
          <a:lstStyle/>
          <a:p>
            <a:r>
              <a:rPr lang="en-US" dirty="0"/>
              <a:t>The while loop loops through a block of code as long as a specified condition is true.</a:t>
            </a:r>
            <a:endParaRPr lang="en-ID" dirty="0"/>
          </a:p>
        </p:txBody>
      </p:sp>
      <p:sp>
        <p:nvSpPr>
          <p:cNvPr id="5" name="Rectangle 4">
            <a:extLst>
              <a:ext uri="{FF2B5EF4-FFF2-40B4-BE49-F238E27FC236}">
                <a16:creationId xmlns:a16="http://schemas.microsoft.com/office/drawing/2014/main" id="{A4F61483-C562-4D8C-B83C-5FB65D6ECEAD}"/>
              </a:ext>
            </a:extLst>
          </p:cNvPr>
          <p:cNvSpPr/>
          <p:nvPr/>
        </p:nvSpPr>
        <p:spPr>
          <a:xfrm>
            <a:off x="862856" y="3520815"/>
            <a:ext cx="4572000" cy="1015663"/>
          </a:xfrm>
          <a:prstGeom prst="rect">
            <a:avLst/>
          </a:prstGeom>
        </p:spPr>
        <p:txBody>
          <a:bodyPr>
            <a:spAutoFit/>
          </a:bodyPr>
          <a:lstStyle/>
          <a:p>
            <a:r>
              <a:rPr lang="en-US" sz="2000" dirty="0">
                <a:solidFill>
                  <a:srgbClr val="0070C0"/>
                </a:solidFill>
              </a:rPr>
              <a:t>while</a:t>
            </a:r>
            <a:r>
              <a:rPr lang="en-US" sz="2000" dirty="0"/>
              <a:t> (condition) {</a:t>
            </a:r>
          </a:p>
          <a:p>
            <a:r>
              <a:rPr lang="en-US" sz="2000" dirty="0"/>
              <a:t>  // code block to be executed</a:t>
            </a:r>
          </a:p>
          <a:p>
            <a:r>
              <a:rPr lang="en-US" sz="2000" dirty="0"/>
              <a:t>}</a:t>
            </a:r>
            <a:endParaRPr lang="en-ID" sz="2000" dirty="0"/>
          </a:p>
        </p:txBody>
      </p:sp>
      <p:sp>
        <p:nvSpPr>
          <p:cNvPr id="6" name="Rectangle 5">
            <a:extLst>
              <a:ext uri="{FF2B5EF4-FFF2-40B4-BE49-F238E27FC236}">
                <a16:creationId xmlns:a16="http://schemas.microsoft.com/office/drawing/2014/main" id="{98E424AD-FE6F-4CEC-AD2D-81F582CCFB47}"/>
              </a:ext>
            </a:extLst>
          </p:cNvPr>
          <p:cNvSpPr/>
          <p:nvPr/>
        </p:nvSpPr>
        <p:spPr>
          <a:xfrm>
            <a:off x="862856" y="2967335"/>
            <a:ext cx="1147558" cy="461665"/>
          </a:xfrm>
          <a:prstGeom prst="rect">
            <a:avLst/>
          </a:prstGeom>
        </p:spPr>
        <p:txBody>
          <a:bodyPr wrap="none">
            <a:spAutoFit/>
          </a:bodyPr>
          <a:lstStyle/>
          <a:p>
            <a:r>
              <a:rPr lang="en-ID" sz="2400" dirty="0"/>
              <a:t>Syntax :</a:t>
            </a:r>
          </a:p>
        </p:txBody>
      </p:sp>
    </p:spTree>
    <p:extLst>
      <p:ext uri="{BB962C8B-B14F-4D97-AF65-F5344CB8AC3E}">
        <p14:creationId xmlns:p14="http://schemas.microsoft.com/office/powerpoint/2010/main" val="845033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3988677" y="63054"/>
            <a:ext cx="4698120" cy="11509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5400" b="1" dirty="0">
                <a:solidFill>
                  <a:srgbClr val="009696"/>
                </a:solidFill>
              </a:rPr>
              <a:t>While Loop</a:t>
            </a:r>
          </a:p>
        </p:txBody>
      </p:sp>
      <p:sp>
        <p:nvSpPr>
          <p:cNvPr id="6" name="Title 1"/>
          <p:cNvSpPr txBox="1"/>
          <p:nvPr/>
        </p:nvSpPr>
        <p:spPr>
          <a:xfrm>
            <a:off x="749815" y="409900"/>
            <a:ext cx="8646447" cy="62904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en-US" sz="4800" b="1" dirty="0" err="1">
                <a:latin typeface="Consolas" panose="020B0609020204030204" pitchFamily="49" charset="0"/>
                <a:cs typeface="Consolas" panose="020B0609020204030204" pitchFamily="49" charset="0"/>
              </a:rPr>
              <a:t>var</a:t>
            </a:r>
            <a:r>
              <a:rPr lang="en-US" sz="4800" b="1" dirty="0">
                <a:latin typeface="Consolas" panose="020B0609020204030204" pitchFamily="49" charset="0"/>
                <a:cs typeface="Consolas" panose="020B0609020204030204" pitchFamily="49" charset="0"/>
              </a:rPr>
              <a:t> </a:t>
            </a:r>
            <a:r>
              <a:rPr lang="id-ID" sz="4800" b="1" dirty="0">
                <a:solidFill>
                  <a:srgbClr val="009696"/>
                </a:solidFill>
                <a:latin typeface="Consolas" panose="020B0609020204030204" pitchFamily="49" charset="0"/>
                <a:cs typeface="Consolas" panose="020B0609020204030204" pitchFamily="49" charset="0"/>
              </a:rPr>
              <a:t>angka</a:t>
            </a:r>
            <a:r>
              <a:rPr lang="en-US" sz="4800" b="1" dirty="0">
                <a:latin typeface="Consolas" panose="020B0609020204030204" pitchFamily="49" charset="0"/>
                <a:cs typeface="Consolas" panose="020B0609020204030204" pitchFamily="49" charset="0"/>
              </a:rPr>
              <a:t> = 1;</a:t>
            </a:r>
            <a:endParaRPr lang="id-ID" sz="4800" b="1" dirty="0">
              <a:latin typeface="Consolas" panose="020B0609020204030204" pitchFamily="49" charset="0"/>
              <a:cs typeface="Consolas" panose="020B0609020204030204" pitchFamily="49" charset="0"/>
            </a:endParaRPr>
          </a:p>
          <a:p>
            <a:endParaRPr lang="en-US" sz="4800" b="1" dirty="0">
              <a:latin typeface="Consolas" panose="020B0609020204030204" pitchFamily="49" charset="0"/>
              <a:cs typeface="Consolas" panose="020B0609020204030204" pitchFamily="49" charset="0"/>
            </a:endParaRPr>
          </a:p>
          <a:p>
            <a:r>
              <a:rPr lang="en-US" sz="4800" b="1" dirty="0">
                <a:solidFill>
                  <a:srgbClr val="FF0000"/>
                </a:solidFill>
                <a:latin typeface="Consolas" panose="020B0609020204030204" pitchFamily="49" charset="0"/>
                <a:cs typeface="Consolas" panose="020B0609020204030204" pitchFamily="49" charset="0"/>
              </a:rPr>
              <a:t>while(</a:t>
            </a:r>
            <a:r>
              <a:rPr lang="id-ID" sz="4800" b="1" dirty="0">
                <a:solidFill>
                  <a:srgbClr val="009696"/>
                </a:solidFill>
                <a:latin typeface="Consolas" panose="020B0609020204030204" pitchFamily="49" charset="0"/>
                <a:cs typeface="Consolas" panose="020B0609020204030204" pitchFamily="49" charset="0"/>
              </a:rPr>
              <a:t>angka </a:t>
            </a:r>
            <a:r>
              <a:rPr lang="en-US" sz="4800" b="1" dirty="0">
                <a:solidFill>
                  <a:srgbClr val="009696"/>
                </a:solidFill>
                <a:latin typeface="Consolas" panose="020B0609020204030204" pitchFamily="49" charset="0"/>
                <a:cs typeface="Consolas" panose="020B0609020204030204" pitchFamily="49" charset="0"/>
              </a:rPr>
              <a:t>&lt;=10</a:t>
            </a:r>
            <a:r>
              <a:rPr lang="en-US" sz="4800" b="1" dirty="0">
                <a:solidFill>
                  <a:srgbClr val="FF0000"/>
                </a:solidFill>
                <a:latin typeface="Consolas" panose="020B0609020204030204" pitchFamily="49" charset="0"/>
                <a:cs typeface="Consolas" panose="020B0609020204030204" pitchFamily="49" charset="0"/>
              </a:rPr>
              <a:t>){</a:t>
            </a:r>
          </a:p>
          <a:p>
            <a:r>
              <a:rPr lang="id-ID" sz="4800" b="1" dirty="0">
                <a:latin typeface="Consolas" panose="020B0609020204030204" pitchFamily="49" charset="0"/>
                <a:cs typeface="Consolas" panose="020B0609020204030204" pitchFamily="49" charset="0"/>
              </a:rPr>
              <a:t>	</a:t>
            </a:r>
            <a:r>
              <a:rPr lang="en-US" sz="4800" b="1" dirty="0">
                <a:latin typeface="Consolas" panose="020B0609020204030204" pitchFamily="49" charset="0"/>
                <a:cs typeface="Consolas" panose="020B0609020204030204" pitchFamily="49" charset="0"/>
              </a:rPr>
              <a:t>console.log(</a:t>
            </a:r>
            <a:r>
              <a:rPr lang="id-ID" sz="4800" b="1" dirty="0">
                <a:solidFill>
                  <a:srgbClr val="009696"/>
                </a:solidFill>
                <a:latin typeface="Consolas" panose="020B0609020204030204" pitchFamily="49" charset="0"/>
                <a:cs typeface="Consolas" panose="020B0609020204030204" pitchFamily="49" charset="0"/>
              </a:rPr>
              <a:t>angka</a:t>
            </a:r>
            <a:r>
              <a:rPr lang="en-US" sz="4800" b="1" dirty="0">
                <a:latin typeface="Consolas" panose="020B0609020204030204" pitchFamily="49" charset="0"/>
                <a:cs typeface="Consolas" panose="020B0609020204030204" pitchFamily="49" charset="0"/>
              </a:rPr>
              <a:t>);</a:t>
            </a:r>
          </a:p>
          <a:p>
            <a:r>
              <a:rPr lang="id-ID" sz="4800" b="1" dirty="0">
                <a:latin typeface="Consolas" panose="020B0609020204030204" pitchFamily="49" charset="0"/>
                <a:cs typeface="Consolas" panose="020B0609020204030204" pitchFamily="49" charset="0"/>
              </a:rPr>
              <a:t>	</a:t>
            </a:r>
            <a:r>
              <a:rPr lang="id-ID" sz="4800" b="1" dirty="0">
                <a:solidFill>
                  <a:srgbClr val="009696"/>
                </a:solidFill>
                <a:latin typeface="Consolas" panose="020B0609020204030204" pitchFamily="49" charset="0"/>
                <a:cs typeface="Consolas" panose="020B0609020204030204" pitchFamily="49" charset="0"/>
              </a:rPr>
              <a:t>angka</a:t>
            </a:r>
            <a:r>
              <a:rPr lang="en-US" sz="4800" b="1" dirty="0">
                <a:solidFill>
                  <a:srgbClr val="009696"/>
                </a:solidFill>
                <a:latin typeface="Consolas" panose="020B0609020204030204" pitchFamily="49" charset="0"/>
                <a:cs typeface="Consolas" panose="020B0609020204030204" pitchFamily="49" charset="0"/>
              </a:rPr>
              <a:t>++</a:t>
            </a:r>
            <a:r>
              <a:rPr lang="en-US" sz="4800" b="1" dirty="0">
                <a:latin typeface="Consolas" panose="020B0609020204030204" pitchFamily="49" charset="0"/>
                <a:cs typeface="Consolas" panose="020B0609020204030204" pitchFamily="49" charset="0"/>
              </a:rPr>
              <a:t>;</a:t>
            </a:r>
          </a:p>
          <a:p>
            <a:r>
              <a:rPr lang="en-US" sz="4800" b="1" dirty="0">
                <a:solidFill>
                  <a:srgbClr val="FF0000"/>
                </a:solidFill>
                <a:latin typeface="Consolas" panose="020B0609020204030204" pitchFamily="49" charset="0"/>
                <a:cs typeface="Consolas" panose="020B0609020204030204" pitchFamily="49" charset="0"/>
              </a:rPr>
              <a:t>}</a:t>
            </a: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0826F-B945-43AF-A76E-ABEA884E1D61}"/>
              </a:ext>
            </a:extLst>
          </p:cNvPr>
          <p:cNvSpPr>
            <a:spLocks noGrp="1"/>
          </p:cNvSpPr>
          <p:nvPr>
            <p:ph type="title"/>
          </p:nvPr>
        </p:nvSpPr>
        <p:spPr>
          <a:xfrm>
            <a:off x="628650" y="200818"/>
            <a:ext cx="7886700" cy="1325563"/>
          </a:xfrm>
        </p:spPr>
        <p:txBody>
          <a:bodyPr>
            <a:normAutofit/>
          </a:bodyPr>
          <a:lstStyle/>
          <a:p>
            <a:pPr lvl="0" algn="r">
              <a:lnSpc>
                <a:spcPct val="100000"/>
              </a:lnSpc>
              <a:spcBef>
                <a:spcPts val="0"/>
              </a:spcBef>
            </a:pPr>
            <a:r>
              <a:rPr lang="id-ID" sz="5400" b="1" dirty="0">
                <a:solidFill>
                  <a:srgbClr val="009696"/>
                </a:solidFill>
                <a:latin typeface="Calibri"/>
                <a:ea typeface="+mn-ea"/>
                <a:cs typeface="+mn-cs"/>
              </a:rPr>
              <a:t>Do While Loop</a:t>
            </a:r>
            <a:endParaRPr lang="en-ID" dirty="0"/>
          </a:p>
        </p:txBody>
      </p:sp>
      <p:sp>
        <p:nvSpPr>
          <p:cNvPr id="3" name="Content Placeholder 2">
            <a:extLst>
              <a:ext uri="{FF2B5EF4-FFF2-40B4-BE49-F238E27FC236}">
                <a16:creationId xmlns:a16="http://schemas.microsoft.com/office/drawing/2014/main" id="{217A6B97-0351-417C-9566-024DE237BD5A}"/>
              </a:ext>
            </a:extLst>
          </p:cNvPr>
          <p:cNvSpPr>
            <a:spLocks noGrp="1"/>
          </p:cNvSpPr>
          <p:nvPr>
            <p:ph idx="1"/>
          </p:nvPr>
        </p:nvSpPr>
        <p:spPr/>
        <p:txBody>
          <a:bodyPr/>
          <a:lstStyle/>
          <a:p>
            <a:r>
              <a:rPr lang="en-US"/>
              <a:t>The do/while loop is a variant of the while loop. This loop will execute the code block once, before checking if the condition is true, then it will repeat the loop as long as the condition is true.</a:t>
            </a:r>
            <a:endParaRPr lang="en-ID" dirty="0"/>
          </a:p>
        </p:txBody>
      </p:sp>
      <p:sp>
        <p:nvSpPr>
          <p:cNvPr id="5" name="Rectangle 4">
            <a:extLst>
              <a:ext uri="{FF2B5EF4-FFF2-40B4-BE49-F238E27FC236}">
                <a16:creationId xmlns:a16="http://schemas.microsoft.com/office/drawing/2014/main" id="{5C22B290-C8D6-4A30-A16E-B08D2330F395}"/>
              </a:ext>
            </a:extLst>
          </p:cNvPr>
          <p:cNvSpPr/>
          <p:nvPr/>
        </p:nvSpPr>
        <p:spPr>
          <a:xfrm>
            <a:off x="881518" y="3429000"/>
            <a:ext cx="1147558" cy="461665"/>
          </a:xfrm>
          <a:prstGeom prst="rect">
            <a:avLst/>
          </a:prstGeom>
        </p:spPr>
        <p:txBody>
          <a:bodyPr wrap="none">
            <a:spAutoFit/>
          </a:bodyPr>
          <a:lstStyle/>
          <a:p>
            <a:r>
              <a:rPr lang="en-ID" sz="2400" dirty="0"/>
              <a:t>Syntax :</a:t>
            </a:r>
          </a:p>
        </p:txBody>
      </p:sp>
      <p:sp>
        <p:nvSpPr>
          <p:cNvPr id="6" name="Rectangle 5">
            <a:extLst>
              <a:ext uri="{FF2B5EF4-FFF2-40B4-BE49-F238E27FC236}">
                <a16:creationId xmlns:a16="http://schemas.microsoft.com/office/drawing/2014/main" id="{71288CAF-FB09-4892-A098-97387268C487}"/>
              </a:ext>
            </a:extLst>
          </p:cNvPr>
          <p:cNvSpPr/>
          <p:nvPr/>
        </p:nvSpPr>
        <p:spPr>
          <a:xfrm>
            <a:off x="881518" y="4088469"/>
            <a:ext cx="4572000" cy="1323439"/>
          </a:xfrm>
          <a:prstGeom prst="rect">
            <a:avLst/>
          </a:prstGeom>
        </p:spPr>
        <p:txBody>
          <a:bodyPr>
            <a:spAutoFit/>
          </a:bodyPr>
          <a:lstStyle/>
          <a:p>
            <a:r>
              <a:rPr lang="en-US" sz="2000" dirty="0">
                <a:solidFill>
                  <a:srgbClr val="0070C0"/>
                </a:solidFill>
              </a:rPr>
              <a:t>do</a:t>
            </a:r>
            <a:r>
              <a:rPr lang="en-US" sz="2000" dirty="0"/>
              <a:t> {</a:t>
            </a:r>
          </a:p>
          <a:p>
            <a:r>
              <a:rPr lang="en-US" sz="2000" dirty="0"/>
              <a:t>  // code block to be executed</a:t>
            </a:r>
          </a:p>
          <a:p>
            <a:r>
              <a:rPr lang="en-US" sz="2000" dirty="0"/>
              <a:t>}</a:t>
            </a:r>
          </a:p>
          <a:p>
            <a:r>
              <a:rPr lang="en-US" sz="2000" dirty="0">
                <a:solidFill>
                  <a:srgbClr val="0070C0"/>
                </a:solidFill>
              </a:rPr>
              <a:t>while</a:t>
            </a:r>
            <a:r>
              <a:rPr lang="en-US" sz="2000" dirty="0"/>
              <a:t> (condition);</a:t>
            </a:r>
            <a:endParaRPr lang="en-ID" sz="2000" dirty="0"/>
          </a:p>
        </p:txBody>
      </p:sp>
    </p:spTree>
    <p:extLst>
      <p:ext uri="{BB962C8B-B14F-4D97-AF65-F5344CB8AC3E}">
        <p14:creationId xmlns:p14="http://schemas.microsoft.com/office/powerpoint/2010/main" val="1943471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2979683" y="63054"/>
            <a:ext cx="5707114" cy="11509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5400" b="1" dirty="0">
                <a:solidFill>
                  <a:srgbClr val="009696"/>
                </a:solidFill>
              </a:rPr>
              <a:t>Do While Loop</a:t>
            </a:r>
          </a:p>
        </p:txBody>
      </p:sp>
      <p:sp>
        <p:nvSpPr>
          <p:cNvPr id="6" name="Title 1"/>
          <p:cNvSpPr txBox="1"/>
          <p:nvPr/>
        </p:nvSpPr>
        <p:spPr>
          <a:xfrm>
            <a:off x="749815" y="409900"/>
            <a:ext cx="8646447" cy="62904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en-US" sz="4800" b="1" dirty="0" err="1">
                <a:latin typeface="Consolas" panose="020B0609020204030204" pitchFamily="49" charset="0"/>
                <a:cs typeface="Consolas" panose="020B0609020204030204" pitchFamily="49" charset="0"/>
              </a:rPr>
              <a:t>var</a:t>
            </a:r>
            <a:r>
              <a:rPr lang="en-US" sz="4800" b="1" dirty="0">
                <a:latin typeface="Consolas" panose="020B0609020204030204" pitchFamily="49" charset="0"/>
                <a:cs typeface="Consolas" panose="020B0609020204030204" pitchFamily="49" charset="0"/>
              </a:rPr>
              <a:t> </a:t>
            </a:r>
            <a:r>
              <a:rPr lang="id-ID" sz="4800" b="1" dirty="0">
                <a:solidFill>
                  <a:srgbClr val="009696"/>
                </a:solidFill>
                <a:latin typeface="Consolas" panose="020B0609020204030204" pitchFamily="49" charset="0"/>
                <a:cs typeface="Consolas" panose="020B0609020204030204" pitchFamily="49" charset="0"/>
              </a:rPr>
              <a:t>angka</a:t>
            </a:r>
            <a:r>
              <a:rPr lang="en-US" sz="4800" b="1" dirty="0">
                <a:latin typeface="Consolas" panose="020B0609020204030204" pitchFamily="49" charset="0"/>
                <a:cs typeface="Consolas" panose="020B0609020204030204" pitchFamily="49" charset="0"/>
              </a:rPr>
              <a:t> = 1;</a:t>
            </a:r>
            <a:endParaRPr lang="id-ID" sz="4800" b="1" dirty="0">
              <a:latin typeface="Consolas" panose="020B0609020204030204" pitchFamily="49" charset="0"/>
              <a:cs typeface="Consolas" panose="020B0609020204030204" pitchFamily="49" charset="0"/>
            </a:endParaRPr>
          </a:p>
          <a:p>
            <a:endParaRPr lang="en-US" sz="4800" b="1" dirty="0">
              <a:latin typeface="Consolas" panose="020B0609020204030204" pitchFamily="49" charset="0"/>
              <a:cs typeface="Consolas" panose="020B0609020204030204" pitchFamily="49" charset="0"/>
            </a:endParaRPr>
          </a:p>
          <a:p>
            <a:r>
              <a:rPr lang="id-ID" sz="4800" b="1" dirty="0">
                <a:solidFill>
                  <a:srgbClr val="FF0000"/>
                </a:solidFill>
                <a:latin typeface="Consolas" panose="020B0609020204030204" pitchFamily="49" charset="0"/>
                <a:cs typeface="Consolas" panose="020B0609020204030204" pitchFamily="49" charset="0"/>
              </a:rPr>
              <a:t>do</a:t>
            </a:r>
            <a:r>
              <a:rPr lang="en-US" sz="4800" b="1" dirty="0">
                <a:solidFill>
                  <a:srgbClr val="FF0000"/>
                </a:solidFill>
                <a:latin typeface="Consolas" panose="020B0609020204030204" pitchFamily="49" charset="0"/>
                <a:cs typeface="Consolas" panose="020B0609020204030204" pitchFamily="49" charset="0"/>
              </a:rPr>
              <a:t>{</a:t>
            </a:r>
          </a:p>
          <a:p>
            <a:r>
              <a:rPr lang="id-ID" sz="4800" b="1" dirty="0">
                <a:latin typeface="Consolas" panose="020B0609020204030204" pitchFamily="49" charset="0"/>
                <a:cs typeface="Consolas" panose="020B0609020204030204" pitchFamily="49" charset="0"/>
              </a:rPr>
              <a:t>	</a:t>
            </a:r>
            <a:r>
              <a:rPr lang="en-US" sz="4800" b="1" dirty="0">
                <a:latin typeface="Consolas" panose="020B0609020204030204" pitchFamily="49" charset="0"/>
                <a:cs typeface="Consolas" panose="020B0609020204030204" pitchFamily="49" charset="0"/>
              </a:rPr>
              <a:t>console.log(</a:t>
            </a:r>
            <a:r>
              <a:rPr lang="id-ID" sz="4800" b="1" dirty="0">
                <a:solidFill>
                  <a:srgbClr val="009696"/>
                </a:solidFill>
                <a:latin typeface="Consolas" panose="020B0609020204030204" pitchFamily="49" charset="0"/>
                <a:cs typeface="Consolas" panose="020B0609020204030204" pitchFamily="49" charset="0"/>
              </a:rPr>
              <a:t>angka</a:t>
            </a:r>
            <a:r>
              <a:rPr lang="en-US" sz="4800" b="1" dirty="0">
                <a:latin typeface="Consolas" panose="020B0609020204030204" pitchFamily="49" charset="0"/>
                <a:cs typeface="Consolas" panose="020B0609020204030204" pitchFamily="49" charset="0"/>
              </a:rPr>
              <a:t>);</a:t>
            </a:r>
          </a:p>
          <a:p>
            <a:r>
              <a:rPr lang="id-ID" sz="4800" b="1" dirty="0">
                <a:latin typeface="Consolas" panose="020B0609020204030204" pitchFamily="49" charset="0"/>
                <a:cs typeface="Consolas" panose="020B0609020204030204" pitchFamily="49" charset="0"/>
              </a:rPr>
              <a:t>	</a:t>
            </a:r>
            <a:r>
              <a:rPr lang="id-ID" sz="4800" b="1" dirty="0">
                <a:solidFill>
                  <a:srgbClr val="009696"/>
                </a:solidFill>
                <a:latin typeface="Consolas" panose="020B0609020204030204" pitchFamily="49" charset="0"/>
                <a:cs typeface="Consolas" panose="020B0609020204030204" pitchFamily="49" charset="0"/>
              </a:rPr>
              <a:t>angka</a:t>
            </a:r>
            <a:r>
              <a:rPr lang="en-US" sz="4800" b="1" dirty="0">
                <a:solidFill>
                  <a:srgbClr val="009696"/>
                </a:solidFill>
                <a:latin typeface="Consolas" panose="020B0609020204030204" pitchFamily="49" charset="0"/>
                <a:cs typeface="Consolas" panose="020B0609020204030204" pitchFamily="49" charset="0"/>
              </a:rPr>
              <a:t>++</a:t>
            </a:r>
            <a:r>
              <a:rPr lang="en-US" sz="4800" b="1" dirty="0">
                <a:latin typeface="Consolas" panose="020B0609020204030204" pitchFamily="49" charset="0"/>
                <a:cs typeface="Consolas" panose="020B0609020204030204" pitchFamily="49" charset="0"/>
              </a:rPr>
              <a:t>;</a:t>
            </a:r>
          </a:p>
          <a:p>
            <a:r>
              <a:rPr lang="en-US" sz="4800" b="1" dirty="0">
                <a:solidFill>
                  <a:srgbClr val="FF0000"/>
                </a:solidFill>
                <a:latin typeface="Consolas" panose="020B0609020204030204" pitchFamily="49" charset="0"/>
                <a:cs typeface="Consolas" panose="020B0609020204030204" pitchFamily="49" charset="0"/>
              </a:rPr>
              <a:t>}</a:t>
            </a:r>
            <a:r>
              <a:rPr lang="id-ID" sz="4800" b="1" dirty="0">
                <a:solidFill>
                  <a:srgbClr val="FF0000"/>
                </a:solidFill>
                <a:latin typeface="Consolas" panose="020B0609020204030204" pitchFamily="49" charset="0"/>
                <a:cs typeface="Consolas" panose="020B0609020204030204" pitchFamily="49" charset="0"/>
              </a:rPr>
              <a:t> </a:t>
            </a:r>
            <a:r>
              <a:rPr lang="en-US" sz="4800" b="1" dirty="0">
                <a:solidFill>
                  <a:srgbClr val="FF0000"/>
                </a:solidFill>
                <a:latin typeface="Consolas" panose="020B0609020204030204" pitchFamily="49" charset="0"/>
                <a:cs typeface="Consolas" panose="020B0609020204030204" pitchFamily="49" charset="0"/>
              </a:rPr>
              <a:t>while(</a:t>
            </a:r>
            <a:r>
              <a:rPr lang="id-ID" sz="4800" b="1" dirty="0">
                <a:solidFill>
                  <a:srgbClr val="009696"/>
                </a:solidFill>
                <a:latin typeface="Consolas" panose="020B0609020204030204" pitchFamily="49" charset="0"/>
                <a:cs typeface="Consolas" panose="020B0609020204030204" pitchFamily="49" charset="0"/>
              </a:rPr>
              <a:t>angka </a:t>
            </a:r>
            <a:r>
              <a:rPr lang="en-US" sz="4800" b="1" dirty="0">
                <a:solidFill>
                  <a:srgbClr val="009696"/>
                </a:solidFill>
                <a:latin typeface="Consolas" panose="020B0609020204030204" pitchFamily="49" charset="0"/>
                <a:cs typeface="Consolas" panose="020B0609020204030204" pitchFamily="49" charset="0"/>
              </a:rPr>
              <a:t>&lt;=10</a:t>
            </a:r>
            <a:r>
              <a:rPr lang="en-US" sz="4800" b="1" dirty="0">
                <a:solidFill>
                  <a:srgbClr val="FF0000"/>
                </a:solidFill>
                <a:latin typeface="Consolas" panose="020B0609020204030204" pitchFamily="49" charset="0"/>
                <a:cs typeface="Consolas" panose="020B0609020204030204" pitchFamily="49" charset="0"/>
              </a:rPr>
              <a:t>)</a:t>
            </a:r>
            <a:r>
              <a:rPr lang="en-US" sz="4800" b="1" dirty="0">
                <a:latin typeface="Consolas" panose="020B0609020204030204" pitchFamily="49" charset="0"/>
                <a:cs typeface="Consolas" panose="020B0609020204030204" pitchFamily="49" charset="0"/>
              </a:rPr>
              <a:t> ;</a:t>
            </a: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A822F-71AB-48C7-A6D8-C67A94D763D5}"/>
              </a:ext>
            </a:extLst>
          </p:cNvPr>
          <p:cNvSpPr>
            <a:spLocks noGrp="1"/>
          </p:cNvSpPr>
          <p:nvPr>
            <p:ph type="title"/>
          </p:nvPr>
        </p:nvSpPr>
        <p:spPr>
          <a:xfrm>
            <a:off x="628650" y="200818"/>
            <a:ext cx="7886700" cy="1325563"/>
          </a:xfrm>
        </p:spPr>
        <p:txBody>
          <a:bodyPr>
            <a:normAutofit/>
          </a:bodyPr>
          <a:lstStyle/>
          <a:p>
            <a:pPr lvl="0" algn="r">
              <a:lnSpc>
                <a:spcPct val="100000"/>
              </a:lnSpc>
              <a:spcBef>
                <a:spcPts val="0"/>
              </a:spcBef>
            </a:pPr>
            <a:r>
              <a:rPr lang="id-ID" sz="5400" b="1" dirty="0">
                <a:solidFill>
                  <a:srgbClr val="009696"/>
                </a:solidFill>
                <a:latin typeface="Calibri"/>
                <a:ea typeface="+mn-ea"/>
                <a:cs typeface="+mn-cs"/>
              </a:rPr>
              <a:t>For Loop</a:t>
            </a:r>
            <a:endParaRPr lang="en-ID" dirty="0"/>
          </a:p>
        </p:txBody>
      </p:sp>
      <p:sp>
        <p:nvSpPr>
          <p:cNvPr id="3" name="Content Placeholder 2">
            <a:extLst>
              <a:ext uri="{FF2B5EF4-FFF2-40B4-BE49-F238E27FC236}">
                <a16:creationId xmlns:a16="http://schemas.microsoft.com/office/drawing/2014/main" id="{E59DAA6B-8729-405A-A5A3-0784F2109407}"/>
              </a:ext>
            </a:extLst>
          </p:cNvPr>
          <p:cNvSpPr>
            <a:spLocks noGrp="1"/>
          </p:cNvSpPr>
          <p:nvPr>
            <p:ph idx="1"/>
          </p:nvPr>
        </p:nvSpPr>
        <p:spPr>
          <a:xfrm>
            <a:off x="628650" y="1526381"/>
            <a:ext cx="7886700" cy="4168775"/>
          </a:xfrm>
        </p:spPr>
        <p:txBody>
          <a:bodyPr/>
          <a:lstStyle/>
          <a:p>
            <a:r>
              <a:rPr lang="en-US"/>
              <a:t>The for loop has the following syntax:</a:t>
            </a:r>
            <a:endParaRPr lang="en-ID" dirty="0"/>
          </a:p>
        </p:txBody>
      </p:sp>
      <p:sp>
        <p:nvSpPr>
          <p:cNvPr id="4" name="Rectangle 3">
            <a:extLst>
              <a:ext uri="{FF2B5EF4-FFF2-40B4-BE49-F238E27FC236}">
                <a16:creationId xmlns:a16="http://schemas.microsoft.com/office/drawing/2014/main" id="{5BBA55EB-691C-4344-9E1B-ACE034B2F7A4}"/>
              </a:ext>
            </a:extLst>
          </p:cNvPr>
          <p:cNvSpPr/>
          <p:nvPr/>
        </p:nvSpPr>
        <p:spPr>
          <a:xfrm>
            <a:off x="877077" y="2087274"/>
            <a:ext cx="5542383" cy="1015663"/>
          </a:xfrm>
          <a:prstGeom prst="rect">
            <a:avLst/>
          </a:prstGeom>
        </p:spPr>
        <p:txBody>
          <a:bodyPr wrap="square">
            <a:spAutoFit/>
          </a:bodyPr>
          <a:lstStyle/>
          <a:p>
            <a:r>
              <a:rPr lang="en-US" sz="2000" dirty="0">
                <a:solidFill>
                  <a:srgbClr val="0070C0"/>
                </a:solidFill>
              </a:rPr>
              <a:t>for</a:t>
            </a:r>
            <a:r>
              <a:rPr lang="en-US" sz="2000" dirty="0"/>
              <a:t> (statement 1; statement 2; statement 3) {</a:t>
            </a:r>
          </a:p>
          <a:p>
            <a:r>
              <a:rPr lang="en-US" sz="2000" dirty="0"/>
              <a:t>  // code block to be executed</a:t>
            </a:r>
          </a:p>
          <a:p>
            <a:r>
              <a:rPr lang="en-US" sz="2000" dirty="0"/>
              <a:t>}</a:t>
            </a:r>
            <a:endParaRPr lang="en-ID" sz="2000" dirty="0"/>
          </a:p>
        </p:txBody>
      </p:sp>
      <p:sp>
        <p:nvSpPr>
          <p:cNvPr id="5" name="Rectangle 4">
            <a:extLst>
              <a:ext uri="{FF2B5EF4-FFF2-40B4-BE49-F238E27FC236}">
                <a16:creationId xmlns:a16="http://schemas.microsoft.com/office/drawing/2014/main" id="{D47B5640-369B-44CA-A6AD-7D03ED0717A3}"/>
              </a:ext>
            </a:extLst>
          </p:cNvPr>
          <p:cNvSpPr/>
          <p:nvPr/>
        </p:nvSpPr>
        <p:spPr>
          <a:xfrm>
            <a:off x="813512" y="3506141"/>
            <a:ext cx="7516975" cy="1477328"/>
          </a:xfrm>
          <a:prstGeom prst="rect">
            <a:avLst/>
          </a:prstGeom>
        </p:spPr>
        <p:txBody>
          <a:bodyPr wrap="square">
            <a:spAutoFit/>
          </a:bodyPr>
          <a:lstStyle/>
          <a:p>
            <a:r>
              <a:rPr lang="en-US" b="1" dirty="0"/>
              <a:t>Statement 1 </a:t>
            </a:r>
            <a:r>
              <a:rPr lang="en-US" dirty="0"/>
              <a:t>is executed (one time) before the execution of the code block.</a:t>
            </a:r>
          </a:p>
          <a:p>
            <a:endParaRPr lang="en-US" dirty="0"/>
          </a:p>
          <a:p>
            <a:r>
              <a:rPr lang="en-US" b="1" dirty="0"/>
              <a:t>Statement 2 </a:t>
            </a:r>
            <a:r>
              <a:rPr lang="en-US" dirty="0"/>
              <a:t>defines the condition for executing the code block.</a:t>
            </a:r>
          </a:p>
          <a:p>
            <a:endParaRPr lang="en-US" dirty="0"/>
          </a:p>
          <a:p>
            <a:r>
              <a:rPr lang="en-US" b="1" dirty="0"/>
              <a:t>Statement 3 </a:t>
            </a:r>
            <a:r>
              <a:rPr lang="en-US" dirty="0"/>
              <a:t>is executed (every time) after the code block has been executed.</a:t>
            </a:r>
            <a:endParaRPr lang="en-ID" dirty="0"/>
          </a:p>
        </p:txBody>
      </p:sp>
    </p:spTree>
    <p:extLst>
      <p:ext uri="{BB962C8B-B14F-4D97-AF65-F5344CB8AC3E}">
        <p14:creationId xmlns:p14="http://schemas.microsoft.com/office/powerpoint/2010/main" val="567823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3862553" y="236487"/>
            <a:ext cx="4698120" cy="11509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pPr algn="r"/>
            <a:r>
              <a:rPr lang="id-ID" sz="5400" b="1" dirty="0">
                <a:solidFill>
                  <a:srgbClr val="009696"/>
                </a:solidFill>
              </a:rPr>
              <a:t>For Loop</a:t>
            </a:r>
          </a:p>
        </p:txBody>
      </p:sp>
      <p:sp>
        <p:nvSpPr>
          <p:cNvPr id="6" name="Title 1"/>
          <p:cNvSpPr txBox="1"/>
          <p:nvPr/>
        </p:nvSpPr>
        <p:spPr>
          <a:xfrm>
            <a:off x="662153" y="236474"/>
            <a:ext cx="8860238" cy="62904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Gotham Medium" panose="02000603030000020004" pitchFamily="2" charset="0"/>
                <a:ea typeface="Gotham Medium" panose="02000603030000020004" pitchFamily="2" charset="0"/>
                <a:cs typeface="+mj-cs"/>
              </a:defRPr>
            </a:lvl1pPr>
          </a:lstStyle>
          <a:p>
            <a:r>
              <a:rPr lang="id-ID" sz="5000" b="1" dirty="0">
                <a:latin typeface="Consolas" panose="020B0609020204030204" pitchFamily="49" charset="0"/>
                <a:cs typeface="Consolas" panose="020B0609020204030204" pitchFamily="49" charset="0"/>
              </a:rPr>
              <a:t>var </a:t>
            </a:r>
            <a:r>
              <a:rPr lang="id-ID" sz="5000" b="1" dirty="0">
                <a:solidFill>
                  <a:srgbClr val="009696"/>
                </a:solidFill>
                <a:latin typeface="Consolas" panose="020B0609020204030204" pitchFamily="49" charset="0"/>
                <a:cs typeface="Consolas" panose="020B0609020204030204" pitchFamily="49" charset="0"/>
              </a:rPr>
              <a:t>x</a:t>
            </a:r>
            <a:r>
              <a:rPr lang="id-ID" sz="5000" b="1" dirty="0">
                <a:latin typeface="Consolas" panose="020B0609020204030204" pitchFamily="49" charset="0"/>
                <a:cs typeface="Consolas" panose="020B0609020204030204" pitchFamily="49" charset="0"/>
              </a:rPr>
              <a:t>;</a:t>
            </a:r>
          </a:p>
          <a:p>
            <a:br>
              <a:rPr lang="id-ID" sz="5000" b="1" dirty="0">
                <a:latin typeface="Consolas" panose="020B0609020204030204" pitchFamily="49" charset="0"/>
                <a:cs typeface="Consolas" panose="020B0609020204030204" pitchFamily="49" charset="0"/>
              </a:rPr>
            </a:br>
            <a:r>
              <a:rPr lang="id-ID" sz="5000" b="1" dirty="0">
                <a:solidFill>
                  <a:srgbClr val="FF0000"/>
                </a:solidFill>
                <a:latin typeface="Consolas" panose="020B0609020204030204" pitchFamily="49" charset="0"/>
                <a:cs typeface="Consolas" panose="020B0609020204030204" pitchFamily="49" charset="0"/>
              </a:rPr>
              <a:t>for(</a:t>
            </a:r>
            <a:r>
              <a:rPr lang="id-ID" sz="5000" b="1" dirty="0">
                <a:solidFill>
                  <a:srgbClr val="009696"/>
                </a:solidFill>
                <a:latin typeface="Consolas" panose="020B0609020204030204" pitchFamily="49" charset="0"/>
                <a:cs typeface="Consolas" panose="020B0609020204030204" pitchFamily="49" charset="0"/>
              </a:rPr>
              <a:t>x=1; x&lt;=10; x++</a:t>
            </a:r>
            <a:r>
              <a:rPr lang="id-ID" sz="5000" b="1" dirty="0">
                <a:solidFill>
                  <a:srgbClr val="FF0000"/>
                </a:solidFill>
                <a:latin typeface="Consolas" panose="020B0609020204030204" pitchFamily="49" charset="0"/>
                <a:cs typeface="Consolas" panose="020B0609020204030204" pitchFamily="49" charset="0"/>
              </a:rPr>
              <a:t>){</a:t>
            </a:r>
          </a:p>
          <a:p>
            <a:r>
              <a:rPr lang="id-ID" sz="5000" b="1" dirty="0">
                <a:latin typeface="Consolas" panose="020B0609020204030204" pitchFamily="49" charset="0"/>
                <a:cs typeface="Consolas" panose="020B0609020204030204" pitchFamily="49" charset="0"/>
              </a:rPr>
              <a:t>    console.log(</a:t>
            </a:r>
            <a:r>
              <a:rPr lang="id-ID" sz="5000" b="1" dirty="0">
                <a:solidFill>
                  <a:srgbClr val="009696"/>
                </a:solidFill>
                <a:latin typeface="Consolas" panose="020B0609020204030204" pitchFamily="49" charset="0"/>
                <a:cs typeface="Consolas" panose="020B0609020204030204" pitchFamily="49" charset="0"/>
              </a:rPr>
              <a:t>x</a:t>
            </a:r>
            <a:r>
              <a:rPr lang="id-ID" sz="5000" b="1" dirty="0">
                <a:latin typeface="Consolas" panose="020B0609020204030204" pitchFamily="49" charset="0"/>
                <a:cs typeface="Consolas" panose="020B0609020204030204" pitchFamily="49" charset="0"/>
              </a:rPr>
              <a:t>);</a:t>
            </a:r>
          </a:p>
          <a:p>
            <a:r>
              <a:rPr lang="id-ID" sz="5000" b="1" dirty="0">
                <a:solidFill>
                  <a:srgbClr val="FF0000"/>
                </a:solidFill>
                <a:latin typeface="Consolas" panose="020B0609020204030204" pitchFamily="49" charset="0"/>
                <a:cs typeface="Consolas" panose="020B0609020204030204" pitchFamily="49" charset="0"/>
              </a:rPr>
              <a:t>}</a:t>
            </a:r>
          </a:p>
        </p:txBody>
      </p:sp>
    </p:spTree>
  </p:cSld>
  <p:clrMapOvr>
    <a:masterClrMapping/>
  </p:clrMapOvr>
  <p:transition spd="slow">
    <p:push dir="u"/>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TotalTime>
  <Words>713</Words>
  <Application>Microsoft Office PowerPoint</Application>
  <PresentationFormat>On-screen Show (4:3)</PresentationFormat>
  <Paragraphs>120</Paragraphs>
  <Slides>27</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Consolas</vt:lpstr>
      <vt:lpstr>Gotham</vt:lpstr>
      <vt:lpstr>Gotham Bold</vt:lpstr>
      <vt:lpstr>Gotham ExtraLight</vt:lpstr>
      <vt:lpstr>Gotham Medium</vt:lpstr>
      <vt:lpstr>Roboto</vt:lpstr>
      <vt:lpstr>Office Theme</vt:lpstr>
      <vt:lpstr>PowerPoint Presentation</vt:lpstr>
      <vt:lpstr>PowerPoint Presentation</vt:lpstr>
      <vt:lpstr>Different Kinds of Loops</vt:lpstr>
      <vt:lpstr>While Loop</vt:lpstr>
      <vt:lpstr>PowerPoint Presentation</vt:lpstr>
      <vt:lpstr>Do While Loop</vt:lpstr>
      <vt:lpstr>PowerPoint Presentation</vt:lpstr>
      <vt:lpstr>For Loop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Learning Resources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Lintang</dc:creator>
  <cp:lastModifiedBy>hartono_baron@yahoo.com</cp:lastModifiedBy>
  <cp:revision>654</cp:revision>
  <dcterms:created xsi:type="dcterms:W3CDTF">2015-11-07T11:59:00Z</dcterms:created>
  <dcterms:modified xsi:type="dcterms:W3CDTF">2020-01-31T08:09:23Z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1033-11.2.0.9107</vt:lpwstr>
  </property>
</Properties>
</file>