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9" r:id="rId2"/>
    <p:sldId id="491" r:id="rId3"/>
    <p:sldId id="444" r:id="rId4"/>
    <p:sldId id="470" r:id="rId5"/>
    <p:sldId id="428" r:id="rId6"/>
    <p:sldId id="432" r:id="rId7"/>
    <p:sldId id="430" r:id="rId8"/>
    <p:sldId id="429" r:id="rId9"/>
    <p:sldId id="431" r:id="rId10"/>
    <p:sldId id="434" r:id="rId11"/>
    <p:sldId id="435" r:id="rId12"/>
    <p:sldId id="438" r:id="rId13"/>
    <p:sldId id="433" r:id="rId14"/>
    <p:sldId id="436" r:id="rId15"/>
    <p:sldId id="437" r:id="rId16"/>
    <p:sldId id="427" r:id="rId17"/>
    <p:sldId id="439" r:id="rId18"/>
    <p:sldId id="440" r:id="rId19"/>
    <p:sldId id="441" r:id="rId20"/>
    <p:sldId id="442" r:id="rId21"/>
    <p:sldId id="443" r:id="rId22"/>
    <p:sldId id="453" r:id="rId23"/>
    <p:sldId id="457" r:id="rId24"/>
    <p:sldId id="492" r:id="rId25"/>
    <p:sldId id="465" r:id="rId2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0231" autoAdjust="0"/>
  </p:normalViewPr>
  <p:slideViewPr>
    <p:cSldViewPr snapToGrid="0">
      <p:cViewPr varScale="1">
        <p:scale>
          <a:sx n="103" d="100"/>
          <a:sy n="103" d="100"/>
        </p:scale>
        <p:origin x="190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>
                <a:latin typeface="Gotham Medium" panose="02000603030000020004" pitchFamily="2" charset="0"/>
              </a:rPr>
              <a:t>Programming Fundamental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31/01/2020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array_methods.asp" TargetMode="External"/><Relationship Id="rId2" Type="http://schemas.openxmlformats.org/officeDocument/2006/relationships/hyperlink" Target="https://www.w3schools.com/js/js_array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/js_array_iteration.asp" TargetMode="External"/><Relationship Id="rId4" Type="http://schemas.openxmlformats.org/officeDocument/2006/relationships/hyperlink" Target="https://www.w3schools.com/js/js_array_sort.asp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/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/>
                <a:t>Exploring</a:t>
              </a:r>
            </a:p>
            <a:p>
              <a:pPr algn="ctr"/>
              <a:r>
                <a:rPr lang="id-ID" sz="3200" i="1" dirty="0">
                  <a:latin typeface="Gotham" panose="02000604030000020004" pitchFamily="50" charset="0"/>
                </a:rPr>
                <a:t>#</a:t>
              </a:r>
              <a:r>
                <a:rPr lang="en-US" altLang="id-ID" sz="3200" i="1" dirty="0">
                  <a:latin typeface="Gotham" panose="02000604030000020004" pitchFamily="50" charset="0"/>
                </a:rPr>
                <a:t>6</a:t>
              </a:r>
              <a:r>
                <a:rPr lang="id-ID" sz="3200" i="1" dirty="0">
                  <a:latin typeface="Gotham" panose="02000604030000020004" pitchFamily="50" charset="0"/>
                </a:rPr>
                <a:t>  </a:t>
              </a:r>
              <a:r>
                <a:rPr lang="id-ID" sz="3200" b="0" dirty="0">
                  <a:latin typeface="Gotham" panose="02000604030000020004" pitchFamily="50" charset="0"/>
                </a:rPr>
                <a:t>Array</a:t>
              </a:r>
              <a:endParaRPr lang="en-US" sz="9600" b="0" dirty="0">
                <a:latin typeface="Gotham" panose="02000604030000020004" pitchFamily="50" charset="0"/>
              </a:endParaRPr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-1"/>
            <a:ext cx="9144000" cy="1655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>
                <a:solidFill>
                  <a:srgbClr val="009696"/>
                </a:solidFill>
              </a:rPr>
              <a:t>shift &amp; unshift 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504505" y="1166638"/>
            <a:ext cx="9364718" cy="5092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let buah = ['Jeruk','Nanas','Apel'];</a:t>
            </a:r>
          </a:p>
          <a:p>
            <a:b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1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buah.shift();</a:t>
            </a:r>
          </a:p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</a:p>
          <a:p>
            <a:b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1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buah.unshift(</a:t>
            </a:r>
            <a:r>
              <a:rPr lang="id-ID" sz="3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'Lemon'</a:t>
            </a:r>
            <a:r>
              <a:rPr lang="id-ID" sz="31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324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>
                <a:solidFill>
                  <a:srgbClr val="009696"/>
                </a:solidFill>
              </a:rPr>
              <a:t>delete &amp; splice 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504505" y="1434662"/>
            <a:ext cx="8308419" cy="5060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let buah = ['Jeruk','Nanas','Apel'];</a:t>
            </a:r>
          </a:p>
          <a:p>
            <a:b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buah.splice(2, 0, 'Lemon', 'Kiwi');</a:t>
            </a:r>
          </a:p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</a:p>
          <a:p>
            <a:b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buah.splice(0, 1);</a:t>
            </a:r>
          </a:p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</a:p>
          <a:p>
            <a:endParaRPr lang="id-ID" sz="3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buah[0];</a:t>
            </a:r>
          </a:p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</a:p>
          <a:p>
            <a:endParaRPr lang="id-ID" sz="3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43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>
                <a:solidFill>
                  <a:srgbClr val="009696"/>
                </a:solidFill>
              </a:rPr>
              <a:t>slice 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504505" y="1434662"/>
            <a:ext cx="8639495" cy="5060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let buah = ['Banana', 'Orange', </a:t>
            </a: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'Lemon', 'Apple', 'Mango'];</a:t>
            </a: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buah2 = buah.slice(1);</a:t>
            </a: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console.log(buah2)</a:t>
            </a: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buah4 = buah.slice(1,4);</a:t>
            </a: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console.log(buah4)</a:t>
            </a:r>
            <a:b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418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Adding Array Elements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425668" y="1292767"/>
            <a:ext cx="8718332" cy="5092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'Jeruk','Nanas','Apel'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id-ID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buah.push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('Duku');</a:t>
            </a: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buah[buah.length] =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Pisang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buah[6] =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Mangga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68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Merging (Concatenating) </a:t>
            </a:r>
          </a:p>
          <a:p>
            <a:pPr algn="ctr"/>
            <a:r>
              <a:rPr lang="id-ID" sz="4400" b="1" dirty="0">
                <a:solidFill>
                  <a:srgbClr val="009696"/>
                </a:solidFill>
              </a:rPr>
              <a:t>2 Arrays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425668" y="1292767"/>
            <a:ext cx="8595502" cy="5092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nama1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['Andi','Budi'];</a:t>
            </a: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nama2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['Caca','Dede','Euis'];</a:t>
            </a: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nama3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nama1.concat(nama2)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nn-NO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nn-NO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nama4</a:t>
            </a:r>
            <a:r>
              <a:rPr lang="nn-NO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n-NO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nama2.concat(nama1)</a:t>
            </a:r>
            <a:r>
              <a:rPr lang="nn-NO" sz="3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console.log(nama3)</a:t>
            </a:r>
          </a:p>
          <a:p>
            <a:r>
              <a:rPr lang="nn-NO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console.log(nama4)</a:t>
            </a: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68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Merging (Concatenating) </a:t>
            </a:r>
          </a:p>
          <a:p>
            <a:pPr algn="ctr"/>
            <a:r>
              <a:rPr lang="id-ID" sz="4400" b="1" dirty="0">
                <a:solidFill>
                  <a:srgbClr val="009696"/>
                </a:solidFill>
              </a:rPr>
              <a:t>3 Arrays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425668" y="1292767"/>
            <a:ext cx="9017878" cy="5281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nama1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['Andi','Budi'];</a:t>
            </a: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nama2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['Caca','Dede','Euis'];</a:t>
            </a: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nama3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['Faza','Gilang'];</a:t>
            </a: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nama1.concat(nama2,nama3)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b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nama1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nama2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nama3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>
                <a:solidFill>
                  <a:srgbClr val="009696"/>
                </a:solidFill>
              </a:rPr>
              <a:t>Solve It!</a:t>
            </a:r>
            <a:endParaRPr lang="id-ID" sz="4800" b="1" dirty="0"/>
          </a:p>
        </p:txBody>
      </p:sp>
      <p:sp>
        <p:nvSpPr>
          <p:cNvPr id="5" name="Title 1"/>
          <p:cNvSpPr txBox="1"/>
          <p:nvPr/>
        </p:nvSpPr>
        <p:spPr>
          <a:xfrm>
            <a:off x="-39921" y="1106657"/>
            <a:ext cx="9183921" cy="4521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6000" b="1" dirty="0">
                <a:solidFill>
                  <a:schemeClr val="bg1"/>
                </a:solidFill>
              </a:rPr>
              <a:t>Buatlah algoritma untuk mengurutkan elemen array berikut:</a:t>
            </a:r>
          </a:p>
          <a:p>
            <a:pPr algn="ctr"/>
            <a:r>
              <a:rPr lang="id-ID" sz="5400" b="1" dirty="0">
                <a:solidFill>
                  <a:srgbClr val="FFFF00"/>
                </a:solidFill>
              </a:rPr>
              <a:t>x = [40, 100, 1, 5, 25, 10]</a:t>
            </a: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292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Numeric Sorting Ascending</a:t>
            </a:r>
          </a:p>
          <a:p>
            <a:pPr algn="ctr"/>
            <a:r>
              <a:rPr lang="id-ID" sz="2400" b="1" dirty="0">
                <a:solidFill>
                  <a:srgbClr val="009696"/>
                </a:solidFill>
              </a:rPr>
              <a:t>Function comparison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040542" y="1292766"/>
            <a:ext cx="8007924" cy="5565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[40, 100, 1, 5, 25, 10];</a:t>
            </a: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.sort()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x.sort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function(</a:t>
            </a:r>
            <a:r>
              <a:rPr lang="en-US" sz="3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id-ID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return a-b</a:t>
            </a:r>
          </a:p>
          <a:p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292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Numeric Sorting Descending</a:t>
            </a:r>
          </a:p>
          <a:p>
            <a:pPr algn="ctr"/>
            <a:r>
              <a:rPr lang="id-ID" sz="2400" b="1" dirty="0">
                <a:solidFill>
                  <a:srgbClr val="009696"/>
                </a:solidFill>
              </a:rPr>
              <a:t>Function comparison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040542" y="1292766"/>
            <a:ext cx="7871446" cy="5565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[40, 100, 1, 5, 25, 10];</a:t>
            </a: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.sort()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 err="1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x.sort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function(</a:t>
            </a:r>
            <a:r>
              <a:rPr lang="en-US" sz="3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id-ID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return b</a:t>
            </a:r>
            <a:r>
              <a:rPr lang="id-ID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-a</a:t>
            </a:r>
            <a:endParaRPr lang="en-US" sz="32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>
                <a:solidFill>
                  <a:srgbClr val="009696"/>
                </a:solidFill>
              </a:rPr>
              <a:t>Solve It!</a:t>
            </a:r>
            <a:endParaRPr lang="id-ID" sz="4800" b="1" dirty="0"/>
          </a:p>
        </p:txBody>
      </p:sp>
      <p:sp>
        <p:nvSpPr>
          <p:cNvPr id="5" name="Title 1"/>
          <p:cNvSpPr txBox="1"/>
          <p:nvPr/>
        </p:nvSpPr>
        <p:spPr>
          <a:xfrm>
            <a:off x="268014" y="1106657"/>
            <a:ext cx="8481848" cy="4521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>
                <a:solidFill>
                  <a:schemeClr val="bg1"/>
                </a:solidFill>
              </a:rPr>
              <a:t>Buatlah algoritma untuk menentukan elemen tertinggi &amp; terendah,</a:t>
            </a:r>
          </a:p>
          <a:p>
            <a:pPr algn="ctr"/>
            <a:r>
              <a:rPr lang="id-ID" sz="4800" b="1" dirty="0">
                <a:solidFill>
                  <a:schemeClr val="bg1"/>
                </a:solidFill>
              </a:rPr>
              <a:t>dari array berikut:</a:t>
            </a:r>
          </a:p>
          <a:p>
            <a:pPr algn="ctr"/>
            <a:r>
              <a:rPr lang="id-ID" sz="4800" b="1" dirty="0">
                <a:solidFill>
                  <a:srgbClr val="FFFF00"/>
                </a:solidFill>
              </a:rPr>
              <a:t>x = [40, 100, 1, 5, 25, 10]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38579" y="32607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9696"/>
                </a:solidFill>
              </a:rPr>
              <a:t>Array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1" y="910006"/>
            <a:ext cx="9143999" cy="1384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9696"/>
                </a:solidFill>
              </a:rPr>
              <a:t>What ?</a:t>
            </a:r>
          </a:p>
          <a:p>
            <a:pPr algn="ctr"/>
            <a:r>
              <a:rPr lang="en-US" sz="2000" dirty="0">
                <a:cs typeface="Consolas" panose="020B0609020204030204" pitchFamily="49" charset="0"/>
                <a:sym typeface="+mn-ea"/>
              </a:rPr>
              <a:t>JavaScript arrays are used to store multiple values in a single variable.</a:t>
            </a:r>
          </a:p>
          <a:p>
            <a:pPr algn="ctr"/>
            <a:r>
              <a:rPr lang="en-US" sz="2000" dirty="0">
                <a:cs typeface="Consolas" panose="020B0609020204030204" pitchFamily="49" charset="0"/>
                <a:sym typeface="+mn-ea"/>
              </a:rPr>
              <a:t>An array is a special variable, which can hold more than one value at a time.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237931" y="1962807"/>
            <a:ext cx="8668138" cy="1384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9696"/>
                </a:solidFill>
              </a:rPr>
              <a:t>Why ?</a:t>
            </a:r>
          </a:p>
          <a:p>
            <a:pPr algn="ctr"/>
            <a:r>
              <a:rPr lang="en-US" sz="2000" dirty="0">
                <a:cs typeface="Consolas" panose="020B0609020204030204" pitchFamily="49" charset="0"/>
                <a:sym typeface="+mn-ea"/>
              </a:rPr>
              <a:t>If you have a list of items (a list of car names, for example), storing the cars in single variables could look like this:</a:t>
            </a:r>
            <a:endParaRPr lang="en-US" sz="3200" b="1" dirty="0">
              <a:solidFill>
                <a:srgbClr val="00969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F8C8AE-05C8-41DA-99A1-659A29D3FC6F}"/>
              </a:ext>
            </a:extLst>
          </p:cNvPr>
          <p:cNvSpPr/>
          <p:nvPr/>
        </p:nvSpPr>
        <p:spPr>
          <a:xfrm>
            <a:off x="503854" y="320354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 car1 = </a:t>
            </a:r>
            <a:r>
              <a:rPr lang="en-ID" dirty="0">
                <a:solidFill>
                  <a:srgbClr val="A52A2A"/>
                </a:solidFill>
                <a:latin typeface="Consolas" panose="020B0609020204030204" pitchFamily="49" charset="0"/>
              </a:rPr>
              <a:t>"Saab"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ID" dirty="0"/>
            </a:br>
            <a:r>
              <a:rPr lang="en-ID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 car2 = </a:t>
            </a:r>
            <a:r>
              <a:rPr lang="en-ID" dirty="0">
                <a:solidFill>
                  <a:srgbClr val="A52A2A"/>
                </a:solidFill>
                <a:latin typeface="Consolas" panose="020B0609020204030204" pitchFamily="49" charset="0"/>
              </a:rPr>
              <a:t>"Volvo"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ID" dirty="0"/>
            </a:br>
            <a:r>
              <a:rPr lang="en-ID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 car3 = </a:t>
            </a:r>
            <a:r>
              <a:rPr lang="en-ID" dirty="0">
                <a:solidFill>
                  <a:srgbClr val="A52A2A"/>
                </a:solidFill>
                <a:latin typeface="Consolas" panose="020B0609020204030204" pitchFamily="49" charset="0"/>
              </a:rPr>
              <a:t>"BMW"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487F5-7471-4476-A557-9AB637888D3E}"/>
              </a:ext>
            </a:extLst>
          </p:cNvPr>
          <p:cNvSpPr/>
          <p:nvPr/>
        </p:nvSpPr>
        <p:spPr>
          <a:xfrm>
            <a:off x="237931" y="4151215"/>
            <a:ext cx="85481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However, what if you want to loop through the cars and find a specific one? And what if you had not 3 cars, but 300?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The solution is an array!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An array can hold many values under a single name, and you can access the values by referring to an index number.</a:t>
            </a:r>
            <a:endParaRPr lang="en-ID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292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>
                <a:solidFill>
                  <a:srgbClr val="009696"/>
                </a:solidFill>
              </a:rPr>
              <a:t>Lowest &amp; Highest Element #1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040542" y="1292767"/>
            <a:ext cx="9017878" cy="4445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= [40, 100, 1, 5, 25, 10];</a:t>
            </a:r>
          </a:p>
          <a:p>
            <a:b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x.sort(function(a,b){</a:t>
            </a:r>
          </a:p>
          <a:p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a-b</a:t>
            </a:r>
          </a:p>
          <a:p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b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x[0]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x[x.length-1]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292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>
                <a:solidFill>
                  <a:srgbClr val="009696"/>
                </a:solidFill>
              </a:rPr>
              <a:t>Lowest &amp; Highest Element #2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662158" y="1277001"/>
            <a:ext cx="8671034" cy="5076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let x = [40, 100, 1, 5, 25, 10];</a:t>
            </a:r>
          </a:p>
          <a:p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nilaiMin(a) {</a:t>
            </a:r>
          </a:p>
          <a:p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Math.min.apply(null, a);</a:t>
            </a:r>
          </a:p>
          <a:p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id-ID" sz="32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nilaiMax(a) {</a:t>
            </a:r>
          </a:p>
          <a:p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Math.max.apply(null, a);</a:t>
            </a:r>
          </a:p>
          <a:p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id-ID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nilaiMin(x)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nilaiMax(x)</a:t>
            </a:r>
            <a:r>
              <a:rPr lang="id-ID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132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>
                <a:solidFill>
                  <a:srgbClr val="009696"/>
                </a:solidFill>
              </a:rPr>
              <a:t>Array of Arrays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48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955120" y="1277001"/>
            <a:ext cx="7542494" cy="5273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['Andi',24,'PNS'],</a:t>
            </a:r>
          </a:p>
          <a:p>
            <a:r>
              <a:rPr 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['Budi',28,'Pengacara'],</a:t>
            </a:r>
          </a:p>
          <a:p>
            <a:r>
              <a:rPr lang="id-ID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['Caca',21,'Siswa'],</a:t>
            </a: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arrayKu[0]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arrayKu[0][0]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arrayKu[1][1]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arrayKu[2][2]</a:t>
            </a:r>
            <a: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id-ID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0"/>
            <a:ext cx="9144000" cy="1132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>
                <a:solidFill>
                  <a:srgbClr val="009696"/>
                </a:solidFill>
              </a:rPr>
              <a:t>Sorting Array of Arrays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48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/>
          <p:nvPr/>
        </p:nvSpPr>
        <p:spPr>
          <a:xfrm>
            <a:off x="955120" y="1277001"/>
            <a:ext cx="7857804" cy="5273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sz="3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</a:t>
            </a:r>
            <a: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35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['Andi',24,'PNS'],</a:t>
            </a:r>
          </a:p>
          <a:p>
            <a:r>
              <a:rPr lang="id-ID" sz="35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['Budi',28,'Pengacara'],</a:t>
            </a:r>
          </a:p>
          <a:p>
            <a:r>
              <a:rPr lang="id-ID" sz="35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['Caca',21,'Siswa'],</a:t>
            </a:r>
          </a:p>
          <a:p>
            <a: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id-ID" sz="3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arrayKu[0].sort()</a:t>
            </a:r>
          </a:p>
          <a:p>
            <a:r>
              <a:rPr lang="id-ID" sz="3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arrayKu[1].reverse()</a:t>
            </a:r>
          </a:p>
          <a:p>
            <a:endParaRPr lang="id-ID" sz="3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arrayKu[0]</a:t>
            </a:r>
            <a: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arrayKu[1]</a:t>
            </a:r>
            <a: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id-ID" sz="3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d-ID" sz="3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5293-8F1E-40DB-BAA5-239486E0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1DCD-A8BB-4EE9-88E4-59BFAB2E0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https://www.w3schools.com/js/js_arrays.asp</a:t>
            </a:r>
            <a:endParaRPr lang="en-ID" dirty="0"/>
          </a:p>
          <a:p>
            <a:r>
              <a:rPr lang="en-ID" dirty="0">
                <a:hlinkClick r:id="rId3"/>
              </a:rPr>
              <a:t>https://www.w3schools.com/js/js_array_methods.asp</a:t>
            </a:r>
            <a:endParaRPr lang="en-ID" dirty="0"/>
          </a:p>
          <a:p>
            <a:r>
              <a:rPr lang="en-ID" dirty="0">
                <a:hlinkClick r:id="rId4"/>
              </a:rPr>
              <a:t>https://www.w3schools.com/js/js_array_sort.asp</a:t>
            </a:r>
            <a:endParaRPr lang="en-ID" dirty="0"/>
          </a:p>
          <a:p>
            <a:r>
              <a:rPr lang="en-ID" dirty="0">
                <a:hlinkClick r:id="rId5"/>
              </a:rPr>
              <a:t>https://www.w3schools.com/js/js_array_iteration.asp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33692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/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/>
                <a:t>Exploring</a:t>
              </a:r>
            </a:p>
            <a:p>
              <a:pPr algn="ctr"/>
              <a:r>
                <a:rPr lang="id-ID" sz="3200" i="1" dirty="0">
                  <a:latin typeface="Gotham" panose="02000604030000020004" pitchFamily="50" charset="0"/>
                </a:rPr>
                <a:t>#6   </a:t>
              </a:r>
              <a:r>
                <a:rPr lang="id-ID" sz="3200" b="0" dirty="0">
                  <a:latin typeface="Gotham" panose="02000604030000020004" pitchFamily="50" charset="0"/>
                </a:rPr>
                <a:t>Function &amp; Array</a:t>
              </a:r>
              <a:endParaRPr lang="en-US" sz="9600" b="0" dirty="0">
                <a:latin typeface="Gotham" panose="02000604030000020004" pitchFamily="50" charset="0"/>
              </a:endParaRPr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92601" y="-94603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Array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650476" y="559684"/>
            <a:ext cx="7831359" cy="2483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cs typeface="Consolas" panose="020B0609020204030204" pitchFamily="49" charset="0"/>
              </a:rPr>
              <a:t>Arrays are container-like values that can hold other values. The values inside an array are called elements.</a:t>
            </a:r>
            <a:endParaRPr lang="id-ID" sz="32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pic>
        <p:nvPicPr>
          <p:cNvPr id="2050" name="Picture 2" descr="C:\Users\usr\Pictures\knowledge_development_bo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661" y="3547233"/>
            <a:ext cx="4981904" cy="334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r\Pictures\variable-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85" y="2817355"/>
            <a:ext cx="3978657" cy="164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3494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Array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650476" y="670045"/>
            <a:ext cx="8288572" cy="5738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mobil1 = 'Alya';</a:t>
            </a: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mobil2 = 'Xenia';</a:t>
            </a: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mobil3 = 'Avanza';</a:t>
            </a: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b="1" i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</a:t>
            </a: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Alya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Xenia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Avanza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id-ID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Alya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Xenia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Avanza</a:t>
            </a:r>
            <a:r>
              <a:rPr lang="id-ID" sz="3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id-ID" sz="3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82239" y="0"/>
            <a:ext cx="8346894" cy="1529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Array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441435" y="512385"/>
            <a:ext cx="8844455" cy="5738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Alya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Xenia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Avanza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mobil.toString()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mobil.join(' * ')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45303" y="0"/>
            <a:ext cx="8346894" cy="13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Array Elements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650476" y="512385"/>
            <a:ext cx="8288572" cy="5738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Alya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Xenia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Avanza</a:t>
            </a:r>
            <a:r>
              <a:rPr lang="id-ID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425668" y="1166648"/>
            <a:ext cx="8481848" cy="5131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buah, bPjg, i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3300" b="1" dirty="0">
              <a:solidFill>
                <a:srgbClr val="0096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['Jeruk', 'Nanas', 'Apel']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id-ID" sz="3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bPjg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 = buah.length;</a:t>
            </a:r>
          </a:p>
          <a:p>
            <a:endParaRPr lang="id-ID" sz="33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 = 0; i &lt; bPjg; i++) {</a:t>
            </a:r>
          </a:p>
          <a:p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	console.log(</a:t>
            </a:r>
            <a:r>
              <a:rPr lang="id-ID" sz="3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d-ID" sz="33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id-ID" sz="3300" b="1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r>
              <a:rPr lang="id-ID" sz="3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245303" y="0"/>
            <a:ext cx="8346894" cy="13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Array Elements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-1"/>
            <a:ext cx="9144000" cy="1576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Array Properties &amp; Methods</a:t>
            </a:r>
          </a:p>
          <a:p>
            <a:pPr algn="ctr"/>
            <a:r>
              <a:rPr lang="id-ID" sz="3200" b="1" dirty="0">
                <a:solidFill>
                  <a:srgbClr val="009696"/>
                </a:solidFill>
              </a:rPr>
              <a:t>&lt; length, sort, reverse &amp; indexOf &gt;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50476" y="1945041"/>
            <a:ext cx="8288572" cy="4367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['Alya','Xenia','Avanza']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.sort()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//let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.reverse()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.indexOf(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'Avanza'</a:t>
            </a:r>
            <a:r>
              <a:rPr lang="id-ID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id-ID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// 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id-ID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0" y="-1"/>
            <a:ext cx="9144000" cy="15923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>
                <a:solidFill>
                  <a:srgbClr val="009696"/>
                </a:solidFill>
              </a:rPr>
              <a:t>pop &amp; push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441442" y="1135112"/>
            <a:ext cx="8276889" cy="5092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let buah = ['Jeruk','Nanas','Apel'];</a:t>
            </a:r>
          </a:p>
          <a:p>
            <a:b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1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buah.pop(); </a:t>
            </a:r>
          </a:p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</a:p>
          <a:p>
            <a:b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31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buah.push(</a:t>
            </a:r>
            <a:r>
              <a:rPr lang="id-ID" sz="3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'Kiwi'</a:t>
            </a:r>
            <a:r>
              <a:rPr lang="id-ID" sz="31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id-ID" sz="3100" dirty="0">
                <a:latin typeface="Consolas" panose="020B0609020204030204" pitchFamily="49" charset="0"/>
                <a:cs typeface="Consolas" panose="020B0609020204030204" pitchFamily="49" charset="0"/>
              </a:rPr>
              <a:t>console.log(buah)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1287</Words>
  <Application>Microsoft Office PowerPoint</Application>
  <PresentationFormat>On-screen Show (4:3)</PresentationFormat>
  <Paragraphs>212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hartono_baron@yahoo.com</cp:lastModifiedBy>
  <cp:revision>725</cp:revision>
  <dcterms:created xsi:type="dcterms:W3CDTF">2015-11-07T11:59:00Z</dcterms:created>
  <dcterms:modified xsi:type="dcterms:W3CDTF">2020-01-31T08:14:15Z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