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99" r:id="rId3"/>
    <p:sldId id="498" r:id="rId5"/>
    <p:sldId id="445" r:id="rId6"/>
    <p:sldId id="446" r:id="rId7"/>
    <p:sldId id="447" r:id="rId8"/>
    <p:sldId id="448" r:id="rId9"/>
    <p:sldId id="449" r:id="rId10"/>
    <p:sldId id="450" r:id="rId11"/>
    <p:sldId id="461" r:id="rId12"/>
    <p:sldId id="452" r:id="rId13"/>
    <p:sldId id="453" r:id="rId14"/>
    <p:sldId id="454" r:id="rId15"/>
    <p:sldId id="470" r:id="rId16"/>
    <p:sldId id="466" r:id="rId17"/>
    <p:sldId id="479" r:id="rId18"/>
    <p:sldId id="474" r:id="rId19"/>
    <p:sldId id="480" r:id="rId20"/>
    <p:sldId id="456" r:id="rId21"/>
    <p:sldId id="458" r:id="rId22"/>
    <p:sldId id="472" r:id="rId23"/>
    <p:sldId id="462" r:id="rId24"/>
    <p:sldId id="463" r:id="rId25"/>
    <p:sldId id="467" r:id="rId26"/>
    <p:sldId id="468" r:id="rId27"/>
    <p:sldId id="469" r:id="rId28"/>
    <p:sldId id="478" r:id="rId29"/>
    <p:sldId id="476" r:id="rId30"/>
    <p:sldId id="477" r:id="rId31"/>
    <p:sldId id="473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0231" autoAdjust="0"/>
  </p:normalViewPr>
  <p:slideViewPr>
    <p:cSldViewPr snapToGrid="0">
      <p:cViewPr>
        <p:scale>
          <a:sx n="60" d="100"/>
          <a:sy n="60" d="100"/>
        </p:scale>
        <p:origin x="-666" y="-60"/>
      </p:cViewPr>
      <p:guideLst>
        <p:guide orient="horz" pos="2202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/>
                <a:t>#8   </a:t>
              </a:r>
              <a:r>
                <a:rPr lang="id-ID" sz="3200" b="0" dirty="0" smtClean="0">
                  <a:latin typeface="Gotham" panose="02000604030000020004" pitchFamily="50" charset="0"/>
                </a:rPr>
                <a:t>Object</a:t>
              </a:r>
              <a:endParaRPr lang="en-US" sz="3200" i="1" dirty="0"/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55665" y="55152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The </a:t>
            </a:r>
            <a:r>
              <a:rPr lang="id-ID" sz="4000" b="1" i="1" dirty="0" smtClean="0">
                <a:solidFill>
                  <a:srgbClr val="009696"/>
                </a:solidFill>
              </a:rPr>
              <a:t>‘</a:t>
            </a:r>
            <a:r>
              <a:rPr lang="en-US" sz="4000" b="1" i="1" dirty="0" smtClean="0">
                <a:solidFill>
                  <a:srgbClr val="009696"/>
                </a:solidFill>
              </a:rPr>
              <a:t>this</a:t>
            </a:r>
            <a:r>
              <a:rPr lang="id-ID" sz="4000" b="1" i="1" dirty="0" smtClean="0">
                <a:solidFill>
                  <a:srgbClr val="009696"/>
                </a:solidFill>
              </a:rPr>
              <a:t>’</a:t>
            </a:r>
            <a:r>
              <a:rPr lang="en-US" sz="4000" b="1" dirty="0" smtClean="0">
                <a:solidFill>
                  <a:srgbClr val="009696"/>
                </a:solidFill>
              </a:rPr>
              <a:t> </a:t>
            </a:r>
            <a:r>
              <a:rPr lang="en-US" sz="4000" b="1" dirty="0">
                <a:solidFill>
                  <a:srgbClr val="009696"/>
                </a:solidFill>
              </a:rPr>
              <a:t>Keyword</a:t>
            </a:r>
            <a:endParaRPr lang="en-US" sz="4000" b="1" dirty="0">
              <a:solidFill>
                <a:srgbClr val="00969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508574" y="1466166"/>
            <a:ext cx="8398944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/>
              <a:t>In </a:t>
            </a:r>
            <a:r>
              <a:rPr lang="en-US" sz="2400" dirty="0"/>
              <a:t>JavaScript, the thing called 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, is the object that "owns" the JavaScript </a:t>
            </a:r>
            <a:r>
              <a:rPr lang="en-US" sz="2400" dirty="0" smtClean="0"/>
              <a:t>code.</a:t>
            </a:r>
            <a:r>
              <a:rPr lang="id-ID" sz="2400" dirty="0"/>
              <a:t> </a:t>
            </a:r>
            <a:endParaRPr lang="id-ID" sz="2400" dirty="0" smtClean="0"/>
          </a:p>
          <a:p>
            <a:endParaRPr lang="id-ID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, when used in a function, is the object that "owns" the </a:t>
            </a:r>
            <a:r>
              <a:rPr lang="en-US" sz="2400" dirty="0" smtClean="0"/>
              <a:t>function.</a:t>
            </a:r>
            <a:r>
              <a:rPr lang="id-ID" sz="2400" dirty="0"/>
              <a:t> </a:t>
            </a:r>
            <a:endParaRPr lang="id-ID" sz="2400" dirty="0" smtClean="0"/>
          </a:p>
          <a:p>
            <a:endParaRPr lang="id-ID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, when used in an object, is the object itself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 keyword in an object constructor does not have a value. It is only a substitute </a:t>
            </a:r>
            <a:r>
              <a:rPr lang="en-US" sz="2400" dirty="0" smtClean="0"/>
              <a:t>for </a:t>
            </a:r>
            <a:r>
              <a:rPr lang="en-US" sz="2400" dirty="0"/>
              <a:t>the new object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endParaRPr lang="en-US" sz="2400" dirty="0"/>
          </a:p>
          <a:p>
            <a:r>
              <a:rPr lang="en-US" sz="2400" dirty="0"/>
              <a:t>The value of 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 will become the new object when the constructor is used to create an </a:t>
            </a:r>
            <a:r>
              <a:rPr lang="en-US" sz="2400" dirty="0" smtClean="0"/>
              <a:t>object</a:t>
            </a:r>
            <a:r>
              <a:rPr lang="en-US" sz="2400" dirty="0"/>
              <a:t>.</a:t>
            </a:r>
            <a:endParaRPr lang="id-ID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55665" y="55152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Accessing </a:t>
            </a:r>
            <a:r>
              <a:rPr lang="id-ID" sz="4000" b="1" dirty="0" smtClean="0">
                <a:solidFill>
                  <a:srgbClr val="009696"/>
                </a:solidFill>
              </a:rPr>
              <a:t>Obj. </a:t>
            </a:r>
            <a:r>
              <a:rPr lang="en-US" sz="4000" b="1" dirty="0" smtClean="0">
                <a:solidFill>
                  <a:srgbClr val="009696"/>
                </a:solidFill>
              </a:rPr>
              <a:t>Properties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587375" y="1355725"/>
            <a:ext cx="8226425" cy="4792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: 50, 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Hunter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+' </a:t>
            </a:r>
            <a:r>
              <a:rPr lang="en-US" alt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+' </a:t>
            </a:r>
            <a:r>
              <a:rPr lang="en-US" alt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y.o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+' </a:t>
            </a:r>
            <a:r>
              <a:rPr lang="en-US" alt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a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'+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["job"]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+'.'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55665" y="55152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</a:t>
            </a:r>
            <a:r>
              <a:rPr lang="id-ID" sz="4000" b="1" dirty="0" smtClean="0">
                <a:solidFill>
                  <a:srgbClr val="009696"/>
                </a:solidFill>
              </a:rPr>
              <a:t>dd</a:t>
            </a:r>
            <a:r>
              <a:rPr lang="en-US" sz="4000" b="1" dirty="0" err="1" smtClean="0">
                <a:solidFill>
                  <a:srgbClr val="009696"/>
                </a:solidFill>
              </a:rPr>
              <a:t>ing</a:t>
            </a:r>
            <a:r>
              <a:rPr lang="id-ID" sz="4000" b="1" dirty="0" smtClean="0">
                <a:solidFill>
                  <a:srgbClr val="009696"/>
                </a:solidFill>
              </a:rPr>
              <a:t>/Deleting</a:t>
            </a:r>
            <a:r>
              <a:rPr lang="en-US" sz="4000" b="1" dirty="0" smtClean="0">
                <a:solidFill>
                  <a:srgbClr val="009696"/>
                </a:solidFill>
              </a:rPr>
              <a:t> Properties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87404" y="1355804"/>
            <a:ext cx="8398944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: 50, 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Hunter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nationality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USA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55665" y="55152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</a:t>
            </a:r>
            <a:r>
              <a:rPr lang="id-ID" sz="4000" b="1" dirty="0" smtClean="0">
                <a:solidFill>
                  <a:srgbClr val="009696"/>
                </a:solidFill>
              </a:rPr>
              <a:t>dd</a:t>
            </a:r>
            <a:r>
              <a:rPr lang="en-US" sz="4000" b="1" dirty="0" err="1" smtClean="0">
                <a:solidFill>
                  <a:srgbClr val="009696"/>
                </a:solidFill>
              </a:rPr>
              <a:t>ing</a:t>
            </a:r>
            <a:r>
              <a:rPr lang="id-ID" sz="4000" b="1" dirty="0" smtClean="0">
                <a:solidFill>
                  <a:srgbClr val="009696"/>
                </a:solidFill>
              </a:rPr>
              <a:t>/Deleting</a:t>
            </a:r>
            <a:r>
              <a:rPr lang="en-US" sz="4000" b="1" dirty="0" smtClean="0">
                <a:solidFill>
                  <a:srgbClr val="009696"/>
                </a:solidFill>
              </a:rPr>
              <a:t> Properties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87404" y="1355804"/>
            <a:ext cx="8398944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id-ID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_name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_age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_job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this.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this.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_age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this.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job;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id-ID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0,'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Hunter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nationality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'</a:t>
            </a:r>
            <a:r>
              <a:rPr lang="en-US" alt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60129" y="-81328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Propert</a:t>
            </a:r>
            <a:r>
              <a:rPr lang="id-ID" sz="4000" b="1" dirty="0" smtClean="0">
                <a:solidFill>
                  <a:srgbClr val="009696"/>
                </a:solidFill>
              </a:rPr>
              <a:t>y Array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98131" y="1032688"/>
            <a:ext cx="7670042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John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= {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    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name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: </a:t>
            </a:r>
            <a:r>
              <a:rPr lang="en-US" alt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[“John”, “Wick”]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    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age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: 50, 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    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job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: "</a:t>
            </a:r>
            <a:r>
              <a:rPr lang="en-US" alt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Hunter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};</a:t>
            </a:r>
            <a:endParaRPr lang="en-US" sz="3200" dirty="0"/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console.log(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60129" y="-81328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Propert</a:t>
            </a:r>
            <a:r>
              <a:rPr lang="id-ID" sz="4000" b="1" dirty="0" smtClean="0">
                <a:solidFill>
                  <a:srgbClr val="009696"/>
                </a:solidFill>
              </a:rPr>
              <a:t>y Array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87403" y="1055548"/>
            <a:ext cx="8324585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	constructor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first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last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age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Wick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0);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console.log(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John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console.log(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John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.nam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[0]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console.log(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John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.nam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[1]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60129" y="0"/>
            <a:ext cx="8187835" cy="1172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Propert</a:t>
            </a:r>
            <a:r>
              <a:rPr lang="id-ID" sz="4000" b="1" dirty="0" smtClean="0">
                <a:solidFill>
                  <a:srgbClr val="009696"/>
                </a:solidFill>
              </a:rPr>
              <a:t>y Obj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19676" y="960012"/>
            <a:ext cx="6714140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 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 50,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 {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'Hunter',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Assasin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'USA'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8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.job.name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console.log(</a:t>
            </a:r>
            <a:r>
              <a:rPr lang="en-US" sz="28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John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.job.location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60129" y="0"/>
            <a:ext cx="8187835" cy="1172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Propert</a:t>
            </a:r>
            <a:r>
              <a:rPr lang="id-ID" sz="4000" b="1" dirty="0" smtClean="0">
                <a:solidFill>
                  <a:srgbClr val="009696"/>
                </a:solidFill>
              </a:rPr>
              <a:t>y Obj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87403" y="1055548"/>
            <a:ext cx="8324585" cy="4792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	constructor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first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last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age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John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new 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human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('</a:t>
            </a:r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John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','</a:t>
            </a:r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Wick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',</a:t>
            </a:r>
            <a:r>
              <a:rPr lang="en-US" alt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5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0);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console.log(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John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.nam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en-US" alt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last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55665" y="55152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Accessing </a:t>
            </a:r>
            <a:r>
              <a:rPr lang="id-ID" sz="4000" b="1" dirty="0">
                <a:solidFill>
                  <a:srgbClr val="009696"/>
                </a:solidFill>
              </a:rPr>
              <a:t>Object </a:t>
            </a:r>
            <a:r>
              <a:rPr lang="id-ID" sz="4000" b="1" dirty="0" smtClean="0">
                <a:solidFill>
                  <a:srgbClr val="009696"/>
                </a:solidFill>
              </a:rPr>
              <a:t>Methods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354965" y="1219200"/>
            <a:ext cx="8789035" cy="5107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Wick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50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function() {</a:t>
            </a:r>
            <a:endParaRPr lang="id-ID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d-ID" sz="3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id-ID" sz="3200" i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3200" i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d-ID" sz="3200" i="1" dirty="0">
                <a:latin typeface="Consolas" panose="020B0609020204030204" pitchFamily="49" charset="0"/>
                <a:cs typeface="Consolas" panose="020B0609020204030204" pitchFamily="49" charset="0"/>
              </a:rPr>
              <a:t> + " " + </a:t>
            </a:r>
            <a:r>
              <a:rPr lang="en-US" altLang="id-ID" sz="32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d-ID" sz="3200" i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3200" i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id-ID" sz="32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55665" y="-70976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Adding New Methods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650468" y="1198143"/>
            <a:ext cx="8398944" cy="5139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(x, y, z) {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= x, 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= y,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= z,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changeName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= function(a) {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this.</a:t>
            </a:r>
            <a:r>
              <a:rPr lang="en-US" alt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= a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Wick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changeName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John.lastName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Object</a:t>
            </a:r>
            <a:endParaRPr lang="en-US" sz="4000" b="1" dirty="0">
              <a:solidFill>
                <a:srgbClr val="009696"/>
              </a:solidFill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0" y="1437659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What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Same as array but has different syntax.</a:t>
            </a:r>
            <a:endParaRPr lang="en-US" sz="2000" dirty="0">
              <a:cs typeface="Consolas" panose="020B0609020204030204" pitchFamily="49" charset="0"/>
              <a:sym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0" y="2736869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Why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Data from database will sent in object format.</a:t>
            </a:r>
            <a:endParaRPr lang="en-US" sz="32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42017" y="-70976"/>
            <a:ext cx="8346894" cy="1790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Check </a:t>
            </a:r>
            <a:endParaRPr lang="id-ID" sz="40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Properties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800596" y="542069"/>
            <a:ext cx="8398944" cy="5908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: 1,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eyes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: 2,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ears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: 2,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hands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: 2,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foots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: 2,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propName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propName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propName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+ ":" + </a:t>
            </a:r>
            <a:r>
              <a:rPr lang="en-US" alt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propName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55665" y="-59111"/>
            <a:ext cx="8346894" cy="1253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Inheritance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206375" y="1013460"/>
            <a:ext cx="8725535" cy="541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constructor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_name</a:t>
            </a:r>
            <a:r>
              <a:rPr 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_age</a:t>
            </a:r>
            <a:r>
              <a:rPr 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_</a:t>
            </a:r>
            <a:r>
              <a:rPr 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job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_age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b, c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lass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_address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'John', 50, 'Hunter',</a:t>
            </a:r>
            <a:endParaRPr lang="en-US" alt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'Senior High School', 'Manhattan'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55665" y="95533"/>
            <a:ext cx="8346894" cy="1098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b="1" dirty="0" smtClean="0">
                <a:solidFill>
                  <a:srgbClr val="009696"/>
                </a:solidFill>
              </a:rPr>
              <a:t>Inheritance w/out Argument*</a:t>
            </a:r>
            <a:endParaRPr lang="id-ID" b="1" dirty="0" smtClean="0">
              <a:solidFill>
                <a:srgbClr val="009696"/>
              </a:solidFill>
            </a:endParaRPr>
          </a:p>
          <a:p>
            <a:pPr algn="r"/>
            <a:r>
              <a:rPr lang="id-ID" sz="2000" b="1" dirty="0" smtClean="0">
                <a:solidFill>
                  <a:srgbClr val="009696"/>
                </a:solidFill>
              </a:rPr>
              <a:t>Parameter</a:t>
            </a:r>
            <a:endParaRPr lang="id-ID" sz="2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47040" y="1193800"/>
            <a:ext cx="8365490" cy="5224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alt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pizza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	constructor()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diameter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30;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cheesePizza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super()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alt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topping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alt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alt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'50K';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cheesePizza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1201" y="177417"/>
            <a:ext cx="8346894" cy="1098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Inheritance w/out</a:t>
            </a:r>
            <a:r>
              <a:rPr lang="id-ID" b="1" dirty="0" smtClean="0">
                <a:solidFill>
                  <a:srgbClr val="009696"/>
                </a:solidFill>
              </a:rPr>
              <a:t> </a:t>
            </a:r>
            <a:endParaRPr lang="id-ID" b="1" dirty="0" smtClean="0">
              <a:solidFill>
                <a:srgbClr val="009696"/>
              </a:solidFill>
            </a:endParaRPr>
          </a:p>
          <a:p>
            <a:pPr algn="r"/>
            <a:r>
              <a:rPr lang="id-ID" b="1" dirty="0" smtClean="0">
                <a:solidFill>
                  <a:srgbClr val="009696"/>
                </a:solidFill>
              </a:rPr>
              <a:t>Argument*</a:t>
            </a:r>
            <a:endParaRPr lang="id-ID" b="1" dirty="0" smtClean="0">
              <a:solidFill>
                <a:srgbClr val="009696"/>
              </a:solidFill>
            </a:endParaRPr>
          </a:p>
          <a:p>
            <a:pPr algn="r"/>
            <a:r>
              <a:rPr lang="id-ID" sz="2000" b="1" dirty="0" smtClean="0">
                <a:solidFill>
                  <a:srgbClr val="009696"/>
                </a:solidFill>
              </a:rPr>
              <a:t>Parameter</a:t>
            </a:r>
            <a:endParaRPr lang="id-ID" sz="2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27153" y="392758"/>
            <a:ext cx="9618415" cy="643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class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id-ID" sz="26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pizza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{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constructor()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this.</a:t>
            </a:r>
            <a:r>
              <a:rPr lang="id-ID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diameter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= 30;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class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altLang="id-ID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cheesePizza </a:t>
            </a:r>
            <a:r>
              <a:rPr lang="en-US" altLang="id-ID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extends</a:t>
            </a:r>
            <a:r>
              <a:rPr lang="en-US" altLang="id-ID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pizza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(){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super()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   </a:t>
            </a:r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this.</a:t>
            </a:r>
            <a:r>
              <a:rPr lang="id-ID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topping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= '</a:t>
            </a:r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Cheese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';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   </a:t>
            </a:r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this.</a:t>
            </a:r>
            <a:r>
              <a:rPr lang="en-US" altLang="id-ID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price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= '50K';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endParaRPr lang="id-ID" sz="2600" dirty="0" smtClean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class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altLang="id-ID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mushroomPizza </a:t>
            </a:r>
            <a:r>
              <a:rPr lang="en-US" altLang="id-ID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extends</a:t>
            </a:r>
            <a:r>
              <a:rPr lang="en-US" altLang="id-ID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pizza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(){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super()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   </a:t>
            </a:r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this.</a:t>
            </a:r>
            <a:r>
              <a:rPr lang="id-ID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topping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= '</a:t>
            </a:r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Mushroom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';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   </a:t>
            </a:r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this.</a:t>
            </a:r>
            <a:r>
              <a:rPr lang="en-US" altLang="id-ID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price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= '</a:t>
            </a:r>
            <a:r>
              <a:rPr lang="en-US" alt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65K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';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id-ID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chee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id-ID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cheesePizza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mush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id-ID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mushroomPizza</a:t>
            </a:r>
            <a:r>
              <a:rPr lang="id-ID" sz="2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Contoh Aplikasi</a:t>
            </a:r>
            <a:endParaRPr lang="id-ID" sz="4800" b="1" dirty="0"/>
          </a:p>
        </p:txBody>
      </p:sp>
      <p:sp>
        <p:nvSpPr>
          <p:cNvPr id="5" name="Title 1"/>
          <p:cNvSpPr txBox="1"/>
          <p:nvPr/>
        </p:nvSpPr>
        <p:spPr>
          <a:xfrm>
            <a:off x="-39921" y="1106657"/>
            <a:ext cx="9183921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Buatlah sebuah Object Builder [Class] untuk membuat Object Persegi dengan properti utama:</a:t>
            </a:r>
            <a:endParaRPr lang="id-ID" sz="4800" b="1" dirty="0" smtClean="0">
              <a:solidFill>
                <a:schemeClr val="bg1"/>
              </a:solidFill>
            </a:endParaRPr>
          </a:p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 Luas &amp; Keliling!</a:t>
            </a:r>
            <a:endParaRPr lang="id-ID" sz="4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33089" y="-27303"/>
            <a:ext cx="7955823" cy="1098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P</a:t>
            </a:r>
            <a:r>
              <a:rPr lang="id-ID" b="1" dirty="0" smtClean="0">
                <a:solidFill>
                  <a:srgbClr val="009696"/>
                </a:solidFill>
              </a:rPr>
              <a:t>ersegi</a:t>
            </a:r>
            <a:endParaRPr lang="id-ID" sz="2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792402" y="327546"/>
            <a:ext cx="7682862" cy="6489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persegi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constructor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_sisi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sisi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_sisi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luas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function(){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id-ID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Math.pow(this.sisi,2);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this.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kll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function(){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id-ID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4 * this.sisi;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id-ID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persegi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console.log('Luas = '+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x.luas()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);    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console.log('Keliling = '+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x.kll()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Array of Objects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955120" y="1277001"/>
            <a:ext cx="867103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</a:t>
            </a:r>
            <a:r>
              <a:rPr lang="en-US" alt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'andi', </a:t>
            </a:r>
            <a:r>
              <a:rPr lang="en-US" alt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27},</a:t>
            </a:r>
            <a:endParaRPr lang="id-ID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</a:t>
            </a:r>
            <a:r>
              <a:rPr lang="en-US" alt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'budi', </a:t>
            </a:r>
            <a:r>
              <a:rPr lang="en-US" alt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25},</a:t>
            </a:r>
            <a:endParaRPr lang="id-ID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</a:t>
            </a:r>
            <a:r>
              <a:rPr lang="en-US" alt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'caca', </a:t>
            </a:r>
            <a:r>
              <a:rPr lang="en-US" alt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23},</a:t>
            </a:r>
            <a:endParaRPr lang="id-ID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id-ID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].nam</a:t>
            </a:r>
            <a:r>
              <a:rPr lang="en-US" altLang="id-ID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en-US" altLang="id-ID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myArray</a:t>
            </a:r>
            <a:r>
              <a:rPr lang="id-ID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[1].</a:t>
            </a:r>
            <a:r>
              <a:rPr lang="en-US" altLang="id-ID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myArray</a:t>
            </a:r>
            <a:r>
              <a:rPr lang="id-ID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[2].</a:t>
            </a:r>
            <a:r>
              <a:rPr lang="en-US" altLang="id-ID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82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Sorting Array of Objects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955120" y="1154169"/>
            <a:ext cx="867103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</a:t>
            </a:r>
            <a:r>
              <a:rPr lang="id-ID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rendah </a:t>
            </a:r>
            <a:r>
              <a:rPr lang="id-ID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 tinggi</a:t>
            </a:r>
            <a:endParaRPr lang="id-ID" b="1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.sort(function(x,y){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x.</a:t>
            </a:r>
            <a:r>
              <a:rPr lang="en-US" altLang="id-ID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y.</a:t>
            </a:r>
            <a:r>
              <a:rPr lang="en-US" alt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</a:t>
            </a:r>
            <a:r>
              <a:rPr lang="id-ID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tinggi ke rendah </a:t>
            </a:r>
            <a:endParaRPr lang="id-ID" b="1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.sort(function(x,y){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y.</a:t>
            </a:r>
            <a:r>
              <a:rPr lang="en-US" altLang="id-ID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x.</a:t>
            </a:r>
            <a:r>
              <a:rPr lang="en-US" alt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82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Sorting Array of Objects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955120" y="1154169"/>
            <a:ext cx="773850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id-ID" sz="28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dari A ke Z (Ascending)</a:t>
            </a:r>
            <a:endParaRPr lang="id-ID" sz="2800" b="1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.sort(function(x,y){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if (x.nam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&lt; y.nam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){return -1}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if (x.nam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&gt; y.nam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){return 1}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return 0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d-ID" sz="28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dari </a:t>
            </a:r>
            <a:r>
              <a:rPr lang="id-ID" sz="28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28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 </a:t>
            </a:r>
            <a:r>
              <a:rPr lang="id-ID" sz="28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(Descending</a:t>
            </a:r>
            <a:r>
              <a:rPr lang="id-ID" sz="28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2800" b="1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.sort(function(x,y){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(x.nam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&gt; y.nam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){return -1}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(x.nam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&lt; y.nam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){return 1}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/>
                <a:t>#8   </a:t>
              </a:r>
              <a:r>
                <a:rPr lang="id-ID" sz="3200" b="0" dirty="0" smtClean="0">
                  <a:latin typeface="Gotham" panose="02000604030000020004" pitchFamily="50" charset="0"/>
                </a:rPr>
                <a:t>Object</a:t>
              </a:r>
              <a:endParaRPr lang="en-US" sz="3200" i="1" dirty="0"/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4941" y="1"/>
            <a:ext cx="8346894" cy="1340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Intro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76602" y="1166635"/>
            <a:ext cx="8193985" cy="5289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/>
              <a:t>In JavaScript, almost "</a:t>
            </a:r>
            <a:r>
              <a:rPr lang="en-US" sz="2800" i="1" dirty="0"/>
              <a:t>everything</a:t>
            </a:r>
            <a:r>
              <a:rPr lang="en-US" sz="2800" dirty="0"/>
              <a:t>" is an </a:t>
            </a:r>
            <a:r>
              <a:rPr lang="en-US" sz="2800" b="1" dirty="0" smtClean="0">
                <a:solidFill>
                  <a:srgbClr val="009696"/>
                </a:solidFill>
              </a:rPr>
              <a:t>object</a:t>
            </a:r>
            <a:r>
              <a:rPr lang="en-US" sz="2800" dirty="0" smtClean="0"/>
              <a:t>.</a:t>
            </a:r>
            <a:r>
              <a:rPr lang="id-ID" sz="2800" dirty="0"/>
              <a:t> </a:t>
            </a:r>
            <a:r>
              <a:rPr lang="en-US" sz="2800" dirty="0" smtClean="0"/>
              <a:t>All </a:t>
            </a:r>
            <a:r>
              <a:rPr lang="en-US" sz="2800" dirty="0"/>
              <a:t>JavaScript values, except primitives, are </a:t>
            </a:r>
            <a:r>
              <a:rPr lang="en-US" sz="2800" dirty="0" smtClean="0"/>
              <a:t>objects.</a:t>
            </a:r>
            <a:r>
              <a:rPr lang="id-ID" sz="2800" dirty="0"/>
              <a:t> </a:t>
            </a:r>
            <a:endParaRPr lang="id-ID" sz="2800" dirty="0" smtClean="0"/>
          </a:p>
          <a:p>
            <a:endParaRPr lang="id-ID" sz="2800" dirty="0"/>
          </a:p>
          <a:p>
            <a:r>
              <a:rPr lang="en-US" sz="2800" dirty="0" smtClean="0"/>
              <a:t>A primitive value is a value that has no properties or methods.</a:t>
            </a:r>
            <a:r>
              <a:rPr lang="id-ID" sz="2800" dirty="0" smtClean="0"/>
              <a:t> </a:t>
            </a:r>
            <a:r>
              <a:rPr lang="en-US" sz="2800" dirty="0" smtClean="0"/>
              <a:t>A </a:t>
            </a:r>
            <a:r>
              <a:rPr lang="en-US" sz="2800" dirty="0"/>
              <a:t>primitive data type is data that has a primitive value.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JavaScript defines </a:t>
            </a:r>
            <a:r>
              <a:rPr lang="id-ID" sz="2800" dirty="0" smtClean="0"/>
              <a:t>4</a:t>
            </a:r>
            <a:r>
              <a:rPr lang="en-US" sz="2800" dirty="0" smtClean="0"/>
              <a:t> </a:t>
            </a:r>
            <a:r>
              <a:rPr lang="en-US" sz="2800" dirty="0"/>
              <a:t>types of primitive data </a:t>
            </a:r>
            <a:r>
              <a:rPr lang="en-US" sz="2800" dirty="0" smtClean="0"/>
              <a:t>types:</a:t>
            </a:r>
            <a:r>
              <a:rPr lang="id-ID" sz="2800" dirty="0" smtClean="0"/>
              <a:t> </a:t>
            </a:r>
            <a:r>
              <a:rPr lang="en-US" sz="2800" b="1" i="1" dirty="0" smtClean="0">
                <a:solidFill>
                  <a:srgbClr val="009696"/>
                </a:solidFill>
              </a:rPr>
              <a:t>String</a:t>
            </a:r>
            <a:r>
              <a:rPr lang="id-ID" sz="2800" b="1" i="1" dirty="0" smtClean="0">
                <a:solidFill>
                  <a:srgbClr val="009696"/>
                </a:solidFill>
              </a:rPr>
              <a:t>, </a:t>
            </a:r>
            <a:r>
              <a:rPr lang="en-US" sz="2800" b="1" i="1" dirty="0" smtClean="0">
                <a:solidFill>
                  <a:srgbClr val="009696"/>
                </a:solidFill>
              </a:rPr>
              <a:t>Number</a:t>
            </a:r>
            <a:r>
              <a:rPr lang="id-ID" sz="2800" b="1" i="1" dirty="0" smtClean="0">
                <a:solidFill>
                  <a:srgbClr val="009696"/>
                </a:solidFill>
              </a:rPr>
              <a:t>, </a:t>
            </a:r>
            <a:r>
              <a:rPr lang="en-US" sz="2800" b="1" i="1" dirty="0" smtClean="0">
                <a:solidFill>
                  <a:srgbClr val="009696"/>
                </a:solidFill>
              </a:rPr>
              <a:t>Boolean</a:t>
            </a:r>
            <a:r>
              <a:rPr lang="id-ID" sz="2800" b="1" i="1" dirty="0" smtClean="0">
                <a:solidFill>
                  <a:srgbClr val="009696"/>
                </a:solidFill>
              </a:rPr>
              <a:t>, </a:t>
            </a:r>
            <a:r>
              <a:rPr lang="en-US" sz="2800" b="1" i="1" dirty="0" smtClean="0">
                <a:solidFill>
                  <a:srgbClr val="009696"/>
                </a:solidFill>
              </a:rPr>
              <a:t>undefined</a:t>
            </a:r>
            <a:endParaRPr lang="id-ID" sz="2800" b="1" i="1" dirty="0" smtClean="0">
              <a:solidFill>
                <a:srgbClr val="009696"/>
              </a:solidFill>
            </a:endParaRPr>
          </a:p>
          <a:p>
            <a:endParaRPr lang="id-ID" sz="2800" dirty="0"/>
          </a:p>
          <a:p>
            <a:endParaRPr lang="id-ID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4941" y="1"/>
            <a:ext cx="8346894" cy="1340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Object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41434" y="811927"/>
            <a:ext cx="8576442" cy="5604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/>
              <a:t>JavaScript </a:t>
            </a:r>
            <a:r>
              <a:rPr lang="en-US" sz="2400" dirty="0"/>
              <a:t>variables can contain single values: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orang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Objects are variables too. But objects can contain </a:t>
            </a:r>
            <a:r>
              <a:rPr lang="en-US" sz="2400" b="1" i="1" dirty="0"/>
              <a:t>many </a:t>
            </a:r>
            <a:r>
              <a:rPr lang="en-US" sz="2400" b="1" i="1" dirty="0" smtClean="0"/>
              <a:t>values</a:t>
            </a:r>
            <a:r>
              <a:rPr lang="en-US" sz="2400" dirty="0" smtClean="0"/>
              <a:t>.</a:t>
            </a:r>
            <a:r>
              <a:rPr lang="id-ID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values are written as </a:t>
            </a:r>
            <a:r>
              <a:rPr lang="en-US" sz="2400" b="1" i="1" dirty="0"/>
              <a:t>name </a:t>
            </a:r>
            <a:r>
              <a:rPr lang="id-ID" sz="2400" b="1" i="1" dirty="0" smtClean="0"/>
              <a:t>&amp;</a:t>
            </a:r>
            <a:r>
              <a:rPr lang="en-US" sz="2400" b="1" i="1" dirty="0" smtClean="0"/>
              <a:t> </a:t>
            </a:r>
            <a:r>
              <a:rPr lang="en-US" sz="2400" b="1" i="1" dirty="0"/>
              <a:t>value pairs</a:t>
            </a:r>
            <a:r>
              <a:rPr lang="en-US" sz="2400" dirty="0"/>
              <a:t> </a:t>
            </a:r>
            <a:r>
              <a:rPr lang="en-US" sz="2400" dirty="0" smtClean="0"/>
              <a:t>(separated </a:t>
            </a:r>
            <a:r>
              <a:rPr lang="en-US" sz="2400" dirty="0"/>
              <a:t>by a colon</a:t>
            </a:r>
            <a:r>
              <a:rPr lang="en-US" sz="2400" dirty="0" smtClean="0"/>
              <a:t>).</a:t>
            </a:r>
            <a:r>
              <a:rPr lang="id-ID" sz="2400" dirty="0" smtClean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JavaScript object is a collection of named values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orang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24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namaDpn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Andi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namaBlkg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Susilo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id-ID" sz="24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usia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pekerjaan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Politisi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id-ID" sz="24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id-ID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143120" y="149810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08367" y="-31531"/>
            <a:ext cx="8346894" cy="1340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Object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352100" y="740967"/>
            <a:ext cx="8635415" cy="5596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orang = {</a:t>
            </a:r>
            <a:endParaRPr lang="id-ID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namaDpn:'Andi',     </a:t>
            </a:r>
            <a:endParaRPr lang="id-ID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usia:50, </a:t>
            </a:r>
            <a:endParaRPr lang="id-ID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pekerjaan:</a:t>
            </a:r>
            <a:r>
              <a:rPr lang="id-ID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'Politisi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endParaRPr lang="id-ID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namaFull: function() {</a:t>
            </a:r>
            <a:endParaRPr lang="id-ID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id-ID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id-ID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this.namaDpn 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" " + " </a:t>
            </a:r>
            <a:r>
              <a:rPr lang="id-ID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Karno";}</a:t>
            </a:r>
            <a:endParaRPr lang="id-ID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id-ID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400" dirty="0" smtClean="0"/>
          </a:p>
          <a:p>
            <a:r>
              <a:rPr lang="en-US" sz="2400" b="1" i="1" dirty="0">
                <a:solidFill>
                  <a:srgbClr val="FF0000"/>
                </a:solidFill>
              </a:rPr>
              <a:t>Properties</a:t>
            </a:r>
            <a:r>
              <a:rPr lang="en-US" sz="2400" dirty="0"/>
              <a:t> are the values associated with a JavaScript </a:t>
            </a:r>
            <a:r>
              <a:rPr lang="en-US" sz="2400" dirty="0" smtClean="0"/>
              <a:t>object</a:t>
            </a:r>
            <a:r>
              <a:rPr lang="id-ID" sz="2400" dirty="0" smtClean="0"/>
              <a:t> </a:t>
            </a:r>
            <a:r>
              <a:rPr lang="id-ID" sz="2400" b="1" dirty="0" smtClean="0">
                <a:solidFill>
                  <a:srgbClr val="009696"/>
                </a:solidFill>
              </a:rPr>
              <a:t>[namaDpn, usia, pekerjaan, namaFull]</a:t>
            </a:r>
            <a:endParaRPr lang="id-ID" sz="2400" b="1" dirty="0" smtClean="0">
              <a:solidFill>
                <a:srgbClr val="009696"/>
              </a:solidFill>
            </a:endParaRPr>
          </a:p>
          <a:p>
            <a:endParaRPr lang="id-ID" sz="2400" dirty="0" smtClean="0"/>
          </a:p>
          <a:p>
            <a:r>
              <a:rPr lang="id-ID" sz="2400" b="1" i="1" dirty="0" smtClean="0">
                <a:solidFill>
                  <a:srgbClr val="FF0000"/>
                </a:solidFill>
              </a:rPr>
              <a:t>Values</a:t>
            </a:r>
            <a:r>
              <a:rPr lang="id-ID" sz="2400" dirty="0" smtClean="0"/>
              <a:t> are the properties’ value </a:t>
            </a:r>
            <a:r>
              <a:rPr lang="id-ID" sz="2400" b="1" dirty="0" smtClean="0">
                <a:solidFill>
                  <a:srgbClr val="009696"/>
                </a:solidFill>
              </a:rPr>
              <a:t>[Andi, 50, Politisi]</a:t>
            </a:r>
            <a:endParaRPr lang="id-ID" sz="2400" b="1" dirty="0" smtClean="0">
              <a:solidFill>
                <a:srgbClr val="009696"/>
              </a:solidFill>
            </a:endParaRPr>
          </a:p>
          <a:p>
            <a:endParaRPr lang="id-ID" sz="2400" dirty="0" smtClean="0"/>
          </a:p>
          <a:p>
            <a:r>
              <a:rPr lang="id-ID" sz="2400" b="1" i="1" dirty="0" smtClean="0">
                <a:solidFill>
                  <a:srgbClr val="FF0000"/>
                </a:solidFill>
              </a:rPr>
              <a:t>M</a:t>
            </a:r>
            <a:r>
              <a:rPr lang="en-US" sz="2400" b="1" i="1" dirty="0" err="1" smtClean="0">
                <a:solidFill>
                  <a:srgbClr val="FF0000"/>
                </a:solidFill>
              </a:rPr>
              <a:t>ethod</a:t>
            </a:r>
            <a:r>
              <a:rPr lang="en-US" sz="2400" dirty="0" smtClean="0"/>
              <a:t> </a:t>
            </a:r>
            <a:r>
              <a:rPr lang="en-US" sz="2400" dirty="0"/>
              <a:t>is a property containing a function definition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r>
              <a:rPr lang="id-ID" sz="2400" dirty="0" smtClean="0"/>
              <a:t>[</a:t>
            </a:r>
            <a:r>
              <a:rPr lang="id-ID" sz="2400" b="1" dirty="0" smtClean="0">
                <a:solidFill>
                  <a:srgbClr val="009696"/>
                </a:solidFill>
              </a:rPr>
              <a:t>namaFull()</a:t>
            </a:r>
            <a:r>
              <a:rPr lang="id-ID" sz="2400" dirty="0" smtClean="0"/>
              <a:t>]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66473" y="197046"/>
            <a:ext cx="8346894" cy="1600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Creating a </a:t>
            </a:r>
            <a:endParaRPr lang="id-ID" sz="5400" b="1" dirty="0">
              <a:solidFill>
                <a:srgbClr val="009696"/>
              </a:solidFill>
            </a:endParaRPr>
          </a:p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JavaScript </a:t>
            </a:r>
            <a:r>
              <a:rPr lang="id-ID" sz="5400" b="1" dirty="0">
                <a:solidFill>
                  <a:srgbClr val="009696"/>
                </a:solidFill>
              </a:rPr>
              <a:t>Object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82008" y="1458314"/>
            <a:ext cx="8193985" cy="516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Define </a:t>
            </a:r>
            <a:r>
              <a:rPr lang="en-US" sz="3200" dirty="0"/>
              <a:t>and create a single object, using an </a:t>
            </a:r>
            <a:r>
              <a:rPr lang="en-US" sz="3200" b="1" i="1" dirty="0">
                <a:solidFill>
                  <a:srgbClr val="FF0000"/>
                </a:solidFill>
              </a:rPr>
              <a:t>object literal</a:t>
            </a:r>
            <a:r>
              <a:rPr lang="en-US" sz="3200" dirty="0" smtClean="0"/>
              <a:t>.</a:t>
            </a:r>
            <a:endParaRPr lang="id-ID" sz="32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Define and create a single object, with the </a:t>
            </a:r>
            <a:r>
              <a:rPr lang="en-US" sz="3200" b="1" i="1" dirty="0"/>
              <a:t>keyword </a:t>
            </a:r>
            <a:r>
              <a:rPr lang="id-ID" sz="3200" b="1" i="1" dirty="0" smtClean="0">
                <a:solidFill>
                  <a:srgbClr val="FF0000"/>
                </a:solidFill>
              </a:rPr>
              <a:t>‘</a:t>
            </a:r>
            <a:r>
              <a:rPr lang="en-US" sz="3200" b="1" i="1" dirty="0" smtClean="0">
                <a:solidFill>
                  <a:srgbClr val="FF0000"/>
                </a:solidFill>
              </a:rPr>
              <a:t>new</a:t>
            </a:r>
            <a:r>
              <a:rPr lang="id-ID" sz="3200" b="1" i="1" dirty="0" smtClean="0">
                <a:solidFill>
                  <a:srgbClr val="FF0000"/>
                </a:solidFill>
              </a:rPr>
              <a:t>’</a:t>
            </a:r>
            <a:r>
              <a:rPr lang="en-US" sz="3200" dirty="0" smtClean="0"/>
              <a:t>.</a:t>
            </a:r>
            <a:endParaRPr lang="id-ID" sz="32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Define an </a:t>
            </a:r>
            <a:r>
              <a:rPr lang="en-US" sz="3200" b="1" i="1" dirty="0">
                <a:solidFill>
                  <a:srgbClr val="FF0000"/>
                </a:solidFill>
              </a:rPr>
              <a:t>class</a:t>
            </a:r>
            <a:r>
              <a:rPr lang="en-US" sz="3200" dirty="0"/>
              <a:t>, and then create objects from that class.</a:t>
            </a:r>
            <a:endParaRPr lang="id-ID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98120" y="180975"/>
            <a:ext cx="8347075" cy="802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altLang="id-ID" sz="3200" b="1" dirty="0">
                <a:solidFill>
                  <a:srgbClr val="009696"/>
                </a:solidFill>
              </a:rPr>
              <a:t>Object literal</a:t>
            </a:r>
            <a:endParaRPr lang="en-US" altLang="id-ID" sz="32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86765" y="1249045"/>
            <a:ext cx="7571105" cy="4359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 </a:t>
            </a: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4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44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d-ID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endParaRPr lang="id-ID" sz="4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44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id-ID" sz="44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"Wick</a:t>
            </a:r>
            <a:r>
              <a:rPr lang="en-US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id-ID" sz="4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44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d-ID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50, </a:t>
            </a:r>
            <a:endParaRPr lang="id-ID" sz="4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44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en-US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d-ID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"Hunter"</a:t>
            </a:r>
            <a:endParaRPr lang="id-ID" sz="4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id-ID" sz="4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98120" y="180975"/>
            <a:ext cx="8347075" cy="811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i="1" dirty="0" smtClean="0">
                <a:solidFill>
                  <a:srgbClr val="009696"/>
                </a:solidFill>
              </a:rPr>
              <a:t>'new</a:t>
            </a:r>
            <a:r>
              <a:rPr lang="id-ID" sz="3200" b="1" i="1" dirty="0" smtClean="0">
                <a:solidFill>
                  <a:srgbClr val="009696"/>
                </a:solidFill>
              </a:rPr>
              <a:t>’ </a:t>
            </a:r>
            <a:r>
              <a:rPr lang="en-US" altLang="id-ID" sz="3200" b="1" i="1" dirty="0" smtClean="0">
                <a:solidFill>
                  <a:srgbClr val="009696"/>
                </a:solidFill>
              </a:rPr>
              <a:t>keyword</a:t>
            </a:r>
            <a:endParaRPr lang="en-US" altLang="id-ID" sz="3200" b="1" i="1" dirty="0" smtClean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99135" y="1258570"/>
            <a:ext cx="7345680" cy="4340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4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Object()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 '</a:t>
            </a:r>
            <a:r>
              <a:rPr lang="en-US" alt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Wick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 50;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Hunter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55600" y="55245"/>
            <a:ext cx="8347075" cy="1290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Class</a:t>
            </a:r>
            <a:endParaRPr lang="en-US" sz="3200" b="1" dirty="0">
              <a:solidFill>
                <a:srgbClr val="00969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1710" y="5927834"/>
            <a:ext cx="3452649" cy="1072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355600" y="1032510"/>
            <a:ext cx="8555355" cy="5217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id-ID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alt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id-ID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(_name, _age, _job)</a:t>
            </a:r>
            <a:endParaRPr lang="en-US" alt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this.name = _name</a:t>
            </a:r>
            <a:endParaRPr lang="en-US" alt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this.age = _age</a:t>
            </a:r>
            <a:endParaRPr lang="en-US" alt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	this.job = _job</a:t>
            </a:r>
            <a:endParaRPr lang="en-US" alt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id-ID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28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human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0,'</a:t>
            </a:r>
            <a:r>
              <a:rPr lang="en-US" alt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Hunter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</a:t>
            </a:r>
            <a:r>
              <a:rPr lang="en-US" altLang="id-ID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Eric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</a:t>
            </a:r>
            <a:r>
              <a:rPr lang="id-ID" sz="28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new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human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('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Eric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',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3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0,'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King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console.log(Eric.job) </a:t>
            </a:r>
            <a:endParaRPr lang="en-US" alt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6252</Words>
  <Application>WPS Presentation</Application>
  <PresentationFormat>On-screen Show (4:3)</PresentationFormat>
  <Paragraphs>358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SimSun</vt:lpstr>
      <vt:lpstr>Wingdings</vt:lpstr>
      <vt:lpstr>Gotham Medium</vt:lpstr>
      <vt:lpstr>Gotham ExtraLight</vt:lpstr>
      <vt:lpstr>Gotham Bold</vt:lpstr>
      <vt:lpstr>Segoe Print</vt:lpstr>
      <vt:lpstr>Gotham</vt:lpstr>
      <vt:lpstr>Roboto</vt:lpstr>
      <vt:lpstr>Consolas</vt:lpstr>
      <vt:lpstr>Microsoft YaHei</vt:lpstr>
      <vt:lpstr>Arial Unicode MS</vt:lpstr>
      <vt:lpstr>Calibri</vt:lpstr>
      <vt:lpstr>Yu Gothic UI Semibold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rochafi</cp:lastModifiedBy>
  <cp:revision>765</cp:revision>
  <dcterms:created xsi:type="dcterms:W3CDTF">2015-11-07T11:59:00Z</dcterms:created>
  <dcterms:modified xsi:type="dcterms:W3CDTF">2020-01-19T10:35:26Z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1033-11.2.0.9127</vt:lpwstr>
  </property>
</Properties>
</file>