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66" r:id="rId3"/>
    <p:sldId id="393" r:id="rId4"/>
    <p:sldId id="387" r:id="rId5"/>
    <p:sldId id="375" r:id="rId6"/>
    <p:sldId id="388" r:id="rId7"/>
    <p:sldId id="390" r:id="rId8"/>
    <p:sldId id="389" r:id="rId9"/>
    <p:sldId id="391" r:id="rId10"/>
    <p:sldId id="392" r:id="rId11"/>
    <p:sldId id="38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60062"/>
            <a:ext cx="9144000" cy="2096586"/>
          </a:xfrm>
        </p:spPr>
        <p:txBody>
          <a:bodyPr anchor="ctr">
            <a:noAutofit/>
          </a:bodyPr>
          <a:lstStyle/>
          <a:p>
            <a:pPr algn="ctr"/>
            <a:r>
              <a:rPr lang="id-ID" sz="8000" dirty="0" smtClean="0"/>
              <a:t>Introduction</a:t>
            </a:r>
            <a:br>
              <a:rPr lang="id-ID" sz="8000" dirty="0" smtClean="0"/>
            </a:br>
            <a:endParaRPr lang="en-US" sz="6000" dirty="0"/>
          </a:p>
        </p:txBody>
      </p:sp>
      <p:pic>
        <p:nvPicPr>
          <p:cNvPr id="7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18" y="2942912"/>
            <a:ext cx="3399728" cy="2082633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10" y="4367282"/>
            <a:ext cx="6741050" cy="135700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19810" y="1105468"/>
            <a:ext cx="6741050" cy="214269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-12010"/>
            <a:ext cx="8346894" cy="111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Require Multiple Var #3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561568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900" b="1" dirty="0" smtClean="0"/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nama = 'Andi';</a:t>
            </a:r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usia = 26;</a:t>
            </a:r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nama</a:t>
            </a:r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nama,</a:t>
            </a:r>
          </a:p>
          <a:p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usia</a:t>
            </a:r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usia}</a:t>
            </a:r>
            <a:endParaRPr lang="id-ID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1600" b="1" dirty="0" smtClean="0"/>
          </a:p>
          <a:p>
            <a:r>
              <a:rPr lang="id-ID" sz="2800" b="1" dirty="0" smtClean="0">
                <a:solidFill>
                  <a:srgbClr val="009696"/>
                </a:solidFill>
              </a:rPr>
              <a:t>==============================</a:t>
            </a:r>
            <a:endParaRPr lang="id-ID" sz="2800" b="1" dirty="0">
              <a:solidFill>
                <a:srgbClr val="009696"/>
              </a:solidFill>
            </a:endParaRPr>
          </a:p>
          <a:p>
            <a:endParaRPr lang="id-ID" sz="1400" b="1" dirty="0"/>
          </a:p>
          <a:p>
            <a:r>
              <a:rPr lang="id-ID" sz="2800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900" b="1" dirty="0"/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data = require('./satu');</a:t>
            </a:r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console.log(data.nama);</a:t>
            </a:r>
          </a:p>
          <a:p>
            <a:r>
              <a:rPr lang="id-ID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console.log(data.usia</a:t>
            </a:r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737938"/>
            <a:ext cx="5103318" cy="112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106676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5598"/>
            <a:ext cx="9144000" cy="2096586"/>
          </a:xfrm>
        </p:spPr>
        <p:txBody>
          <a:bodyPr anchor="ctr">
            <a:noAutofit/>
          </a:bodyPr>
          <a:lstStyle/>
          <a:p>
            <a:pPr algn="ctr"/>
            <a:r>
              <a:rPr lang="id-ID" sz="8000" dirty="0" smtClean="0"/>
              <a:t>Introduction to</a:t>
            </a:r>
            <a:br>
              <a:rPr lang="id-ID" sz="8000" dirty="0" smtClean="0"/>
            </a:br>
            <a:endParaRPr lang="en-US" sz="6000" dirty="0"/>
          </a:p>
        </p:txBody>
      </p:sp>
      <p:pic>
        <p:nvPicPr>
          <p:cNvPr id="7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18" y="3038448"/>
            <a:ext cx="3399728" cy="2082633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2816" y="1735679"/>
            <a:ext cx="8432819" cy="4583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600" dirty="0"/>
          </a:p>
          <a:p>
            <a:r>
              <a:rPr lang="en-US" sz="2600" i="1" dirty="0">
                <a:solidFill>
                  <a:srgbClr val="009696"/>
                </a:solidFill>
              </a:rPr>
              <a:t>Node.js</a:t>
            </a:r>
            <a:r>
              <a:rPr lang="en-US" sz="2600" i="1" baseline="30000" dirty="0">
                <a:solidFill>
                  <a:srgbClr val="009696"/>
                </a:solidFill>
              </a:rPr>
              <a:t>®</a:t>
            </a:r>
            <a:r>
              <a:rPr lang="en-US" sz="2600" i="1" dirty="0">
                <a:solidFill>
                  <a:srgbClr val="009696"/>
                </a:solidFill>
              </a:rPr>
              <a:t> </a:t>
            </a:r>
            <a:r>
              <a:rPr lang="en-US" sz="2600" dirty="0"/>
              <a:t>is a JavaScript </a:t>
            </a:r>
            <a:r>
              <a:rPr lang="en-US" sz="2600" dirty="0" smtClean="0"/>
              <a:t>runtime</a:t>
            </a:r>
            <a:r>
              <a:rPr lang="id-ID" sz="2600" dirty="0" smtClean="0"/>
              <a:t> </a:t>
            </a:r>
            <a:r>
              <a:rPr lang="en-US" sz="2600" dirty="0" smtClean="0"/>
              <a:t>built </a:t>
            </a:r>
            <a:r>
              <a:rPr lang="en-US" sz="2600" dirty="0"/>
              <a:t>on Chrome's V8 JavaScript </a:t>
            </a:r>
            <a:r>
              <a:rPr lang="en-US" sz="2600" dirty="0" smtClean="0"/>
              <a:t>engine</a:t>
            </a:r>
            <a:r>
              <a:rPr lang="id-ID" sz="2600" dirty="0"/>
              <a:t> (written in C++)</a:t>
            </a:r>
            <a:r>
              <a:rPr lang="en-US" sz="2600" dirty="0" smtClean="0"/>
              <a:t>. </a:t>
            </a:r>
            <a:r>
              <a:rPr lang="en-US" sz="2600" dirty="0"/>
              <a:t>Node.js uses an event-driven, non-blocking I/O model that makes it lightweight and efficient. Node.js' package ecosystem, </a:t>
            </a:r>
            <a:r>
              <a:rPr lang="en-US" sz="2600" i="1" dirty="0" err="1">
                <a:solidFill>
                  <a:srgbClr val="009696"/>
                </a:solidFill>
              </a:rPr>
              <a:t>npm</a:t>
            </a:r>
            <a:r>
              <a:rPr lang="en-US" sz="2600" dirty="0"/>
              <a:t>, is the largest ecosystem of open source libraries in the world</a:t>
            </a:r>
            <a:r>
              <a:rPr lang="en-US" sz="2600" dirty="0" smtClean="0"/>
              <a:t>.</a:t>
            </a:r>
            <a:endParaRPr lang="id-ID" sz="2600" dirty="0" smtClean="0"/>
          </a:p>
          <a:p>
            <a:endParaRPr lang="id-ID" sz="2600" dirty="0" smtClean="0"/>
          </a:p>
          <a:p>
            <a:pPr marL="457200" indent="-457200">
              <a:buBlip>
                <a:blip r:embed="rId2"/>
              </a:buBlip>
            </a:pPr>
            <a:r>
              <a:rPr lang="id-ID" sz="2600" dirty="0"/>
              <a:t>A platform which allows us to run Javascript on computer/server</a:t>
            </a:r>
            <a:r>
              <a:rPr lang="id-ID" sz="2600" dirty="0" smtClean="0"/>
              <a:t>.</a:t>
            </a:r>
            <a:endParaRPr lang="id-ID" sz="2600" dirty="0"/>
          </a:p>
          <a:p>
            <a:pPr marL="457200" indent="-457200">
              <a:buBlip>
                <a:blip r:embed="rId2"/>
              </a:buBlip>
            </a:pPr>
            <a:r>
              <a:rPr lang="id-ID" sz="2600" dirty="0"/>
              <a:t>Read, delete &amp; update files</a:t>
            </a:r>
            <a:r>
              <a:rPr lang="id-ID" sz="2600" dirty="0" smtClean="0"/>
              <a:t>.</a:t>
            </a:r>
            <a:endParaRPr lang="id-ID" sz="2600" dirty="0"/>
          </a:p>
          <a:p>
            <a:pPr marL="457200" indent="-457200">
              <a:buBlip>
                <a:blip r:embed="rId2"/>
              </a:buBlip>
            </a:pPr>
            <a:r>
              <a:rPr lang="id-ID" sz="2600" dirty="0"/>
              <a:t>Easily communicate with database.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1026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7" y="311753"/>
            <a:ext cx="2168493" cy="13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2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7308"/>
            <a:ext cx="8686797" cy="1418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000" b="1" dirty="0" smtClean="0">
                <a:solidFill>
                  <a:srgbClr val="009696"/>
                </a:solidFill>
              </a:rPr>
              <a:t>Synchronous </a:t>
            </a:r>
            <a:r>
              <a:rPr lang="id-ID" sz="3000" b="1" i="1" dirty="0" smtClean="0">
                <a:solidFill>
                  <a:srgbClr val="009696"/>
                </a:solidFill>
              </a:rPr>
              <a:t>vs</a:t>
            </a:r>
            <a:r>
              <a:rPr lang="id-ID" sz="3000" b="1" dirty="0" smtClean="0">
                <a:solidFill>
                  <a:srgbClr val="009696"/>
                </a:solidFill>
              </a:rPr>
              <a:t> Asynchronous</a:t>
            </a:r>
          </a:p>
          <a:p>
            <a:pPr algn="r"/>
            <a:r>
              <a:rPr lang="id-ID" sz="3100" b="1" dirty="0" smtClean="0">
                <a:solidFill>
                  <a:srgbClr val="009696"/>
                </a:solidFill>
              </a:rPr>
              <a:t>Blocking </a:t>
            </a:r>
            <a:r>
              <a:rPr lang="id-ID" sz="3100" b="1" i="1" dirty="0" smtClean="0">
                <a:solidFill>
                  <a:srgbClr val="009696"/>
                </a:solidFill>
              </a:rPr>
              <a:t>vs</a:t>
            </a:r>
            <a:r>
              <a:rPr lang="id-ID" sz="3100" b="1" dirty="0" smtClean="0">
                <a:solidFill>
                  <a:srgbClr val="009696"/>
                </a:solidFill>
              </a:rPr>
              <a:t> Non-Blocking</a:t>
            </a:r>
            <a:endParaRPr lang="id-ID" sz="3100" b="1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3922" r="18211" b="19612"/>
          <a:stretch/>
        </p:blipFill>
        <p:spPr bwMode="auto">
          <a:xfrm>
            <a:off x="0" y="1344301"/>
            <a:ext cx="9144000" cy="442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9186" y="5659821"/>
            <a:ext cx="8954814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000" b="1" dirty="0" smtClean="0">
                <a:solidFill>
                  <a:srgbClr val="009696"/>
                </a:solidFill>
              </a:rPr>
              <a:t>Basically, nodeJS is asynchronous!</a:t>
            </a:r>
            <a:endParaRPr lang="id-ID" sz="31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5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21119" y="1348797"/>
            <a:ext cx="4841180" cy="1662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/>
              <a:t>Visual Studio Code</a:t>
            </a:r>
            <a:endParaRPr lang="id-ID" sz="2800" b="1" dirty="0" smtClean="0"/>
          </a:p>
          <a:p>
            <a:r>
              <a:rPr lang="id-ID" sz="2800" b="1" dirty="0" smtClean="0"/>
              <a:t>Download &amp; install here:</a:t>
            </a:r>
          </a:p>
          <a:p>
            <a:r>
              <a:rPr lang="en-US" sz="2800" b="1" i="1" dirty="0" smtClean="0">
                <a:solidFill>
                  <a:srgbClr val="009696"/>
                </a:solidFill>
              </a:rPr>
              <a:t>code.visualstudio.com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83" y="3604437"/>
            <a:ext cx="2961565" cy="18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indows 7\Music\vs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9" y="1027524"/>
            <a:ext cx="2467203" cy="23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1069" y="63020"/>
            <a:ext cx="8142179" cy="1369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SetUp</a:t>
            </a:r>
            <a:endParaRPr lang="en-US" sz="4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950" y="3680241"/>
            <a:ext cx="4841180" cy="2133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 smtClean="0"/>
              <a:t>Node.Js</a:t>
            </a:r>
            <a:endParaRPr lang="id-ID" sz="2800" b="1" dirty="0" smtClean="0"/>
          </a:p>
          <a:p>
            <a:pPr algn="r"/>
            <a:r>
              <a:rPr lang="id-ID" sz="2800" b="1" dirty="0" smtClean="0"/>
              <a:t>Download &amp; install here: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nodejs.org</a:t>
            </a:r>
            <a:endParaRPr lang="id-ID" sz="2800" b="1" i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FF0000"/>
                </a:solidFill>
              </a:rPr>
              <a:t>$ </a:t>
            </a:r>
            <a:r>
              <a:rPr lang="id-ID" sz="2800" b="1" dirty="0">
                <a:solidFill>
                  <a:srgbClr val="FF0000"/>
                </a:solidFill>
              </a:rPr>
              <a:t>node </a:t>
            </a:r>
            <a:r>
              <a:rPr lang="en-ID" sz="2800" b="1" smtClean="0">
                <a:solidFill>
                  <a:srgbClr val="FF0000"/>
                </a:solidFill>
              </a:rPr>
              <a:t>--</a:t>
            </a:r>
            <a:r>
              <a:rPr lang="id-ID" sz="2800" b="1" smtClean="0">
                <a:solidFill>
                  <a:srgbClr val="FF0000"/>
                </a:solidFill>
              </a:rPr>
              <a:t>version</a:t>
            </a:r>
            <a:endParaRPr lang="id-ID" sz="2800" b="1" dirty="0" smtClean="0">
              <a:solidFill>
                <a:srgbClr val="FF0000"/>
              </a:solidFill>
            </a:endParaRPr>
          </a:p>
          <a:p>
            <a:pPr algn="r"/>
            <a:r>
              <a:rPr lang="id-ID" sz="2800" b="1" dirty="0">
                <a:solidFill>
                  <a:srgbClr val="FF0000"/>
                </a:solidFill>
              </a:rPr>
              <a:t>$ node </a:t>
            </a:r>
            <a:r>
              <a:rPr lang="id-ID" sz="2800" b="1" dirty="0" smtClean="0">
                <a:solidFill>
                  <a:srgbClr val="FF0000"/>
                </a:solidFill>
              </a:rPr>
              <a:t>-v</a:t>
            </a:r>
            <a:endParaRPr lang="en-US" sz="2800" b="1" dirty="0">
              <a:solidFill>
                <a:srgbClr val="FF0000"/>
              </a:solidFill>
            </a:endParaRPr>
          </a:p>
          <a:p>
            <a:pPr algn="r"/>
            <a:endParaRPr lang="id-ID" sz="2800" b="1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09" y="4028342"/>
            <a:ext cx="5833239" cy="132156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19810" y="1173709"/>
            <a:ext cx="5103318" cy="1364776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445410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638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Require a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31590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1050" b="1" dirty="0" smtClean="0"/>
          </a:p>
          <a:p>
            <a:r>
              <a:rPr lang="id-ID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nama = 'Andi';</a:t>
            </a:r>
          </a:p>
          <a:p>
            <a:r>
              <a:rPr lang="id-ID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console.log(nama);</a:t>
            </a:r>
          </a:p>
          <a:p>
            <a:endParaRPr lang="id-ID" b="1" dirty="0" smtClean="0"/>
          </a:p>
          <a:p>
            <a:r>
              <a:rPr lang="id-ID" b="1" dirty="0" smtClean="0">
                <a:solidFill>
                  <a:srgbClr val="009696"/>
                </a:solidFill>
              </a:rPr>
              <a:t>=======================</a:t>
            </a:r>
            <a:endParaRPr lang="id-ID" b="1" dirty="0">
              <a:solidFill>
                <a:srgbClr val="009696"/>
              </a:solidFill>
            </a:endParaRPr>
          </a:p>
          <a:p>
            <a:endParaRPr lang="id-ID" sz="1800" b="1" dirty="0"/>
          </a:p>
          <a:p>
            <a:r>
              <a:rPr lang="id-ID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1050" b="1" dirty="0"/>
          </a:p>
          <a:p>
            <a:r>
              <a:rPr lang="id-ID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</a:t>
            </a:r>
            <a:r>
              <a:rPr lang="id-ID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('./satu.js');</a:t>
            </a:r>
          </a:p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//require('./satu');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595580"/>
            <a:ext cx="5103318" cy="84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195434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09" y="4028342"/>
            <a:ext cx="8087707" cy="132156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19810" y="1173709"/>
            <a:ext cx="6148549" cy="1364776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445410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-1201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Require a Var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31590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1050" b="1" dirty="0" smtClean="0"/>
          </a:p>
          <a:p>
            <a:r>
              <a:rPr lang="id-ID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'Andi';</a:t>
            </a:r>
          </a:p>
          <a:p>
            <a:r>
              <a:rPr lang="id-ID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 = </a:t>
            </a:r>
            <a:r>
              <a:rPr lang="id-ID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b="1" dirty="0" smtClean="0"/>
          </a:p>
          <a:p>
            <a:r>
              <a:rPr lang="id-ID" b="1" dirty="0" smtClean="0">
                <a:solidFill>
                  <a:srgbClr val="009696"/>
                </a:solidFill>
              </a:rPr>
              <a:t>=======================</a:t>
            </a:r>
            <a:endParaRPr lang="id-ID" b="1" dirty="0">
              <a:solidFill>
                <a:srgbClr val="009696"/>
              </a:solidFill>
            </a:endParaRPr>
          </a:p>
          <a:p>
            <a:endParaRPr lang="id-ID" sz="1800" b="1" dirty="0"/>
          </a:p>
          <a:p>
            <a:r>
              <a:rPr lang="id-ID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1050" b="1" dirty="0"/>
          </a:p>
          <a:p>
            <a:r>
              <a:rPr lang="id-ID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siapa</a:t>
            </a:r>
            <a:r>
              <a:rPr lang="id-ID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require('./satu');</a:t>
            </a:r>
          </a:p>
          <a:p>
            <a:r>
              <a:rPr lang="id-ID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siapa</a:t>
            </a:r>
            <a:r>
              <a:rPr lang="id-ID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id-ID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595580"/>
            <a:ext cx="5103318" cy="84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79328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4852" y="4452589"/>
            <a:ext cx="7299438" cy="121711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614852" y="1193495"/>
            <a:ext cx="7930062" cy="2093712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852" y="62283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-1201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Require a Fn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4044" y="493328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1000" b="1" dirty="0" smtClean="0"/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nama = function(x){</a:t>
            </a:r>
          </a:p>
          <a:p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nama = x + ' Susilo'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 = nama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000" b="1" dirty="0" smtClean="0"/>
          </a:p>
          <a:p>
            <a:r>
              <a:rPr lang="id-ID" sz="3200" b="1" dirty="0" smtClean="0">
                <a:solidFill>
                  <a:srgbClr val="009696"/>
                </a:solidFill>
              </a:rPr>
              <a:t>=======================</a:t>
            </a:r>
            <a:endParaRPr lang="id-ID" sz="3200" b="1" dirty="0">
              <a:solidFill>
                <a:srgbClr val="009696"/>
              </a:solidFill>
            </a:endParaRPr>
          </a:p>
          <a:p>
            <a:endParaRPr lang="id-ID" sz="1600" b="1" dirty="0"/>
          </a:p>
          <a:p>
            <a:r>
              <a:rPr lang="id-ID" sz="3200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1000" b="1" dirty="0"/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siapa = require('./satu');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console.log(siapa('Andi'));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669698"/>
            <a:ext cx="5103318" cy="1188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055127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09" y="4342253"/>
            <a:ext cx="7047183" cy="149899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19810" y="1050877"/>
            <a:ext cx="6741050" cy="2044284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-1201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Require Multiple Var #1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561568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1000" b="1" dirty="0" smtClean="0"/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nama = 'Andi';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usia = 26;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module.exports.nama = nama;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module.exports.usia = usia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000" b="1" dirty="0" smtClean="0"/>
          </a:p>
          <a:p>
            <a:r>
              <a:rPr lang="id-ID" sz="3200" b="1" dirty="0" smtClean="0">
                <a:solidFill>
                  <a:srgbClr val="009696"/>
                </a:solidFill>
              </a:rPr>
              <a:t>==========================</a:t>
            </a:r>
            <a:endParaRPr lang="id-ID" sz="3200" b="1" dirty="0">
              <a:solidFill>
                <a:srgbClr val="009696"/>
              </a:solidFill>
            </a:endParaRPr>
          </a:p>
          <a:p>
            <a:endParaRPr lang="id-ID" sz="1600" b="1" dirty="0"/>
          </a:p>
          <a:p>
            <a:r>
              <a:rPr lang="id-ID" sz="3200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1000" b="1" dirty="0"/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data = require('./satu');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console.log(data.nama);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console.log(data.usia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737938"/>
            <a:ext cx="5103318" cy="11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93345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09" y="3864581"/>
            <a:ext cx="7062949" cy="1662762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19810" y="1446663"/>
            <a:ext cx="7062948" cy="121465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-1201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Require Multiple Var #2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561568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solidFill>
                  <a:srgbClr val="FF0000"/>
                </a:solidFill>
              </a:rPr>
              <a:t>satu.js</a:t>
            </a:r>
          </a:p>
          <a:p>
            <a:endParaRPr lang="id-ID" sz="1000" b="1" dirty="0" smtClean="0"/>
          </a:p>
          <a:p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module.exports.nama </a:t>
            </a:r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'Andi'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module.exports.usia = 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26;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000" b="1" dirty="0" smtClean="0"/>
          </a:p>
          <a:p>
            <a:r>
              <a:rPr lang="id-ID" sz="3200" b="1" dirty="0" smtClean="0">
                <a:solidFill>
                  <a:srgbClr val="009696"/>
                </a:solidFill>
              </a:rPr>
              <a:t>==========================</a:t>
            </a:r>
            <a:endParaRPr lang="id-ID" sz="3200" b="1" dirty="0">
              <a:solidFill>
                <a:srgbClr val="009696"/>
              </a:solidFill>
            </a:endParaRPr>
          </a:p>
          <a:p>
            <a:endParaRPr lang="id-ID" sz="1600" b="1" dirty="0"/>
          </a:p>
          <a:p>
            <a:r>
              <a:rPr lang="id-ID" sz="3200" b="1" dirty="0" smtClean="0">
                <a:solidFill>
                  <a:srgbClr val="FF0000"/>
                </a:solidFill>
              </a:rPr>
              <a:t>dua.js</a:t>
            </a:r>
          </a:p>
          <a:p>
            <a:endParaRPr lang="id-ID" sz="1000" b="1" dirty="0"/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data = require('./satu');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console.log(data.nama);</a:t>
            </a:r>
          </a:p>
          <a:p>
            <a:r>
              <a:rPr lang="id-ID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console.log(data.usia</a:t>
            </a:r>
            <a:r>
              <a:rPr lang="id-ID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9810" y="5737938"/>
            <a:ext cx="5103318" cy="11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i="1" dirty="0" smtClean="0"/>
              <a:t>*Run dua.js!</a:t>
            </a:r>
            <a:endParaRPr lang="id-ID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14629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7140</TotalTime>
  <Words>306</Words>
  <Application>Microsoft Office PowerPoint</Application>
  <PresentationFormat>On-screen Show (4:3)</PresentationFormat>
  <Paragraphs>110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541</cp:revision>
  <dcterms:created xsi:type="dcterms:W3CDTF">2015-11-07T11:59:24Z</dcterms:created>
  <dcterms:modified xsi:type="dcterms:W3CDTF">2018-03-13T05:49:25Z</dcterms:modified>
</cp:coreProperties>
</file>