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99" r:id="rId2"/>
    <p:sldId id="509" r:id="rId3"/>
    <p:sldId id="510" r:id="rId4"/>
    <p:sldId id="507" r:id="rId5"/>
    <p:sldId id="529" r:id="rId6"/>
    <p:sldId id="530" r:id="rId7"/>
    <p:sldId id="511" r:id="rId8"/>
    <p:sldId id="512" r:id="rId9"/>
    <p:sldId id="527" r:id="rId10"/>
    <p:sldId id="513" r:id="rId11"/>
    <p:sldId id="514" r:id="rId12"/>
    <p:sldId id="515" r:id="rId13"/>
    <p:sldId id="516" r:id="rId14"/>
    <p:sldId id="536" r:id="rId15"/>
    <p:sldId id="517" r:id="rId16"/>
    <p:sldId id="518" r:id="rId17"/>
    <p:sldId id="519" r:id="rId18"/>
    <p:sldId id="535" r:id="rId19"/>
    <p:sldId id="520" r:id="rId20"/>
    <p:sldId id="521" r:id="rId21"/>
    <p:sldId id="522" r:id="rId22"/>
    <p:sldId id="528" r:id="rId23"/>
    <p:sldId id="523" r:id="rId24"/>
    <p:sldId id="526" r:id="rId25"/>
    <p:sldId id="524" r:id="rId26"/>
    <p:sldId id="531" r:id="rId27"/>
    <p:sldId id="532" r:id="rId28"/>
    <p:sldId id="533" r:id="rId29"/>
    <p:sldId id="534" r:id="rId30"/>
    <p:sldId id="525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38703"/>
            <a:ext cx="9144000" cy="3452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800" dirty="0" smtClean="0"/>
              <a:t>Explor</a:t>
            </a:r>
            <a:r>
              <a:rPr lang="en-US" sz="8800" dirty="0" err="1" smtClean="0"/>
              <a:t>ation</a:t>
            </a:r>
            <a:endParaRPr lang="id-ID" sz="9600" dirty="0" smtClean="0"/>
          </a:p>
        </p:txBody>
      </p:sp>
      <p:pic>
        <p:nvPicPr>
          <p:cNvPr id="1026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84" y="1639613"/>
            <a:ext cx="5577631" cy="1855823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23" y="1292753"/>
            <a:ext cx="7851221" cy="5013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database: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show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dbs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 (default: test):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 “</a:t>
            </a:r>
            <a:r>
              <a:rPr lang="en-US" sz="2400" dirty="0" err="1" smtClean="0"/>
              <a:t>toko</a:t>
            </a:r>
            <a:r>
              <a:rPr lang="en-US" sz="2400" dirty="0" smtClean="0"/>
              <a:t>”:</a:t>
            </a:r>
            <a:endParaRPr lang="en-US" sz="24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toko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toko</a:t>
            </a:r>
            <a:r>
              <a:rPr lang="en-US" sz="2400" dirty="0" smtClean="0"/>
              <a:t>”: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use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toko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db.dropDatabase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34152" y="-189192"/>
            <a:ext cx="397632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Database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1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63" y="1166625"/>
            <a:ext cx="7851221" cy="5013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user: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db.createUser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({user:"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pwd:"1234", roles:["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 	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dbAdmin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"]});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db.createCollection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collection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: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show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collections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Hapus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24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db.karyawan.drop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34152" y="-189192"/>
            <a:ext cx="397632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Collection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38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26065" y="-204958"/>
            <a:ext cx="5328749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Add Data Record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4772" y="5707117"/>
            <a:ext cx="3235338" cy="1150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5225" y="1277007"/>
            <a:ext cx="8374885" cy="49030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3"/>
              </a:buBlip>
            </a:pPr>
            <a:r>
              <a:rPr lang="en-US" sz="2400" dirty="0" smtClean="0"/>
              <a:t>Add 1 data JSON </a:t>
            </a:r>
            <a:r>
              <a:rPr lang="en-US" sz="2400" dirty="0" err="1" smtClean="0"/>
              <a:t>ke</a:t>
            </a:r>
            <a:r>
              <a:rPr lang="en-US" sz="2400" dirty="0" smtClean="0"/>
              <a:t> collection ”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db.karyawan.insert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({nama:"Adi",usia:24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3"/>
              </a:buBlip>
            </a:pPr>
            <a:r>
              <a:rPr lang="en-US" sz="2400" dirty="0" smtClean="0"/>
              <a:t>Add multiple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/>
          </a:p>
          <a:p>
            <a:pPr marL="342900" indent="-342900" algn="just" fontAlgn="base">
              <a:buBlip>
                <a:blip r:embed="rId3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db.karyawan.insert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([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nama:"Budi",usia:23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nama:"Caca",usia:25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}]);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3"/>
              </a:buBlip>
            </a:pPr>
            <a:r>
              <a:rPr lang="en-US" sz="2400" dirty="0" err="1" smtClean="0"/>
              <a:t>Menampilkan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().pretty();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Adi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"}).pretty();</a:t>
            </a:r>
          </a:p>
        </p:txBody>
      </p:sp>
    </p:spTree>
    <p:extLst>
      <p:ext uri="{BB962C8B-B14F-4D97-AF65-F5344CB8AC3E}">
        <p14:creationId xmlns:p14="http://schemas.microsoft.com/office/powerpoint/2010/main" val="193576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2439" y="1418887"/>
            <a:ext cx="7299423" cy="469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</a:t>
            </a:r>
            <a:r>
              <a:rPr lang="en-US" sz="2400" b="1" dirty="0" err="1" smtClean="0"/>
              <a:t>semua</a:t>
            </a:r>
            <a:r>
              <a:rPr lang="en-US" sz="2400" dirty="0" smtClean="0"/>
              <a:t> property data: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Adi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</a:t>
            </a: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nama:"Adi",usia:21});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property data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"Budi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set:{usia:26}});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</a:t>
            </a:r>
            <a:r>
              <a:rPr lang="en-US" sz="2400" dirty="0" err="1" smtClean="0"/>
              <a:t>nama</a:t>
            </a:r>
            <a:r>
              <a:rPr lang="en-US" sz="2400" dirty="0" smtClean="0"/>
              <a:t> property: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"Caca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rename:{"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umur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3600" y="-204958"/>
            <a:ext cx="3011214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Update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24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2439" y="1418887"/>
            <a:ext cx="7299423" cy="469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</a:t>
            </a:r>
            <a:r>
              <a:rPr lang="en-US" sz="2400" b="1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 err="1" smtClean="0"/>
              <a:t>isinya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= 21: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db.karyawan.updateMany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({},{usia:21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property </a:t>
            </a:r>
            <a:r>
              <a:rPr lang="en-US" sz="2400" dirty="0" err="1" smtClean="0"/>
              <a:t>usia</a:t>
            </a:r>
            <a:r>
              <a:rPr lang="en-US" sz="2400" dirty="0" smtClean="0"/>
              <a:t> = 21: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db.karyawan.updateMany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({},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set:{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usia:21}});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Update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smtClean="0"/>
              <a:t>property di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data: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db.karyawan.updateMany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({},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rename:{"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umur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30496" y="-204958"/>
            <a:ext cx="4224318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Update Many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2439" y="1189793"/>
            <a:ext cx="7299423" cy="450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Hapus</a:t>
            </a:r>
            <a:r>
              <a:rPr lang="en-US" sz="2400" dirty="0" smtClean="0"/>
              <a:t> 1 property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data: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Adi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</a:t>
            </a: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unset:{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usia:true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}});</a:t>
            </a:r>
          </a:p>
          <a:p>
            <a:pPr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db.karyawan.update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"Budi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</a:t>
            </a: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{$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unset:{usia:1}});</a:t>
            </a:r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Hapus</a:t>
            </a:r>
            <a:r>
              <a:rPr lang="en-US" sz="2400" dirty="0" smtClean="0"/>
              <a:t> 1 data: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db.karyawan.remove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"Caca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"});</a:t>
            </a:r>
          </a:p>
          <a:p>
            <a:pPr algn="just" fontAlgn="base"/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/>
              <a:t>data:</a:t>
            </a:r>
            <a:endParaRPr lang="en-US" sz="12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db.karyawan.remove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({});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3600" y="-204958"/>
            <a:ext cx="3011214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Remove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4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1" y="1608083"/>
            <a:ext cx="7662052" cy="450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property value </a:t>
            </a:r>
            <a:r>
              <a:rPr lang="en-US" sz="2400" dirty="0" err="1" smtClean="0"/>
              <a:t>nama</a:t>
            </a:r>
            <a:r>
              <a:rPr lang="en-US" sz="2400" dirty="0" smtClean="0"/>
              <a:t> = Budi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= 21: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({$and:</a:t>
            </a: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:"Budi"},{usia:21}]}).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pretty();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Tampilkan</a:t>
            </a:r>
            <a:r>
              <a:rPr lang="en-US" sz="2400" dirty="0"/>
              <a:t> data yang </a:t>
            </a:r>
            <a:r>
              <a:rPr lang="en-US" sz="2400" dirty="0" err="1"/>
              <a:t>memiliki</a:t>
            </a:r>
            <a:r>
              <a:rPr lang="en-US" sz="2400" dirty="0"/>
              <a:t> property value </a:t>
            </a:r>
            <a:r>
              <a:rPr lang="en-US" sz="2400" dirty="0" err="1"/>
              <a:t>nama</a:t>
            </a:r>
            <a:r>
              <a:rPr lang="en-US" sz="2400" dirty="0"/>
              <a:t> = </a:t>
            </a:r>
            <a:r>
              <a:rPr lang="en-US" sz="2400" dirty="0" err="1" smtClean="0"/>
              <a:t>Adi</a:t>
            </a:r>
            <a:r>
              <a:rPr lang="en-US" sz="2400" dirty="0" smtClean="0"/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nama</a:t>
            </a:r>
            <a:r>
              <a:rPr lang="en-US" sz="2400" dirty="0"/>
              <a:t> = </a:t>
            </a:r>
            <a:r>
              <a:rPr lang="en-US" sz="2400" dirty="0" smtClean="0"/>
              <a:t>Budi: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({$or: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Adi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"},{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:"Budi"}]}).pretty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85944" y="-110362"/>
            <a:ext cx="2979678" cy="1466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And &amp; Or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7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1" y="2033752"/>
            <a:ext cx="7662052" cy="4083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smtClean="0"/>
              <a:t>yang property </a:t>
            </a:r>
            <a:r>
              <a:rPr lang="en-US" sz="2400" dirty="0" err="1" smtClean="0"/>
              <a:t>usianya</a:t>
            </a:r>
            <a:r>
              <a:rPr lang="en-US" sz="2400" dirty="0" smtClean="0"/>
              <a:t> </a:t>
            </a:r>
            <a:r>
              <a:rPr lang="en-US" sz="2400" dirty="0"/>
              <a:t>&lt; 25: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:{$lt:25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}})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pretty();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/>
              <a:t>data yang property </a:t>
            </a:r>
            <a:r>
              <a:rPr lang="en-US" sz="2400" dirty="0" err="1"/>
              <a:t>usianya</a:t>
            </a:r>
            <a:r>
              <a:rPr lang="en-US" sz="2400" dirty="0" smtClean="0"/>
              <a:t> &gt; 25: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:{$gt:25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}})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pretty();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85099" y="299542"/>
            <a:ext cx="5675581" cy="1213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Lower and </a:t>
            </a: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Greater Than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9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1" y="2033752"/>
            <a:ext cx="7662052" cy="4083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smtClean="0"/>
              <a:t>yang property </a:t>
            </a:r>
            <a:r>
              <a:rPr lang="en-US" sz="2400" dirty="0" err="1" smtClean="0"/>
              <a:t>usianya</a:t>
            </a:r>
            <a:r>
              <a:rPr lang="en-US" sz="2400" dirty="0" smtClean="0"/>
              <a:t> &lt;= </a:t>
            </a:r>
            <a:r>
              <a:rPr lang="en-US" sz="2400" dirty="0"/>
              <a:t>25: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:{$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lte:25}})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pretty();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algn="just"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/>
              <a:t>data yang property </a:t>
            </a:r>
            <a:r>
              <a:rPr lang="en-US" sz="2400" dirty="0" err="1"/>
              <a:t>usianya</a:t>
            </a:r>
            <a:r>
              <a:rPr lang="en-US" sz="2400" dirty="0" smtClean="0"/>
              <a:t> &gt;= 25: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:{$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gte:25}})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pretty();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85099" y="299542"/>
            <a:ext cx="5675581" cy="1213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Lower and Greater </a:t>
            </a: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Than Equal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17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0535" y="1608083"/>
            <a:ext cx="7662052" cy="450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2 data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().limit(2);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Tampilkan</a:t>
            </a:r>
            <a:r>
              <a:rPr lang="en-US" sz="2400" dirty="0"/>
              <a:t> 1 data </a:t>
            </a:r>
            <a:r>
              <a:rPr lang="en-US" sz="2400" dirty="0" err="1"/>
              <a:t>setelah</a:t>
            </a:r>
            <a:r>
              <a:rPr lang="en-US" sz="2400" dirty="0"/>
              <a:t> 2 data </a:t>
            </a:r>
            <a:r>
              <a:rPr lang="en-US" sz="2400" dirty="0" err="1"/>
              <a:t>pertama</a:t>
            </a:r>
            <a:r>
              <a:rPr lang="en-US" sz="2400" dirty="0"/>
              <a:t>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().limit(1).skip(2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Tampilkan</a:t>
            </a:r>
            <a:r>
              <a:rPr lang="en-US" sz="2400" dirty="0" smtClean="0"/>
              <a:t> 3 data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3 data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limit(3).skip(3);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0562" y="-110362"/>
            <a:ext cx="4005784" cy="1466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Limit &amp; Skip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41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070" y="754137"/>
            <a:ext cx="5218391" cy="5297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/>
              <a:t>A </a:t>
            </a:r>
            <a:r>
              <a:rPr lang="en-US" sz="2400" b="1" dirty="0">
                <a:solidFill>
                  <a:srgbClr val="009696"/>
                </a:solidFill>
              </a:rPr>
              <a:t>database</a:t>
            </a:r>
            <a:r>
              <a:rPr lang="en-US" sz="2400" dirty="0"/>
              <a:t> is </a:t>
            </a:r>
            <a:r>
              <a:rPr lang="en-US" sz="2400" i="1" dirty="0"/>
              <a:t>an organized collection of data</a:t>
            </a:r>
            <a:r>
              <a:rPr lang="en-US" sz="2400" dirty="0" smtClean="0"/>
              <a:t>.</a:t>
            </a:r>
          </a:p>
          <a:p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 </a:t>
            </a:r>
            <a:r>
              <a:rPr lang="en-US" sz="2400" b="1" dirty="0">
                <a:solidFill>
                  <a:srgbClr val="009696"/>
                </a:solidFill>
              </a:rPr>
              <a:t>main purpose</a:t>
            </a:r>
            <a:r>
              <a:rPr lang="en-US" sz="2400" dirty="0"/>
              <a:t> of database is to operate large amount of information by storing, retrieving and managing</a:t>
            </a:r>
            <a:r>
              <a:rPr lang="en-US" sz="24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There are many dynamic websites on the world wide web </a:t>
            </a:r>
            <a:r>
              <a:rPr lang="en-US" sz="2400" dirty="0" smtClean="0"/>
              <a:t>nowadays </a:t>
            </a:r>
            <a:r>
              <a:rPr lang="en-US" sz="2400" dirty="0"/>
              <a:t>which are handled through databases. For example, a model to checks the availability of rooms in a hotel. It is an example of dynamic website that uses database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48300" y="0"/>
            <a:ext cx="3462618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Database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usr\Videos\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25" y="2262205"/>
            <a:ext cx="2949700" cy="318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77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0173" y="1292760"/>
            <a:ext cx="7662052" cy="43355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Urutkan</a:t>
            </a:r>
            <a:r>
              <a:rPr lang="en-US" sz="2400" dirty="0" smtClean="0"/>
              <a:t> data </a:t>
            </a:r>
            <a:r>
              <a:rPr lang="en-US" sz="2400" b="1" i="1" dirty="0" smtClean="0"/>
              <a:t>ascending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nama</a:t>
            </a:r>
            <a:r>
              <a:rPr lang="en-US" sz="2400" dirty="0" smtClean="0"/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().sort({nama:1});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Urutkan</a:t>
            </a:r>
            <a:r>
              <a:rPr lang="en-US" sz="2400" dirty="0"/>
              <a:t> data </a:t>
            </a:r>
            <a:r>
              <a:rPr lang="en-US" sz="2400" b="1" i="1" dirty="0" smtClean="0"/>
              <a:t>descending</a:t>
            </a:r>
            <a:r>
              <a:rPr lang="en-US" sz="2400" dirty="0" smtClean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b="1" i="1" dirty="0" err="1" smtClean="0"/>
              <a:t>nama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().sort({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:-1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Urutkan</a:t>
            </a:r>
            <a:r>
              <a:rPr lang="en-US" sz="2400" dirty="0"/>
              <a:t> data </a:t>
            </a:r>
            <a:r>
              <a:rPr lang="en-US" sz="2400" b="1" i="1" dirty="0"/>
              <a:t>ascending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b="1" i="1" dirty="0" err="1" smtClean="0"/>
              <a:t>usia</a:t>
            </a:r>
            <a:r>
              <a:rPr lang="en-US" sz="2400" dirty="0" smtClean="0"/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().sort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({usia:1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1200" dirty="0"/>
          </a:p>
          <a:p>
            <a:pPr fontAlgn="base"/>
            <a:endParaRPr lang="en-US" sz="1200" dirty="0" smtClean="0"/>
          </a:p>
          <a:p>
            <a:pPr fontAlgn="base"/>
            <a:endParaRPr lang="en-US" sz="1200" dirty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/>
              <a:t>Urutkan</a:t>
            </a:r>
            <a:r>
              <a:rPr lang="en-US" sz="2400" dirty="0"/>
              <a:t> data </a:t>
            </a:r>
            <a:r>
              <a:rPr lang="en-US" sz="2400" b="1" i="1" dirty="0"/>
              <a:t>descending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b="1" i="1" dirty="0" err="1" smtClean="0"/>
              <a:t>usia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().sort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:-1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64328" y="-110362"/>
            <a:ext cx="2979678" cy="1466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Sort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7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343" y="1608084"/>
            <a:ext cx="7662052" cy="2916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di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().count();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dg prop </a:t>
            </a:r>
            <a:r>
              <a:rPr lang="en-US" sz="2400" dirty="0" err="1" smtClean="0"/>
              <a:t>nama</a:t>
            </a:r>
            <a:r>
              <a:rPr lang="en-US" sz="2400" dirty="0" smtClean="0"/>
              <a:t> = </a:t>
            </a:r>
            <a:r>
              <a:rPr lang="en-US" sz="2400" dirty="0" err="1" smtClean="0"/>
              <a:t>Adi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/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db.karyawan.find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Adi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"}).count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06668" y="-110362"/>
            <a:ext cx="2979678" cy="1466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Count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0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MongoDB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GUI Tools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4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90041" y="0"/>
            <a:ext cx="5644056" cy="1355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dirty="0" smtClean="0">
                <a:solidFill>
                  <a:srgbClr val="009696"/>
                </a:solidFill>
              </a:rPr>
              <a:t>#1 Installing </a:t>
            </a:r>
            <a:r>
              <a:rPr lang="en-US" sz="2400" b="1" dirty="0" err="1" smtClean="0">
                <a:solidFill>
                  <a:srgbClr val="009696"/>
                </a:solidFill>
              </a:rPr>
              <a:t>MongoDB</a:t>
            </a:r>
            <a:r>
              <a:rPr lang="en-US" sz="2400" b="1" dirty="0" smtClean="0">
                <a:solidFill>
                  <a:srgbClr val="009696"/>
                </a:solidFill>
              </a:rPr>
              <a:t> Compass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t="25493" r="25063" b="18817"/>
          <a:stretch/>
        </p:blipFill>
        <p:spPr bwMode="auto">
          <a:xfrm>
            <a:off x="1308538" y="1608084"/>
            <a:ext cx="6542689" cy="40882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3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90041" y="0"/>
            <a:ext cx="5644056" cy="1355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dirty="0" smtClean="0">
                <a:solidFill>
                  <a:srgbClr val="009696"/>
                </a:solidFill>
              </a:rPr>
              <a:t>#2 Connect to Server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12069" y="5722883"/>
            <a:ext cx="3074276" cy="1008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t="5818" r="6066" b="2625"/>
          <a:stretch/>
        </p:blipFill>
        <p:spPr bwMode="auto">
          <a:xfrm>
            <a:off x="961694" y="1450425"/>
            <a:ext cx="7236378" cy="49503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93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90041" y="0"/>
            <a:ext cx="5644056" cy="1355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dirty="0" smtClean="0">
                <a:solidFill>
                  <a:srgbClr val="009696"/>
                </a:solidFill>
              </a:rPr>
              <a:t>#3 Explore by yourself!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r="22872" b="32858"/>
          <a:stretch/>
        </p:blipFill>
        <p:spPr bwMode="auto">
          <a:xfrm>
            <a:off x="654268" y="1672375"/>
            <a:ext cx="7851228" cy="40239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65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MongoDB 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Hosting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68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07174" y="34872"/>
            <a:ext cx="6178069" cy="119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mLab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79787"/>
            <a:ext cx="6079788" cy="475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ID" sz="3200" i="1" dirty="0" smtClean="0">
                <a:solidFill>
                  <a:srgbClr val="009696"/>
                </a:solidFill>
              </a:rPr>
              <a:t>mlab.com/</a:t>
            </a:r>
            <a:endParaRPr lang="id-ID" sz="32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52" t="7862" r="6807" b="10743"/>
          <a:stretch/>
        </p:blipFill>
        <p:spPr>
          <a:xfrm>
            <a:off x="316151" y="1305379"/>
            <a:ext cx="8511746" cy="44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2570" y="34872"/>
            <a:ext cx="7762673" cy="119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mLab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79787"/>
            <a:ext cx="6079788" cy="475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ID" sz="3200" i="1" dirty="0" smtClean="0">
                <a:solidFill>
                  <a:srgbClr val="009696"/>
                </a:solidFill>
              </a:rPr>
              <a:t>mlab.com/</a:t>
            </a:r>
            <a:endParaRPr lang="id-ID" sz="32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6" t="7777" r="33482" b="8165"/>
          <a:stretch/>
        </p:blipFill>
        <p:spPr>
          <a:xfrm>
            <a:off x="1251817" y="1131183"/>
            <a:ext cx="6504178" cy="47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2570" y="34872"/>
            <a:ext cx="7762673" cy="119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mLab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79787"/>
            <a:ext cx="6079788" cy="475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ID" sz="3200" i="1" dirty="0" smtClean="0">
                <a:solidFill>
                  <a:srgbClr val="009696"/>
                </a:solidFill>
              </a:rPr>
              <a:t>mlab.com/</a:t>
            </a:r>
            <a:endParaRPr lang="id-ID" sz="32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07" t="8178" r="4809" b="11288"/>
          <a:stretch/>
        </p:blipFill>
        <p:spPr>
          <a:xfrm>
            <a:off x="379378" y="1269795"/>
            <a:ext cx="8394971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432" y="1292771"/>
            <a:ext cx="8042780" cy="4727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b="1" dirty="0" err="1" smtClean="0">
                <a:solidFill>
                  <a:srgbClr val="009696"/>
                </a:solidFill>
              </a:rPr>
              <a:t>NoSQL</a:t>
            </a:r>
            <a:r>
              <a:rPr lang="en-US" sz="2400" b="1" dirty="0" smtClean="0"/>
              <a:t> </a:t>
            </a:r>
            <a:r>
              <a:rPr lang="en-US" sz="2400" dirty="0" smtClean="0"/>
              <a:t>or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9696"/>
                </a:solidFill>
              </a:rPr>
              <a:t>Non-RDBMS</a:t>
            </a:r>
            <a:r>
              <a:rPr lang="en-US" sz="2400" dirty="0">
                <a:solidFill>
                  <a:srgbClr val="009696"/>
                </a:solidFill>
              </a:rPr>
              <a:t> </a:t>
            </a:r>
            <a:r>
              <a:rPr lang="en-US" sz="2400" dirty="0" smtClean="0">
                <a:solidFill>
                  <a:srgbClr val="009696"/>
                </a:solidFill>
              </a:rPr>
              <a:t>(</a:t>
            </a:r>
            <a:r>
              <a:rPr lang="en-US" sz="2400" i="1" dirty="0" smtClean="0">
                <a:solidFill>
                  <a:srgbClr val="009696"/>
                </a:solidFill>
              </a:rPr>
              <a:t>Non Relational </a:t>
            </a:r>
            <a:r>
              <a:rPr lang="en-US" sz="2400" i="1" dirty="0">
                <a:solidFill>
                  <a:srgbClr val="009696"/>
                </a:solidFill>
              </a:rPr>
              <a:t>Database Management </a:t>
            </a:r>
            <a:r>
              <a:rPr lang="en-US" sz="2400" i="1" dirty="0" smtClean="0">
                <a:solidFill>
                  <a:srgbClr val="009696"/>
                </a:solidFill>
              </a:rPr>
              <a:t>Systems</a:t>
            </a:r>
            <a:r>
              <a:rPr lang="en-US" sz="2400" dirty="0" smtClean="0">
                <a:solidFill>
                  <a:srgbClr val="009696"/>
                </a:solidFill>
              </a:rPr>
              <a:t>)</a:t>
            </a:r>
            <a:r>
              <a:rPr lang="en-US" sz="2400" dirty="0" smtClean="0"/>
              <a:t> is database that is not modeled like relational </a:t>
            </a:r>
            <a:r>
              <a:rPr lang="en-US" sz="2400" dirty="0"/>
              <a:t>model </a:t>
            </a:r>
            <a:r>
              <a:rPr lang="en-US" sz="2400" dirty="0" smtClean="0"/>
              <a:t>based.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The data structure used by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databases are different from relational databases. It’s faster and more flexible than relational db. That’s why it’s increasingly used in </a:t>
            </a:r>
            <a:r>
              <a:rPr lang="en-US" sz="2400" i="1" dirty="0" smtClean="0"/>
              <a:t>big data</a:t>
            </a:r>
            <a:r>
              <a:rPr lang="en-US" sz="2400" dirty="0" smtClean="0"/>
              <a:t> &amp; </a:t>
            </a:r>
            <a:r>
              <a:rPr lang="en-US" sz="2400" i="1" dirty="0" smtClean="0"/>
              <a:t>real time web application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Here are the example of </a:t>
            </a:r>
            <a:r>
              <a:rPr lang="en-US" sz="2400" dirty="0" err="1"/>
              <a:t>NoSQL</a:t>
            </a:r>
            <a:r>
              <a:rPr lang="en-US" sz="2400" dirty="0"/>
              <a:t> database</a:t>
            </a:r>
            <a:r>
              <a:rPr lang="en-US" sz="2400" dirty="0" smtClean="0"/>
              <a:t>: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Cassandra, </a:t>
            </a:r>
            <a:r>
              <a:rPr lang="en-US" sz="2400" dirty="0" err="1" smtClean="0"/>
              <a:t>CouchDB</a:t>
            </a:r>
            <a:r>
              <a:rPr lang="en-US" sz="2400" dirty="0" smtClean="0"/>
              <a:t>, </a:t>
            </a:r>
            <a:r>
              <a:rPr lang="en-US" sz="2400" dirty="0" err="1" smtClean="0"/>
              <a:t>OrientDB</a:t>
            </a:r>
            <a:r>
              <a:rPr lang="en-US" sz="2400" dirty="0" smtClean="0"/>
              <a:t>, IBM Domino, </a:t>
            </a:r>
            <a:r>
              <a:rPr lang="en-US" sz="2400" dirty="0" err="1" smtClean="0"/>
              <a:t>ArangoDB</a:t>
            </a:r>
            <a:r>
              <a:rPr lang="en-US" sz="2400" dirty="0" smtClean="0"/>
              <a:t> &amp; Apache Ignite.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22939" y="-15766"/>
            <a:ext cx="6956001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Non-RDBMS / </a:t>
            </a:r>
            <a:r>
              <a:rPr lang="en-US" sz="4000" b="1" dirty="0" err="1" smtClean="0">
                <a:solidFill>
                  <a:srgbClr val="009696"/>
                </a:solidFill>
              </a:rPr>
              <a:t>NoSQL</a:t>
            </a:r>
            <a:endParaRPr lang="en-US" sz="4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38703"/>
            <a:ext cx="9144000" cy="3452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800" dirty="0" smtClean="0"/>
              <a:t>Explor</a:t>
            </a:r>
            <a:r>
              <a:rPr lang="en-US" sz="8800" dirty="0" err="1" smtClean="0"/>
              <a:t>ation</a:t>
            </a:r>
            <a:endParaRPr lang="id-ID" sz="9600" dirty="0" smtClean="0"/>
          </a:p>
        </p:txBody>
      </p:sp>
      <p:pic>
        <p:nvPicPr>
          <p:cNvPr id="1026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84" y="1639613"/>
            <a:ext cx="5577631" cy="1855823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8278" y="1907628"/>
            <a:ext cx="7598976" cy="3483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b="1" i="1" dirty="0" err="1" smtClean="0">
                <a:solidFill>
                  <a:srgbClr val="009696"/>
                </a:solidFill>
              </a:rPr>
              <a:t>MongoDB</a:t>
            </a:r>
            <a:r>
              <a:rPr lang="en-US" sz="2400" dirty="0" smtClean="0"/>
              <a:t> is free &amp; open source cross-platform document-oriented database. It’s classified as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&amp; uses JSON-like documents with schemas.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dirty="0" err="1" smtClean="0"/>
              <a:t>MongoDB</a:t>
            </a:r>
            <a:r>
              <a:rPr lang="en-US" sz="2400" dirty="0" smtClean="0"/>
              <a:t> has been developed by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Inc. since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2009, and is published under GNU </a:t>
            </a:r>
            <a:r>
              <a:rPr lang="en-US" sz="2400" dirty="0" err="1" smtClean="0"/>
              <a:t>Affero</a:t>
            </a:r>
            <a:r>
              <a:rPr lang="en-US" sz="2400" dirty="0" smtClean="0"/>
              <a:t> General Public License &amp; the Apache License.</a:t>
            </a:r>
            <a:endParaRPr lang="id-ID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1898" y="0"/>
            <a:ext cx="4351276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err="1" smtClean="0">
                <a:solidFill>
                  <a:srgbClr val="009696"/>
                </a:solidFill>
              </a:rPr>
              <a:t>MongoDB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4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03125" y="126460"/>
            <a:ext cx="5856431" cy="1418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000" b="1" dirty="0" smtClean="0">
                <a:solidFill>
                  <a:srgbClr val="009696"/>
                </a:solidFill>
              </a:rPr>
              <a:t>MongoDB Ranking</a:t>
            </a:r>
          </a:p>
          <a:p>
            <a:pPr algn="ctr"/>
            <a:r>
              <a:rPr lang="en-ID" sz="2800" b="1" i="1" dirty="0" smtClean="0">
                <a:solidFill>
                  <a:srgbClr val="009696"/>
                </a:solidFill>
              </a:rPr>
              <a:t>5</a:t>
            </a:r>
            <a:r>
              <a:rPr lang="en-ID" sz="2800" b="1" i="1" baseline="30000" dirty="0" smtClean="0">
                <a:solidFill>
                  <a:srgbClr val="009696"/>
                </a:solidFill>
              </a:rPr>
              <a:t>th</a:t>
            </a:r>
            <a:r>
              <a:rPr lang="en-ID" sz="2800" b="1" i="1" dirty="0" smtClean="0">
                <a:solidFill>
                  <a:srgbClr val="009696"/>
                </a:solidFill>
              </a:rPr>
              <a:t> All DB-engines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17" t="10197" r="1439" b="24666"/>
          <a:stretch/>
        </p:blipFill>
        <p:spPr>
          <a:xfrm>
            <a:off x="214390" y="1937267"/>
            <a:ext cx="8696528" cy="3356043"/>
          </a:xfrm>
          <a:prstGeom prst="rect">
            <a:avLst/>
          </a:prstGeom>
        </p:spPr>
      </p:pic>
      <p:pic>
        <p:nvPicPr>
          <p:cNvPr id="8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78652" y="5573949"/>
            <a:ext cx="5871951" cy="1284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300" i="1" dirty="0">
                <a:solidFill>
                  <a:srgbClr val="009696"/>
                </a:solidFill>
              </a:rPr>
              <a:t>https://db-engines.com/en/ranking</a:t>
            </a:r>
            <a:endParaRPr lang="en-US" sz="23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5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90673" y="126460"/>
            <a:ext cx="5856431" cy="1418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000" b="1" dirty="0" smtClean="0">
                <a:solidFill>
                  <a:srgbClr val="009696"/>
                </a:solidFill>
              </a:rPr>
              <a:t>MongoDB Ranking</a:t>
            </a:r>
          </a:p>
          <a:p>
            <a:pPr algn="ctr"/>
            <a:r>
              <a:rPr lang="en-ID" sz="2800" b="1" i="1" dirty="0" smtClean="0">
                <a:solidFill>
                  <a:srgbClr val="009696"/>
                </a:solidFill>
              </a:rPr>
              <a:t>1</a:t>
            </a:r>
            <a:r>
              <a:rPr lang="en-ID" sz="2800" b="1" i="1" baseline="30000" dirty="0" smtClean="0">
                <a:solidFill>
                  <a:srgbClr val="009696"/>
                </a:solidFill>
              </a:rPr>
              <a:t>st</a:t>
            </a:r>
            <a:r>
              <a:rPr lang="en-ID" sz="2800" b="1" i="1" dirty="0" smtClean="0">
                <a:solidFill>
                  <a:srgbClr val="009696"/>
                </a:solidFill>
              </a:rPr>
              <a:t> Doc Store DB-engines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7" name="Picture 2" descr="C:\Users\Windows 7\Videos\mongod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517" t="10038" r="6733" b="25611"/>
          <a:stretch/>
        </p:blipFill>
        <p:spPr>
          <a:xfrm>
            <a:off x="198109" y="1595215"/>
            <a:ext cx="8722155" cy="38620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78652" y="5573949"/>
            <a:ext cx="5871951" cy="1284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300" i="1" dirty="0">
                <a:solidFill>
                  <a:srgbClr val="009696"/>
                </a:solidFill>
              </a:rPr>
              <a:t>https://db-engines.com/en/ranking</a:t>
            </a:r>
            <a:endParaRPr lang="en-US" sz="23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54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8278" y="1608074"/>
            <a:ext cx="7598976" cy="1119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</a:t>
            </a:r>
            <a:r>
              <a:rPr lang="en-US" sz="2400" b="1" i="1" dirty="0" smtClean="0"/>
              <a:t>data</a:t>
            </a:r>
            <a:r>
              <a:rPr lang="en-US" sz="2400" dirty="0" smtClean="0"/>
              <a:t> &amp; </a:t>
            </a:r>
            <a:r>
              <a:rPr lang="en-US" sz="2400" b="1" i="1" dirty="0" err="1" smtClean="0"/>
              <a:t>db</a:t>
            </a:r>
            <a:r>
              <a:rPr lang="en-US" sz="2400" dirty="0" smtClean="0"/>
              <a:t> folder at </a:t>
            </a:r>
            <a:r>
              <a:rPr lang="en-US" sz="2400" b="1" i="1" dirty="0" smtClean="0"/>
              <a:t>C:/data/db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Download &amp; install </a:t>
            </a:r>
            <a:r>
              <a:rPr lang="en-US" sz="2400" dirty="0" err="1" smtClean="0"/>
              <a:t>MongoDB</a:t>
            </a:r>
            <a:endParaRPr lang="id-ID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73367" y="-189192"/>
            <a:ext cx="5537105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Getting Started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4306" r="1633" b="16537"/>
          <a:stretch/>
        </p:blipFill>
        <p:spPr>
          <a:xfrm>
            <a:off x="332347" y="3171218"/>
            <a:ext cx="8510837" cy="336577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05956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735" y="1608073"/>
            <a:ext cx="8245371" cy="411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Open terminal: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dbpath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data\db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If OK, it </a:t>
            </a:r>
            <a:r>
              <a:rPr lang="en-US" sz="2400" dirty="0"/>
              <a:t>will show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Waiting for connections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 port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27017"</a:t>
            </a:r>
            <a:r>
              <a:rPr lang="en-US" sz="2400" dirty="0" smtClean="0"/>
              <a:t>. Then open new terminal: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C:\Program Files\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mongo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73367" y="-189192"/>
            <a:ext cx="5537105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Activate Server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9" y="180967"/>
            <a:ext cx="2592386" cy="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2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MongoDB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Database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05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10372</TotalTime>
  <Words>722</Words>
  <Application>Microsoft Office PowerPoint</Application>
  <PresentationFormat>On-screen Show (4:3)</PresentationFormat>
  <Paragraphs>259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814</cp:revision>
  <dcterms:created xsi:type="dcterms:W3CDTF">2015-11-07T11:59:24Z</dcterms:created>
  <dcterms:modified xsi:type="dcterms:W3CDTF">2018-09-25T03:54:51Z</dcterms:modified>
</cp:coreProperties>
</file>