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546" r:id="rId2"/>
    <p:sldId id="531" r:id="rId3"/>
    <p:sldId id="537" r:id="rId4"/>
    <p:sldId id="538" r:id="rId5"/>
    <p:sldId id="540" r:id="rId6"/>
    <p:sldId id="539" r:id="rId7"/>
    <p:sldId id="541" r:id="rId8"/>
    <p:sldId id="547" r:id="rId9"/>
    <p:sldId id="548" r:id="rId10"/>
    <p:sldId id="549" r:id="rId11"/>
    <p:sldId id="543" r:id="rId12"/>
    <p:sldId id="545" r:id="rId13"/>
    <p:sldId id="550" r:id="rId14"/>
    <p:sldId id="555" r:id="rId15"/>
    <p:sldId id="551" r:id="rId16"/>
    <p:sldId id="556" r:id="rId17"/>
    <p:sldId id="523" r:id="rId18"/>
    <p:sldId id="553" r:id="rId19"/>
    <p:sldId id="554" r:id="rId20"/>
    <p:sldId id="536" r:id="rId21"/>
    <p:sldId id="552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0AC7F"/>
    <a:srgbClr val="9D3389"/>
    <a:srgbClr val="0CA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231" autoAdjust="0"/>
  </p:normalViewPr>
  <p:slideViewPr>
    <p:cSldViewPr snapToGrid="0">
      <p:cViewPr varScale="1">
        <p:scale>
          <a:sx n="63" d="100"/>
          <a:sy n="63" d="100"/>
        </p:scale>
        <p:origin x="33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7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02/10/2018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381328"/>
            <a:ext cx="9143999" cy="2283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6000" dirty="0" smtClean="0"/>
              <a:t>Express &amp; MongoDB</a:t>
            </a:r>
            <a:endParaRPr lang="id-ID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13b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Using </a:t>
            </a:r>
            <a:r>
              <a:rPr lang="en-ID" sz="4000" b="0" dirty="0" err="1" smtClean="0">
                <a:latin typeface="Gotham" pitchFamily="50" charset="0"/>
              </a:rPr>
              <a:t>Mongodb</a:t>
            </a:r>
            <a:r>
              <a:rPr lang="en-ID" sz="4000" b="0" dirty="0" smtClean="0">
                <a:latin typeface="Gotham" pitchFamily="50" charset="0"/>
              </a:rPr>
              <a:t> module</a:t>
            </a:r>
            <a:endParaRPr lang="en-US" sz="4000" i="1" dirty="0"/>
          </a:p>
        </p:txBody>
      </p:sp>
      <p:pic>
        <p:nvPicPr>
          <p:cNvPr id="7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04" y="3966572"/>
            <a:ext cx="3361809" cy="111856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52" y="4392074"/>
            <a:ext cx="3113885" cy="69305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4" y="1420238"/>
            <a:ext cx="8329107" cy="5153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 = require(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).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latin typeface="Consolas" panose="020B0609020204030204" pitchFamily="49" charset="0"/>
              </a:rPr>
              <a:t>://lintang:1234@localhost:27017/</a:t>
            </a:r>
            <a:r>
              <a:rPr lang="en-ID" sz="2000" b="1" dirty="0" err="1">
                <a:latin typeface="Consolas" panose="020B0609020204030204" pitchFamily="49" charset="0"/>
              </a:rPr>
              <a:t>toko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 err="1">
                <a:latin typeface="Consolas" panose="020B0609020204030204" pitchFamily="49" charset="0"/>
              </a:rPr>
              <a:t>.connect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, function(err, 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</a:t>
            </a:r>
            <a:r>
              <a:rPr lang="en-ID" sz="2000" b="1" dirty="0" err="1">
                <a:latin typeface="Consolas" panose="020B0609020204030204" pitchFamily="49" charset="0"/>
              </a:rPr>
              <a:t>Terhubung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ke</a:t>
            </a:r>
            <a:r>
              <a:rPr lang="en-ID" sz="2000" b="1" dirty="0">
                <a:latin typeface="Consolas" panose="020B0609020204030204" pitchFamily="49" charset="0"/>
              </a:rPr>
              <a:t> MongoDB</a:t>
            </a:r>
            <a:r>
              <a:rPr lang="en-ID" sz="2000" b="1" dirty="0" smtClean="0">
                <a:latin typeface="Consolas" panose="020B0609020204030204" pitchFamily="49" charset="0"/>
              </a:rPr>
              <a:t>!"</a:t>
            </a:r>
            <a:r>
              <a:rPr lang="en-ID" sz="2000" dirty="0" smtClean="0">
                <a:latin typeface="Consolas" panose="020B0609020204030204" pitchFamily="49" charset="0"/>
              </a:rPr>
              <a:t>);</a:t>
            </a:r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findData</a:t>
            </a:r>
            <a:r>
              <a:rPr lang="en-ID" sz="2000" dirty="0" smtClean="0">
                <a:latin typeface="Consolas" panose="020B0609020204030204" pitchFamily="49" charset="0"/>
              </a:rPr>
              <a:t>(</a:t>
            </a:r>
            <a:r>
              <a:rPr lang="en-ID" sz="2000" dirty="0" err="1" smtClean="0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function()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dirty="0" err="1" smtClean="0">
                <a:latin typeface="Consolas" panose="020B0609020204030204" pitchFamily="49" charset="0"/>
              </a:rPr>
              <a:t>db.close</a:t>
            </a:r>
            <a:r>
              <a:rPr lang="en-ID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});});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findData</a:t>
            </a:r>
            <a:r>
              <a:rPr lang="en-ID" sz="2000" dirty="0">
                <a:latin typeface="Consolas" panose="020B0609020204030204" pitchFamily="49" charset="0"/>
              </a:rPr>
              <a:t> = function(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callback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collection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dirty="0" err="1">
                <a:latin typeface="Consolas" panose="020B0609020204030204" pitchFamily="49" charset="0"/>
              </a:rPr>
              <a:t>db.collection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collection.find</a:t>
            </a:r>
            <a:r>
              <a:rPr lang="en-ID" sz="2000" dirty="0" smtClean="0">
                <a:latin typeface="Consolas" panose="020B0609020204030204" pitchFamily="49" charset="0"/>
              </a:rPr>
              <a:t>({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nama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:'Andi</a:t>
            </a:r>
            <a:r>
              <a:rPr lang="en-ID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 smtClean="0">
                <a:latin typeface="Consolas" panose="020B0609020204030204" pitchFamily="49" charset="0"/>
              </a:rPr>
              <a:t>}).</a:t>
            </a:r>
            <a:r>
              <a:rPr lang="en-ID" sz="2000" dirty="0" err="1" smtClean="0">
                <a:latin typeface="Consolas" panose="020B0609020204030204" pitchFamily="49" charset="0"/>
              </a:rPr>
              <a:t>toArray</a:t>
            </a:r>
            <a:r>
              <a:rPr lang="en-ID" sz="2000" dirty="0" smtClean="0">
                <a:latin typeface="Consolas" panose="020B0609020204030204" pitchFamily="49" charset="0"/>
              </a:rPr>
              <a:t>((err</a:t>
            </a:r>
            <a:r>
              <a:rPr lang="en-ID" sz="2000" dirty="0">
                <a:latin typeface="Consolas" panose="020B0609020204030204" pitchFamily="49" charset="0"/>
              </a:rPr>
              <a:t>, docs</a:t>
            </a:r>
            <a:r>
              <a:rPr lang="en-ID" sz="2000" dirty="0" smtClean="0">
                <a:latin typeface="Consolas" panose="020B0609020204030204" pitchFamily="49" charset="0"/>
              </a:rPr>
              <a:t>)=&gt;{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 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</a:t>
            </a:r>
            <a:r>
              <a:rPr lang="en-ID" sz="2000" b="1" dirty="0" err="1">
                <a:latin typeface="Consolas" panose="020B0609020204030204" pitchFamily="49" charset="0"/>
              </a:rPr>
              <a:t>Berikut</a:t>
            </a:r>
            <a:r>
              <a:rPr lang="en-ID" sz="2000" b="1" dirty="0">
                <a:latin typeface="Consolas" panose="020B0609020204030204" pitchFamily="49" charset="0"/>
              </a:rPr>
              <a:t> data yang </a:t>
            </a:r>
            <a:r>
              <a:rPr lang="en-ID" sz="2000" b="1" dirty="0" err="1">
                <a:latin typeface="Consolas" panose="020B0609020204030204" pitchFamily="49" charset="0"/>
              </a:rPr>
              <a:t>tersimpan</a:t>
            </a:r>
            <a:r>
              <a:rPr lang="en-ID" sz="2000" b="1" dirty="0">
                <a:latin typeface="Consolas" panose="020B0609020204030204" pitchFamily="49" charset="0"/>
              </a:rPr>
              <a:t>:"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console.log(docs</a:t>
            </a:r>
            <a:r>
              <a:rPr lang="en-ID" sz="20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</a:t>
            </a:r>
            <a:r>
              <a:rPr lang="en-ID" sz="2000" dirty="0" err="1" smtClean="0">
                <a:latin typeface="Consolas" panose="020B0609020204030204" pitchFamily="49" charset="0"/>
              </a:rPr>
              <a:t>callback</a:t>
            </a:r>
            <a:r>
              <a:rPr lang="en-ID" sz="2000" dirty="0" smtClean="0">
                <a:latin typeface="Consolas" panose="020B0609020204030204" pitchFamily="49" charset="0"/>
              </a:rPr>
              <a:t>(docs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});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}</a:t>
            </a:r>
          </a:p>
          <a:p>
            <a:endParaRPr lang="en-ID" sz="2000" dirty="0"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#5 Find a Specific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01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5" y="1232603"/>
            <a:ext cx="8560340" cy="5448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 = require(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).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latin typeface="Consolas" panose="020B0609020204030204" pitchFamily="49" charset="0"/>
              </a:rPr>
              <a:t>://lintang:1234@localhost:27017/</a:t>
            </a:r>
            <a:r>
              <a:rPr lang="en-ID" sz="2000" b="1" dirty="0" err="1">
                <a:latin typeface="Consolas" panose="020B0609020204030204" pitchFamily="49" charset="0"/>
              </a:rPr>
              <a:t>toko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 err="1">
                <a:latin typeface="Consolas" panose="020B0609020204030204" pitchFamily="49" charset="0"/>
              </a:rPr>
              <a:t>.connect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, function(err, 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</a:t>
            </a:r>
            <a:r>
              <a:rPr lang="en-ID" sz="2000" b="1" dirty="0" err="1">
                <a:latin typeface="Consolas" panose="020B0609020204030204" pitchFamily="49" charset="0"/>
              </a:rPr>
              <a:t>Terhubung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ke</a:t>
            </a:r>
            <a:r>
              <a:rPr lang="en-ID" sz="2000" b="1" dirty="0">
                <a:latin typeface="Consolas" panose="020B0609020204030204" pitchFamily="49" charset="0"/>
              </a:rPr>
              <a:t> MongoDB</a:t>
            </a:r>
            <a:r>
              <a:rPr lang="en-ID" sz="2000" b="1" dirty="0" smtClean="0">
                <a:latin typeface="Consolas" panose="020B0609020204030204" pitchFamily="49" charset="0"/>
              </a:rPr>
              <a:t>!"</a:t>
            </a:r>
            <a:r>
              <a:rPr lang="en-ID" sz="2000" dirty="0" smtClean="0">
                <a:latin typeface="Consolas" panose="020B0609020204030204" pitchFamily="49" charset="0"/>
              </a:rPr>
              <a:t>);</a:t>
            </a:r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inputData</a:t>
            </a:r>
            <a:r>
              <a:rPr lang="en-ID" sz="2000" dirty="0" smtClean="0">
                <a:latin typeface="Consolas" panose="020B0609020204030204" pitchFamily="49" charset="0"/>
              </a:rPr>
              <a:t>(</a:t>
            </a:r>
            <a:r>
              <a:rPr lang="en-ID" sz="2000" dirty="0" err="1" smtClean="0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function()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findData</a:t>
            </a:r>
            <a:r>
              <a:rPr lang="en-ID" sz="2000" dirty="0" smtClean="0">
                <a:latin typeface="Consolas" panose="020B0609020204030204" pitchFamily="49" charset="0"/>
              </a:rPr>
              <a:t>(</a:t>
            </a:r>
            <a:r>
              <a:rPr lang="en-ID" sz="2000" dirty="0" err="1" smtClean="0">
                <a:latin typeface="Consolas" panose="020B0609020204030204" pitchFamily="49" charset="0"/>
              </a:rPr>
              <a:t>db</a:t>
            </a:r>
            <a:r>
              <a:rPr lang="en-ID" sz="2000" dirty="0" smtClean="0">
                <a:latin typeface="Consolas" panose="020B0609020204030204" pitchFamily="49" charset="0"/>
              </a:rPr>
              <a:t>, function(){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   </a:t>
            </a:r>
            <a:r>
              <a:rPr lang="en-ID" sz="2000" dirty="0" err="1" smtClean="0">
                <a:latin typeface="Consolas" panose="020B0609020204030204" pitchFamily="49" charset="0"/>
              </a:rPr>
              <a:t>db.close</a:t>
            </a:r>
            <a:r>
              <a:rPr lang="en-ID" sz="2000" dirty="0" smtClean="0">
                <a:latin typeface="Consolas" panose="020B0609020204030204" pitchFamily="49" charset="0"/>
              </a:rPr>
              <a:t>();});      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});});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inputData</a:t>
            </a:r>
            <a:r>
              <a:rPr lang="en-ID" sz="2000" dirty="0">
                <a:latin typeface="Consolas" panose="020B0609020204030204" pitchFamily="49" charset="0"/>
              </a:rPr>
              <a:t> = function(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callback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>
                <a:latin typeface="Consolas" panose="020B0609020204030204" pitchFamily="49" charset="0"/>
              </a:rPr>
              <a:t>collection = </a:t>
            </a:r>
            <a:r>
              <a:rPr lang="en-ID" sz="2000" dirty="0" err="1">
                <a:latin typeface="Consolas" panose="020B0609020204030204" pitchFamily="49" charset="0"/>
              </a:rPr>
              <a:t>db.collection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dirty="0" err="1" smtClean="0">
                <a:latin typeface="Consolas" panose="020B0609020204030204" pitchFamily="49" charset="0"/>
              </a:rPr>
              <a:t>collection.insertMany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b="1" i="1" dirty="0" smtClean="0">
                <a:latin typeface="Consolas" panose="020B0609020204030204" pitchFamily="49" charset="0"/>
              </a:rPr>
              <a:t>[{</a:t>
            </a:r>
            <a:r>
              <a:rPr lang="en-ID" sz="2000" b="1" i="1" dirty="0" err="1">
                <a:latin typeface="Consolas" panose="020B0609020204030204" pitchFamily="49" charset="0"/>
              </a:rPr>
              <a:t>nama</a:t>
            </a:r>
            <a:r>
              <a:rPr lang="en-ID" sz="2000" b="1" i="1" dirty="0">
                <a:latin typeface="Consolas" panose="020B0609020204030204" pitchFamily="49" charset="0"/>
              </a:rPr>
              <a:t>: </a:t>
            </a:r>
            <a:r>
              <a:rPr lang="en-ID" sz="2000" b="1" i="1" dirty="0" smtClean="0">
                <a:latin typeface="Consolas" panose="020B0609020204030204" pitchFamily="49" charset="0"/>
              </a:rPr>
              <a:t>'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Dedi</a:t>
            </a:r>
            <a:r>
              <a:rPr lang="en-ID" sz="2000" b="1" i="1" dirty="0" smtClean="0">
                <a:latin typeface="Consolas" panose="020B0609020204030204" pitchFamily="49" charset="0"/>
              </a:rPr>
              <a:t>'}, </a:t>
            </a:r>
            <a:r>
              <a:rPr lang="en-ID" sz="2000" b="1" i="1" dirty="0">
                <a:latin typeface="Consolas" panose="020B0609020204030204" pitchFamily="49" charset="0"/>
              </a:rPr>
              <a:t>{</a:t>
            </a:r>
            <a:r>
              <a:rPr lang="en-ID" sz="2000" b="1" i="1" dirty="0" err="1">
                <a:latin typeface="Consolas" panose="020B0609020204030204" pitchFamily="49" charset="0"/>
              </a:rPr>
              <a:t>nama</a:t>
            </a:r>
            <a:r>
              <a:rPr lang="en-ID" sz="2000" b="1" i="1" dirty="0">
                <a:latin typeface="Consolas" panose="020B0609020204030204" pitchFamily="49" charset="0"/>
              </a:rPr>
              <a:t>: </a:t>
            </a:r>
            <a:r>
              <a:rPr lang="en-ID" sz="2000" b="1" i="1" dirty="0" smtClean="0">
                <a:latin typeface="Consolas" panose="020B0609020204030204" pitchFamily="49" charset="0"/>
              </a:rPr>
              <a:t>'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Euis</a:t>
            </a:r>
            <a:r>
              <a:rPr lang="en-ID" sz="2000" b="1" i="1" dirty="0" smtClean="0">
                <a:latin typeface="Consolas" panose="020B0609020204030204" pitchFamily="49" charset="0"/>
              </a:rPr>
              <a:t>'}, </a:t>
            </a:r>
            <a:r>
              <a:rPr lang="en-ID" sz="2000" b="1" i="1" dirty="0">
                <a:latin typeface="Consolas" panose="020B0609020204030204" pitchFamily="49" charset="0"/>
              </a:rPr>
              <a:t>{</a:t>
            </a:r>
            <a:r>
              <a:rPr lang="en-ID" sz="2000" b="1" i="1" dirty="0" err="1">
                <a:latin typeface="Consolas" panose="020B0609020204030204" pitchFamily="49" charset="0"/>
              </a:rPr>
              <a:t>nama</a:t>
            </a:r>
            <a:r>
              <a:rPr lang="en-ID" sz="2000" b="1" i="1" dirty="0">
                <a:latin typeface="Consolas" panose="020B0609020204030204" pitchFamily="49" charset="0"/>
              </a:rPr>
              <a:t>: </a:t>
            </a:r>
            <a:r>
              <a:rPr lang="en-ID" sz="2000" b="1" i="1" dirty="0" smtClean="0">
                <a:latin typeface="Consolas" panose="020B0609020204030204" pitchFamily="49" charset="0"/>
              </a:rPr>
              <a:t>'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Fafa</a:t>
            </a:r>
            <a:r>
              <a:rPr lang="en-ID" sz="2000" b="1" i="1" dirty="0" smtClean="0">
                <a:latin typeface="Consolas" panose="020B0609020204030204" pitchFamily="49" charset="0"/>
              </a:rPr>
              <a:t>'}]</a:t>
            </a:r>
            <a:r>
              <a:rPr lang="en-ID" sz="2000" dirty="0" smtClean="0">
                <a:latin typeface="Consolas" panose="020B0609020204030204" pitchFamily="49" charset="0"/>
              </a:rPr>
              <a:t>,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   function(err</a:t>
            </a:r>
            <a:r>
              <a:rPr lang="en-ID" sz="2000" dirty="0">
                <a:latin typeface="Consolas" panose="020B0609020204030204" pitchFamily="49" charset="0"/>
              </a:rPr>
              <a:t>, result)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"Data </a:t>
            </a:r>
            <a:r>
              <a:rPr lang="en-ID" sz="2000" b="1" dirty="0" err="1">
                <a:latin typeface="Consolas" panose="020B0609020204030204" pitchFamily="49" charset="0"/>
              </a:rPr>
              <a:t>sukses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tersimpan</a:t>
            </a:r>
            <a:r>
              <a:rPr lang="en-ID" sz="2000" b="1" dirty="0">
                <a:latin typeface="Consolas" panose="020B0609020204030204" pitchFamily="49" charset="0"/>
              </a:rPr>
              <a:t>!"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dirty="0" err="1" smtClean="0">
                <a:latin typeface="Consolas" panose="020B0609020204030204" pitchFamily="49" charset="0"/>
              </a:rPr>
              <a:t>callback</a:t>
            </a:r>
            <a:r>
              <a:rPr lang="en-ID" sz="2000" dirty="0" smtClean="0">
                <a:latin typeface="Consolas" panose="020B0609020204030204" pitchFamily="49" charset="0"/>
              </a:rPr>
              <a:t>(result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</a:t>
            </a:r>
            <a:endParaRPr lang="en-ID" sz="2000" dirty="0"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#6a Insert Then Find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943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5" y="1067229"/>
            <a:ext cx="8560340" cy="2833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 err="1">
                <a:latin typeface="Consolas" panose="020B0609020204030204" pitchFamily="49" charset="0"/>
              </a:rPr>
              <a:t>var</a:t>
            </a:r>
            <a:r>
              <a:rPr lang="en-ID" sz="2200" dirty="0">
                <a:latin typeface="Consolas" panose="020B0609020204030204" pitchFamily="49" charset="0"/>
              </a:rPr>
              <a:t> </a:t>
            </a:r>
            <a:r>
              <a:rPr lang="en-ID" sz="22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findData</a:t>
            </a:r>
            <a:r>
              <a:rPr lang="en-ID" sz="2200" dirty="0">
                <a:latin typeface="Consolas" panose="020B0609020204030204" pitchFamily="49" charset="0"/>
              </a:rPr>
              <a:t> = function(</a:t>
            </a:r>
            <a:r>
              <a:rPr lang="en-ID" sz="2200" dirty="0" err="1">
                <a:latin typeface="Consolas" panose="020B0609020204030204" pitchFamily="49" charset="0"/>
              </a:rPr>
              <a:t>db</a:t>
            </a:r>
            <a:r>
              <a:rPr lang="en-ID" sz="2200" dirty="0">
                <a:latin typeface="Consolas" panose="020B0609020204030204" pitchFamily="49" charset="0"/>
              </a:rPr>
              <a:t>, </a:t>
            </a:r>
            <a:r>
              <a:rPr lang="en-ID" sz="2200" dirty="0" err="1">
                <a:latin typeface="Consolas" panose="020B0609020204030204" pitchFamily="49" charset="0"/>
              </a:rPr>
              <a:t>callback</a:t>
            </a:r>
            <a:r>
              <a:rPr lang="en-ID" sz="2200" dirty="0" smtClean="0">
                <a:latin typeface="Consolas" panose="020B0609020204030204" pitchFamily="49" charset="0"/>
              </a:rPr>
              <a:t>){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</a:t>
            </a:r>
            <a:r>
              <a:rPr lang="en-ID" sz="2200" dirty="0" err="1" smtClean="0">
                <a:latin typeface="Consolas" panose="020B0609020204030204" pitchFamily="49" charset="0"/>
              </a:rPr>
              <a:t>var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>
                <a:latin typeface="Consolas" panose="020B0609020204030204" pitchFamily="49" charset="0"/>
              </a:rPr>
              <a:t>collection = </a:t>
            </a:r>
            <a:r>
              <a:rPr lang="en-ID" sz="2200" dirty="0" err="1">
                <a:latin typeface="Consolas" panose="020B0609020204030204" pitchFamily="49" charset="0"/>
              </a:rPr>
              <a:t>db.collection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</a:t>
            </a:r>
            <a:r>
              <a:rPr lang="en-ID" sz="2200" dirty="0" err="1" smtClean="0">
                <a:latin typeface="Consolas" panose="020B0609020204030204" pitchFamily="49" charset="0"/>
              </a:rPr>
              <a:t>collection.find</a:t>
            </a:r>
            <a:r>
              <a:rPr lang="en-ID" sz="2200" dirty="0">
                <a:latin typeface="Consolas" panose="020B0609020204030204" pitchFamily="49" charset="0"/>
              </a:rPr>
              <a:t>({}).</a:t>
            </a:r>
            <a:r>
              <a:rPr lang="en-ID" sz="2200" dirty="0" err="1">
                <a:latin typeface="Consolas" panose="020B0609020204030204" pitchFamily="49" charset="0"/>
              </a:rPr>
              <a:t>toArray</a:t>
            </a:r>
            <a:r>
              <a:rPr lang="en-ID" sz="2200" dirty="0">
                <a:latin typeface="Consolas" panose="020B0609020204030204" pitchFamily="49" charset="0"/>
              </a:rPr>
              <a:t>(function(err, docs</a:t>
            </a:r>
            <a:r>
              <a:rPr lang="en-ID" sz="2200" dirty="0" smtClean="0">
                <a:latin typeface="Consolas" panose="020B0609020204030204" pitchFamily="49" charset="0"/>
              </a:rPr>
              <a:t>){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console.log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b="1" dirty="0">
                <a:latin typeface="Consolas" panose="020B0609020204030204" pitchFamily="49" charset="0"/>
              </a:rPr>
              <a:t>"</a:t>
            </a:r>
            <a:r>
              <a:rPr lang="en-ID" sz="2200" b="1" dirty="0" err="1">
                <a:latin typeface="Consolas" panose="020B0609020204030204" pitchFamily="49" charset="0"/>
              </a:rPr>
              <a:t>Berikut</a:t>
            </a:r>
            <a:r>
              <a:rPr lang="en-ID" sz="2200" b="1" dirty="0">
                <a:latin typeface="Consolas" panose="020B0609020204030204" pitchFamily="49" charset="0"/>
              </a:rPr>
              <a:t> data yang </a:t>
            </a:r>
            <a:r>
              <a:rPr lang="en-ID" sz="2200" b="1" dirty="0" err="1">
                <a:latin typeface="Consolas" panose="020B0609020204030204" pitchFamily="49" charset="0"/>
              </a:rPr>
              <a:t>tersimpan</a:t>
            </a:r>
            <a:r>
              <a:rPr lang="en-ID" sz="2200" b="1" dirty="0">
                <a:latin typeface="Consolas" panose="020B0609020204030204" pitchFamily="49" charset="0"/>
              </a:rPr>
              <a:t>:"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console.log(docs</a:t>
            </a:r>
            <a:r>
              <a:rPr lang="en-ID" sz="22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err="1" smtClean="0">
                <a:latin typeface="Consolas" panose="020B0609020204030204" pitchFamily="49" charset="0"/>
              </a:rPr>
              <a:t>callback</a:t>
            </a:r>
            <a:r>
              <a:rPr lang="en-ID" sz="2200" dirty="0" smtClean="0">
                <a:latin typeface="Consolas" panose="020B0609020204030204" pitchFamily="49" charset="0"/>
              </a:rPr>
              <a:t>(docs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});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728" y="-19456"/>
            <a:ext cx="8693420" cy="1021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#6b Insert Then Find Data</a:t>
            </a:r>
            <a:endParaRPr lang="en-US" sz="2400" i="1" dirty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762" t="42231" r="22704" b="22644"/>
          <a:stretch/>
        </p:blipFill>
        <p:spPr>
          <a:xfrm>
            <a:off x="2003896" y="3249037"/>
            <a:ext cx="6313251" cy="2518208"/>
          </a:xfrm>
          <a:prstGeom prst="rect">
            <a:avLst/>
          </a:prstGeom>
          <a:effectLst>
            <a:glow rad="2286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58250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4" y="1420238"/>
            <a:ext cx="8329107" cy="5153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 = require(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).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latin typeface="Consolas" panose="020B0609020204030204" pitchFamily="49" charset="0"/>
              </a:rPr>
              <a:t>://lintang:1234@localhost:27017/</a:t>
            </a:r>
            <a:r>
              <a:rPr lang="en-ID" sz="2000" b="1" dirty="0" err="1">
                <a:latin typeface="Consolas" panose="020B0609020204030204" pitchFamily="49" charset="0"/>
              </a:rPr>
              <a:t>toko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 err="1">
                <a:latin typeface="Consolas" panose="020B0609020204030204" pitchFamily="49" charset="0"/>
              </a:rPr>
              <a:t>.connect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, function(err, 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</a:t>
            </a:r>
            <a:r>
              <a:rPr lang="en-ID" sz="2000" b="1" dirty="0" err="1">
                <a:latin typeface="Consolas" panose="020B0609020204030204" pitchFamily="49" charset="0"/>
              </a:rPr>
              <a:t>Terhubung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ke</a:t>
            </a:r>
            <a:r>
              <a:rPr lang="en-ID" sz="2000" b="1" dirty="0">
                <a:latin typeface="Consolas" panose="020B0609020204030204" pitchFamily="49" charset="0"/>
              </a:rPr>
              <a:t> MongoDB</a:t>
            </a:r>
            <a:r>
              <a:rPr lang="en-ID" sz="2000" b="1" dirty="0" smtClean="0">
                <a:latin typeface="Consolas" panose="020B0609020204030204" pitchFamily="49" charset="0"/>
              </a:rPr>
              <a:t>!"</a:t>
            </a:r>
            <a:r>
              <a:rPr lang="en-ID" sz="2000" dirty="0" smtClean="0">
                <a:latin typeface="Consolas" panose="020B0609020204030204" pitchFamily="49" charset="0"/>
              </a:rPr>
              <a:t>);</a:t>
            </a:r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updateData</a:t>
            </a:r>
            <a:r>
              <a:rPr lang="en-ID" sz="2000" dirty="0" smtClean="0">
                <a:latin typeface="Consolas" panose="020B0609020204030204" pitchFamily="49" charset="0"/>
              </a:rPr>
              <a:t>(</a:t>
            </a:r>
            <a:r>
              <a:rPr lang="en-ID" sz="2000" dirty="0" err="1" smtClean="0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function()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dirty="0" err="1" smtClean="0">
                <a:latin typeface="Consolas" panose="020B0609020204030204" pitchFamily="49" charset="0"/>
              </a:rPr>
              <a:t>db.close</a:t>
            </a:r>
            <a:r>
              <a:rPr lang="en-ID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});});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err="1">
                <a:latin typeface="Consolas" panose="020B0609020204030204" pitchFamily="49" charset="0"/>
              </a:rPr>
              <a:t>const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updateData</a:t>
            </a:r>
            <a:r>
              <a:rPr lang="en-ID" sz="2000" dirty="0">
                <a:latin typeface="Consolas" panose="020B0609020204030204" pitchFamily="49" charset="0"/>
              </a:rPr>
              <a:t> = function(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callback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const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collection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dirty="0" err="1">
                <a:latin typeface="Consolas" panose="020B0609020204030204" pitchFamily="49" charset="0"/>
              </a:rPr>
              <a:t>db.collection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collection.updateOne</a:t>
            </a:r>
            <a:r>
              <a:rPr lang="en-ID" sz="2000" dirty="0">
                <a:latin typeface="Consolas" panose="020B0609020204030204" pitchFamily="49" charset="0"/>
              </a:rPr>
              <a:t>({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nama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:'Andi</a:t>
            </a:r>
            <a:r>
              <a:rPr lang="en-ID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 smtClean="0">
                <a:latin typeface="Consolas" panose="020B0609020204030204" pitchFamily="49" charset="0"/>
              </a:rPr>
              <a:t>},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{</a:t>
            </a:r>
            <a:r>
              <a:rPr lang="en-ID" sz="20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</a:t>
            </a:r>
            <a:r>
              <a:rPr lang="en-ID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set</a:t>
            </a:r>
            <a:r>
              <a:rPr lang="en-ID" sz="2000" dirty="0">
                <a:latin typeface="Consolas" panose="020B0609020204030204" pitchFamily="49" charset="0"/>
              </a:rPr>
              <a:t>: {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kota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:'Solo'</a:t>
            </a:r>
            <a:r>
              <a:rPr lang="en-ID" sz="2000" dirty="0">
                <a:latin typeface="Consolas" panose="020B0609020204030204" pitchFamily="49" charset="0"/>
              </a:rPr>
              <a:t>}}, (err, out</a:t>
            </a:r>
            <a:r>
              <a:rPr lang="en-ID" sz="2000" dirty="0" smtClean="0">
                <a:latin typeface="Consolas" panose="020B0609020204030204" pitchFamily="49" charset="0"/>
              </a:rPr>
              <a:t>) =&gt; {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   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"Data </a:t>
            </a:r>
            <a:r>
              <a:rPr lang="en-ID" sz="2000" b="1" dirty="0" err="1">
                <a:latin typeface="Consolas" panose="020B0609020204030204" pitchFamily="49" charset="0"/>
              </a:rPr>
              <a:t>sukses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terupdate</a:t>
            </a:r>
            <a:r>
              <a:rPr lang="en-ID" sz="2000" b="1" dirty="0">
                <a:latin typeface="Consolas" panose="020B0609020204030204" pitchFamily="49" charset="0"/>
              </a:rPr>
              <a:t>!"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callback</a:t>
            </a:r>
            <a:r>
              <a:rPr lang="en-ID" sz="2000" dirty="0" smtClean="0">
                <a:latin typeface="Consolas" panose="020B0609020204030204" pitchFamily="49" charset="0"/>
              </a:rPr>
              <a:t>(out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}); 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#7 Update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410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4" y="1420238"/>
            <a:ext cx="8329107" cy="5153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 err="1">
                <a:latin typeface="Consolas" panose="020B0609020204030204" pitchFamily="49" charset="0"/>
              </a:rPr>
              <a:t>var</a:t>
            </a:r>
            <a:r>
              <a:rPr lang="en-ID" sz="2200" dirty="0">
                <a:latin typeface="Consolas" panose="020B0609020204030204" pitchFamily="49" charset="0"/>
              </a:rPr>
              <a:t> edit = (</a:t>
            </a:r>
            <a:r>
              <a:rPr lang="en-ID" sz="2200" dirty="0" err="1">
                <a:latin typeface="Consolas" panose="020B0609020204030204" pitchFamily="49" charset="0"/>
              </a:rPr>
              <a:t>db</a:t>
            </a:r>
            <a:r>
              <a:rPr lang="en-ID" sz="22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 err="1" smtClean="0">
                <a:latin typeface="Consolas" panose="020B0609020204030204" pitchFamily="49" charset="0"/>
              </a:rPr>
              <a:t>var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>
                <a:latin typeface="Consolas" panose="020B0609020204030204" pitchFamily="49" charset="0"/>
              </a:rPr>
              <a:t>col = </a:t>
            </a:r>
            <a:r>
              <a:rPr lang="en-ID" sz="2200" dirty="0" err="1">
                <a:latin typeface="Consolas" panose="020B0609020204030204" pitchFamily="49" charset="0"/>
              </a:rPr>
              <a:t>db.collection</a:t>
            </a:r>
            <a:r>
              <a:rPr lang="en-ID" sz="2200" dirty="0">
                <a:latin typeface="Consolas" panose="020B0609020204030204" pitchFamily="49" charset="0"/>
              </a:rPr>
              <a:t>('</a:t>
            </a:r>
            <a:r>
              <a:rPr lang="en-ID" sz="2200" dirty="0" err="1">
                <a:latin typeface="Consolas" panose="020B0609020204030204" pitchFamily="49" charset="0"/>
              </a:rPr>
              <a:t>datamongo</a:t>
            </a:r>
            <a:r>
              <a:rPr lang="en-ID" sz="2200" dirty="0">
                <a:latin typeface="Consolas" panose="020B0609020204030204" pitchFamily="49" charset="0"/>
              </a:rPr>
              <a:t>')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dirty="0" err="1" smtClean="0">
                <a:latin typeface="Consolas" panose="020B0609020204030204" pitchFamily="49" charset="0"/>
              </a:rPr>
              <a:t>col.update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{</a:t>
            </a:r>
            <a:r>
              <a:rPr lang="en-ID" sz="2200" dirty="0" err="1">
                <a:latin typeface="Consolas" panose="020B0609020204030204" pitchFamily="49" charset="0"/>
              </a:rPr>
              <a:t>nama</a:t>
            </a:r>
            <a:r>
              <a:rPr lang="en-ID" sz="2200" dirty="0">
                <a:latin typeface="Consolas" panose="020B0609020204030204" pitchFamily="49" charset="0"/>
              </a:rPr>
              <a:t>:'</a:t>
            </a:r>
            <a:r>
              <a:rPr lang="en-ID" sz="2200" dirty="0" err="1">
                <a:latin typeface="Consolas" panose="020B0609020204030204" pitchFamily="49" charset="0"/>
              </a:rPr>
              <a:t>Deni</a:t>
            </a:r>
            <a:r>
              <a:rPr lang="en-ID" sz="2200" dirty="0">
                <a:latin typeface="Consolas" panose="020B0609020204030204" pitchFamily="49" charset="0"/>
              </a:rPr>
              <a:t>'}, 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{$</a:t>
            </a:r>
            <a:r>
              <a:rPr lang="en-ID" sz="2200" dirty="0">
                <a:latin typeface="Consolas" panose="020B0609020204030204" pitchFamily="49" charset="0"/>
              </a:rPr>
              <a:t>set: {</a:t>
            </a:r>
            <a:r>
              <a:rPr lang="en-ID" sz="2200" dirty="0" err="1">
                <a:latin typeface="Consolas" panose="020B0609020204030204" pitchFamily="49" charset="0"/>
              </a:rPr>
              <a:t>kota</a:t>
            </a:r>
            <a:r>
              <a:rPr lang="en-ID" sz="2200" dirty="0">
                <a:latin typeface="Consolas" panose="020B0609020204030204" pitchFamily="49" charset="0"/>
              </a:rPr>
              <a:t>:'Surabaya'}},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{</a:t>
            </a:r>
            <a:r>
              <a:rPr lang="en-ID" sz="2200" dirty="0">
                <a:latin typeface="Consolas" panose="020B0609020204030204" pitchFamily="49" charset="0"/>
              </a:rPr>
              <a:t>multi: true},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(</a:t>
            </a:r>
            <a:r>
              <a:rPr lang="en-ID" sz="2200" dirty="0">
                <a:latin typeface="Consolas" panose="020B0609020204030204" pitchFamily="49" charset="0"/>
              </a:rPr>
              <a:t>error, </a:t>
            </a:r>
            <a:r>
              <a:rPr lang="en-ID" sz="2200" dirty="0" err="1">
                <a:latin typeface="Consolas" panose="020B0609020204030204" pitchFamily="49" charset="0"/>
              </a:rPr>
              <a:t>hasil</a:t>
            </a:r>
            <a:r>
              <a:rPr lang="en-ID" sz="22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console.log(</a:t>
            </a:r>
            <a:r>
              <a:rPr lang="en-ID" sz="2200" dirty="0" err="1" smtClean="0">
                <a:latin typeface="Consolas" panose="020B0609020204030204" pitchFamily="49" charset="0"/>
              </a:rPr>
              <a:t>hasil</a:t>
            </a:r>
            <a:r>
              <a:rPr lang="en-ID" sz="22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})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#8 </a:t>
            </a:r>
            <a:r>
              <a:rPr lang="en-US" sz="2400" i="1" dirty="0" smtClean="0">
                <a:solidFill>
                  <a:srgbClr val="009696"/>
                </a:solidFill>
              </a:rPr>
              <a:t>Update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36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4" y="1420238"/>
            <a:ext cx="8329107" cy="5153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 = require(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).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latin typeface="Consolas" panose="020B0609020204030204" pitchFamily="49" charset="0"/>
              </a:rPr>
              <a:t>://lintang:1234@localhost:27017/</a:t>
            </a:r>
            <a:r>
              <a:rPr lang="en-ID" sz="2000" b="1" dirty="0" err="1">
                <a:latin typeface="Consolas" panose="020B0609020204030204" pitchFamily="49" charset="0"/>
              </a:rPr>
              <a:t>toko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 err="1">
                <a:latin typeface="Consolas" panose="020B0609020204030204" pitchFamily="49" charset="0"/>
              </a:rPr>
              <a:t>.connect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, function(err, 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</a:t>
            </a:r>
            <a:r>
              <a:rPr lang="en-ID" sz="2000" b="1" dirty="0" err="1">
                <a:latin typeface="Consolas" panose="020B0609020204030204" pitchFamily="49" charset="0"/>
              </a:rPr>
              <a:t>Terhubung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ke</a:t>
            </a:r>
            <a:r>
              <a:rPr lang="en-ID" sz="2000" b="1" dirty="0">
                <a:latin typeface="Consolas" panose="020B0609020204030204" pitchFamily="49" charset="0"/>
              </a:rPr>
              <a:t> MongoDB</a:t>
            </a:r>
            <a:r>
              <a:rPr lang="en-ID" sz="2000" b="1" dirty="0" smtClean="0">
                <a:latin typeface="Consolas" panose="020B0609020204030204" pitchFamily="49" charset="0"/>
              </a:rPr>
              <a:t>!"</a:t>
            </a:r>
            <a:r>
              <a:rPr lang="en-ID" sz="2000" dirty="0" smtClean="0">
                <a:latin typeface="Consolas" panose="020B0609020204030204" pitchFamily="49" charset="0"/>
              </a:rPr>
              <a:t>);</a:t>
            </a:r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removeData</a:t>
            </a:r>
            <a:r>
              <a:rPr lang="en-ID" sz="2000" dirty="0" smtClean="0">
                <a:latin typeface="Consolas" panose="020B0609020204030204" pitchFamily="49" charset="0"/>
              </a:rPr>
              <a:t>(</a:t>
            </a:r>
            <a:r>
              <a:rPr lang="en-ID" sz="2000" dirty="0" err="1" smtClean="0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function()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dirty="0" err="1" smtClean="0">
                <a:latin typeface="Consolas" panose="020B0609020204030204" pitchFamily="49" charset="0"/>
              </a:rPr>
              <a:t>db.close</a:t>
            </a:r>
            <a:r>
              <a:rPr lang="en-ID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});});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err="1">
                <a:latin typeface="Consolas" panose="020B0609020204030204" pitchFamily="49" charset="0"/>
              </a:rPr>
              <a:t>const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removeData</a:t>
            </a:r>
            <a:r>
              <a:rPr lang="en-ID" sz="2000" dirty="0">
                <a:latin typeface="Consolas" panose="020B0609020204030204" pitchFamily="49" charset="0"/>
              </a:rPr>
              <a:t> = function(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callback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const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collection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dirty="0" err="1">
                <a:latin typeface="Consolas" panose="020B0609020204030204" pitchFamily="49" charset="0"/>
              </a:rPr>
              <a:t>db.collection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collection.deleteOne</a:t>
            </a:r>
            <a:r>
              <a:rPr lang="en-ID" sz="2000" dirty="0">
                <a:latin typeface="Consolas" panose="020B0609020204030204" pitchFamily="49" charset="0"/>
              </a:rPr>
              <a:t>({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nama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:'Budi'</a:t>
            </a:r>
            <a:r>
              <a:rPr lang="en-ID" sz="2000" dirty="0">
                <a:latin typeface="Consolas" panose="020B0609020204030204" pitchFamily="49" charset="0"/>
              </a:rPr>
              <a:t>}, (err, out</a:t>
            </a:r>
            <a:r>
              <a:rPr lang="en-ID" sz="2000" dirty="0" smtClean="0">
                <a:latin typeface="Consolas" panose="020B0609020204030204" pitchFamily="49" charset="0"/>
              </a:rPr>
              <a:t>) =&gt; {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smtClean="0">
                <a:latin typeface="Consolas" panose="020B0609020204030204" pitchFamily="49" charset="0"/>
              </a:rPr>
              <a:t> 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"Data </a:t>
            </a:r>
            <a:r>
              <a:rPr lang="en-ID" sz="2000" b="1" dirty="0" err="1">
                <a:latin typeface="Consolas" panose="020B0609020204030204" pitchFamily="49" charset="0"/>
              </a:rPr>
              <a:t>sukses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dihapus</a:t>
            </a:r>
            <a:r>
              <a:rPr lang="en-ID" sz="2000" b="1" dirty="0">
                <a:latin typeface="Consolas" panose="020B0609020204030204" pitchFamily="49" charset="0"/>
              </a:rPr>
              <a:t>!"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</a:t>
            </a:r>
            <a:r>
              <a:rPr lang="en-ID" sz="2000" dirty="0" err="1" smtClean="0">
                <a:latin typeface="Consolas" panose="020B0609020204030204" pitchFamily="49" charset="0"/>
              </a:rPr>
              <a:t>callback</a:t>
            </a:r>
            <a:r>
              <a:rPr lang="en-ID" sz="2000" dirty="0" smtClean="0">
                <a:latin typeface="Consolas" panose="020B0609020204030204" pitchFamily="49" charset="0"/>
              </a:rPr>
              <a:t>(out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}); 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#9 </a:t>
            </a:r>
            <a:r>
              <a:rPr lang="en-US" sz="2400" i="1" dirty="0" smtClean="0">
                <a:solidFill>
                  <a:srgbClr val="009696"/>
                </a:solidFill>
              </a:rPr>
              <a:t>Remove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98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4" y="1420238"/>
            <a:ext cx="8329107" cy="5153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 err="1" smtClean="0">
                <a:latin typeface="Consolas" panose="020B0609020204030204" pitchFamily="49" charset="0"/>
              </a:rPr>
              <a:t>mongodb</a:t>
            </a:r>
            <a:r>
              <a:rPr lang="en-ID" sz="2000" dirty="0" smtClean="0">
                <a:latin typeface="Consolas" panose="020B0609020204030204" pitchFamily="49" charset="0"/>
              </a:rPr>
              <a:t> = require('</a:t>
            </a:r>
            <a:r>
              <a:rPr lang="en-ID" sz="2000" dirty="0" err="1" smtClean="0">
                <a:latin typeface="Consolas" panose="020B0609020204030204" pitchFamily="49" charset="0"/>
              </a:rPr>
              <a:t>mongodb</a:t>
            </a:r>
            <a:r>
              <a:rPr lang="en-ID" sz="2000" dirty="0" smtClean="0">
                <a:latin typeface="Consolas" panose="020B0609020204030204" pitchFamily="49" charset="0"/>
              </a:rPr>
              <a:t>')</a:t>
            </a:r>
          </a:p>
          <a:p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hapus</a:t>
            </a:r>
            <a:r>
              <a:rPr lang="en-ID" sz="2000" dirty="0">
                <a:latin typeface="Consolas" panose="020B0609020204030204" pitchFamily="49" charset="0"/>
              </a:rPr>
              <a:t> = (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) =&gt; {</a:t>
            </a:r>
          </a:p>
          <a:p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>
                <a:latin typeface="Consolas" panose="020B0609020204030204" pitchFamily="49" charset="0"/>
              </a:rPr>
              <a:t>col = </a:t>
            </a:r>
            <a:r>
              <a:rPr lang="en-ID" sz="2000" dirty="0" err="1">
                <a:latin typeface="Consolas" panose="020B0609020204030204" pitchFamily="49" charset="0"/>
              </a:rPr>
              <a:t>db.collection</a:t>
            </a:r>
            <a:r>
              <a:rPr lang="en-ID" sz="2000" dirty="0">
                <a:latin typeface="Consolas" panose="020B0609020204030204" pitchFamily="49" charset="0"/>
              </a:rPr>
              <a:t>('</a:t>
            </a:r>
            <a:r>
              <a:rPr lang="en-ID" sz="2000" dirty="0" err="1">
                <a:latin typeface="Consolas" panose="020B0609020204030204" pitchFamily="49" charset="0"/>
              </a:rPr>
              <a:t>datamongo</a:t>
            </a:r>
            <a:r>
              <a:rPr lang="en-ID" sz="2000" dirty="0">
                <a:latin typeface="Consolas" panose="020B0609020204030204" pitchFamily="49" charset="0"/>
              </a:rPr>
              <a:t>')</a:t>
            </a:r>
          </a:p>
          <a:p>
            <a:r>
              <a:rPr lang="en-ID" sz="2000" dirty="0" err="1">
                <a:latin typeface="Consolas" panose="020B0609020204030204" pitchFamily="49" charset="0"/>
              </a:rPr>
              <a:t>col.remove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{_id: new </a:t>
            </a:r>
            <a:r>
              <a:rPr lang="en-ID" sz="2000" dirty="0" err="1">
                <a:latin typeface="Consolas" panose="020B0609020204030204" pitchFamily="49" charset="0"/>
              </a:rPr>
              <a:t>mongodb.ObjectID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"5bb2ed2e97413a2eb0867a93"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)},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(error, </a:t>
            </a:r>
            <a:r>
              <a:rPr lang="en-ID" sz="2000" dirty="0" err="1">
                <a:latin typeface="Consolas" panose="020B0609020204030204" pitchFamily="49" charset="0"/>
              </a:rPr>
              <a:t>hasil</a:t>
            </a:r>
            <a:r>
              <a:rPr lang="en-ID" sz="20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console.log(</a:t>
            </a:r>
            <a:r>
              <a:rPr lang="en-ID" sz="2000" dirty="0" err="1">
                <a:latin typeface="Consolas" panose="020B0609020204030204" pitchFamily="49" charset="0"/>
              </a:rPr>
              <a:t>hasil</a:t>
            </a:r>
            <a:r>
              <a:rPr lang="en-ID" sz="20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}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#10 </a:t>
            </a:r>
            <a:r>
              <a:rPr lang="en-US" sz="2400" i="1" dirty="0" smtClean="0">
                <a:solidFill>
                  <a:srgbClr val="009696"/>
                </a:solidFill>
              </a:rPr>
              <a:t>Remove </a:t>
            </a:r>
            <a:r>
              <a:rPr lang="en-US" sz="2400" i="1" dirty="0" smtClean="0">
                <a:solidFill>
                  <a:srgbClr val="009696"/>
                </a:solidFill>
              </a:rPr>
              <a:t>Data by Id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26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Express &amp; MongoDB</a:t>
            </a:r>
            <a:endParaRPr lang="en-US" sz="5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pic>
        <p:nvPicPr>
          <p:cNvPr id="9" name="Picture 2" descr="C:\Users\Windows 7\Videos\mongodb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41" y="3429001"/>
            <a:ext cx="5428601" cy="1806236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73" y="2628563"/>
            <a:ext cx="4167848" cy="92764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4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08562" y="1031131"/>
            <a:ext cx="8482519" cy="4455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express</a:t>
            </a:r>
            <a:r>
              <a:rPr lang="en-ID" sz="2100" dirty="0">
                <a:latin typeface="Consolas" panose="020B0609020204030204" pitchFamily="49" charset="0"/>
              </a:rPr>
              <a:t> = require(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'express'</a:t>
            </a:r>
            <a:r>
              <a:rPr lang="en-ID" sz="21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const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>
                <a:solidFill>
                  <a:srgbClr val="009696"/>
                </a:solidFill>
                <a:latin typeface="Consolas" panose="020B0609020204030204" pitchFamily="49" charset="0"/>
              </a:rPr>
              <a:t>app</a:t>
            </a:r>
            <a:r>
              <a:rPr lang="en-ID" sz="2100" dirty="0">
                <a:latin typeface="Consolas" panose="020B0609020204030204" pitchFamily="49" charset="0"/>
              </a:rPr>
              <a:t> = express();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100" dirty="0">
                <a:latin typeface="Consolas" panose="020B0609020204030204" pitchFamily="49" charset="0"/>
              </a:rPr>
              <a:t> = require(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).</a:t>
            </a:r>
            <a:r>
              <a:rPr lang="en-ID" sz="2100" dirty="0" err="1">
                <a:latin typeface="Consolas" panose="020B0609020204030204" pitchFamily="49" charset="0"/>
              </a:rPr>
              <a:t>MongoClient</a:t>
            </a:r>
            <a:r>
              <a:rPr lang="en-ID" sz="21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url</a:t>
            </a:r>
            <a:r>
              <a:rPr lang="en-ID" sz="2100" dirty="0">
                <a:latin typeface="Consolas" panose="020B0609020204030204" pitchFamily="49" charset="0"/>
              </a:rPr>
              <a:t> = </a:t>
            </a:r>
            <a:r>
              <a:rPr lang="en-ID" sz="2100" b="1" dirty="0"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latin typeface="Consolas" panose="020B0609020204030204" pitchFamily="49" charset="0"/>
              </a:rPr>
              <a:t>mongodb</a:t>
            </a:r>
            <a:r>
              <a:rPr lang="en-ID" sz="2100" b="1" dirty="0">
                <a:latin typeface="Consolas" panose="020B0609020204030204" pitchFamily="49" charset="0"/>
              </a:rPr>
              <a:t>://lintang:1234@localhost:27017/</a:t>
            </a:r>
            <a:r>
              <a:rPr lang="en-ID" sz="2100" b="1" dirty="0" err="1">
                <a:latin typeface="Consolas" panose="020B0609020204030204" pitchFamily="49" charset="0"/>
              </a:rPr>
              <a:t>toko</a:t>
            </a:r>
            <a:r>
              <a:rPr lang="en-ID" sz="2100" b="1" dirty="0"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dirty="0" err="1">
                <a:latin typeface="Consolas" panose="020B0609020204030204" pitchFamily="49" charset="0"/>
              </a:rPr>
              <a:t>MongoClient.connect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dirty="0" err="1">
                <a:latin typeface="Consolas" panose="020B0609020204030204" pitchFamily="49" charset="0"/>
              </a:rPr>
              <a:t>url</a:t>
            </a:r>
            <a:r>
              <a:rPr lang="en-ID" sz="2100" dirty="0">
                <a:latin typeface="Consolas" panose="020B0609020204030204" pitchFamily="49" charset="0"/>
              </a:rPr>
              <a:t>, function(err, </a:t>
            </a:r>
            <a:r>
              <a:rPr lang="en-ID" sz="2100" dirty="0" err="1">
                <a:latin typeface="Consolas" panose="020B0609020204030204" pitchFamily="49" charset="0"/>
              </a:rPr>
              <a:t>db</a:t>
            </a:r>
            <a:r>
              <a:rPr lang="en-ID" sz="21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console.log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b="1" i="1" dirty="0">
                <a:latin typeface="Consolas" panose="020B0609020204030204" pitchFamily="49" charset="0"/>
              </a:rPr>
              <a:t>"</a:t>
            </a:r>
            <a:r>
              <a:rPr lang="en-ID" sz="2100" b="1" i="1" dirty="0" err="1">
                <a:latin typeface="Consolas" panose="020B0609020204030204" pitchFamily="49" charset="0"/>
              </a:rPr>
              <a:t>Terhubung</a:t>
            </a:r>
            <a:r>
              <a:rPr lang="en-ID" sz="2100" b="1" i="1" dirty="0">
                <a:latin typeface="Consolas" panose="020B0609020204030204" pitchFamily="49" charset="0"/>
              </a:rPr>
              <a:t> </a:t>
            </a:r>
            <a:r>
              <a:rPr lang="en-ID" sz="2100" b="1" i="1" dirty="0" err="1">
                <a:latin typeface="Consolas" panose="020B0609020204030204" pitchFamily="49" charset="0"/>
              </a:rPr>
              <a:t>ke</a:t>
            </a:r>
            <a:r>
              <a:rPr lang="en-ID" sz="2100" b="1" i="1" dirty="0">
                <a:latin typeface="Consolas" panose="020B0609020204030204" pitchFamily="49" charset="0"/>
              </a:rPr>
              <a:t> MongoDB</a:t>
            </a:r>
            <a:r>
              <a:rPr lang="en-ID" sz="2100" b="1" i="1" dirty="0" smtClean="0">
                <a:latin typeface="Consolas" panose="020B0609020204030204" pitchFamily="49" charset="0"/>
              </a:rPr>
              <a:t>!"</a:t>
            </a:r>
            <a:r>
              <a:rPr lang="en-ID" sz="2100" dirty="0" smtClean="0">
                <a:latin typeface="Consolas" panose="020B0609020204030204" pitchFamily="49" charset="0"/>
              </a:rPr>
              <a:t>);</a:t>
            </a:r>
            <a:endParaRPr lang="en-ID" sz="2100" dirty="0">
              <a:latin typeface="Consolas" panose="020B0609020204030204" pitchFamily="49" charset="0"/>
            </a:endParaRPr>
          </a:p>
          <a:p>
            <a:r>
              <a:rPr lang="en-ID" sz="2100" dirty="0">
                <a:latin typeface="Consolas" panose="020B0609020204030204" pitchFamily="49" charset="0"/>
              </a:rPr>
              <a:t>});</a:t>
            </a:r>
          </a:p>
          <a:p>
            <a:endParaRPr lang="en-ID" sz="2100" dirty="0" smtClean="0">
              <a:latin typeface="Consolas" panose="020B0609020204030204" pitchFamily="49" charset="0"/>
            </a:endParaRPr>
          </a:p>
          <a:p>
            <a:r>
              <a:rPr lang="en-ID" sz="2100" b="1" dirty="0" smtClean="0">
                <a:solidFill>
                  <a:srgbClr val="00AC7F"/>
                </a:solidFill>
                <a:latin typeface="Consolas" panose="020B0609020204030204" pitchFamily="49" charset="0"/>
              </a:rPr>
              <a:t> </a:t>
            </a:r>
            <a:r>
              <a:rPr lang="en-ID" sz="2100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# # # # # # create route here # # # # # #</a:t>
            </a:r>
            <a:endParaRPr lang="en-ID" sz="21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dirty="0" err="1">
                <a:latin typeface="Consolas" panose="020B0609020204030204" pitchFamily="49" charset="0"/>
              </a:rPr>
              <a:t>app.listen</a:t>
            </a:r>
            <a:r>
              <a:rPr lang="en-ID" sz="2100" dirty="0">
                <a:latin typeface="Consolas" panose="020B0609020204030204" pitchFamily="49" charset="0"/>
              </a:rPr>
              <a:t>(3210, ()=&gt;{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console.log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b="1" dirty="0">
                <a:latin typeface="Consolas" panose="020B0609020204030204" pitchFamily="49" charset="0"/>
              </a:rPr>
              <a:t>'Server </a:t>
            </a:r>
            <a:r>
              <a:rPr lang="en-ID" sz="2100" b="1" dirty="0" err="1">
                <a:latin typeface="Consolas" panose="020B0609020204030204" pitchFamily="49" charset="0"/>
              </a:rPr>
              <a:t>aktif</a:t>
            </a:r>
            <a:r>
              <a:rPr lang="en-ID" sz="2100" b="1" dirty="0">
                <a:latin typeface="Consolas" panose="020B0609020204030204" pitchFamily="49" charset="0"/>
              </a:rPr>
              <a:t> di port 3210'</a:t>
            </a:r>
            <a:r>
              <a:rPr lang="en-ID" sz="21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1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Express &amp; MongoDB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 Connect</a:t>
            </a:r>
            <a:endParaRPr lang="en-US" sz="2400" i="1" dirty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064" t="60391" r="31129" b="28471"/>
          <a:stretch/>
        </p:blipFill>
        <p:spPr>
          <a:xfrm>
            <a:off x="2441962" y="5447490"/>
            <a:ext cx="6343641" cy="107977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06244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49032" y="1070043"/>
            <a:ext cx="8482519" cy="55350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200" dirty="0" err="1">
                <a:latin typeface="Consolas" panose="020B0609020204030204" pitchFamily="49" charset="0"/>
              </a:rPr>
              <a:t>app.get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'/data'</a:t>
            </a:r>
            <a:r>
              <a:rPr lang="en-ID" sz="2200" dirty="0">
                <a:latin typeface="Consolas" panose="020B0609020204030204" pitchFamily="49" charset="0"/>
              </a:rPr>
              <a:t>, (</a:t>
            </a:r>
            <a:r>
              <a:rPr lang="en-ID" sz="2200" dirty="0" err="1">
                <a:latin typeface="Consolas" panose="020B0609020204030204" pitchFamily="49" charset="0"/>
              </a:rPr>
              <a:t>req</a:t>
            </a:r>
            <a:r>
              <a:rPr lang="en-ID" sz="2200" dirty="0">
                <a:latin typeface="Consolas" panose="020B0609020204030204" pitchFamily="49" charset="0"/>
              </a:rPr>
              <a:t>, res)=&gt;{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</a:t>
            </a:r>
            <a:r>
              <a:rPr lang="en-ID" sz="2200" dirty="0" err="1" smtClean="0">
                <a:latin typeface="Consolas" panose="020B0609020204030204" pitchFamily="49" charset="0"/>
              </a:rPr>
              <a:t>MongoClient.connect</a:t>
            </a:r>
            <a:r>
              <a:rPr lang="en-ID" sz="2200" dirty="0" smtClean="0">
                <a:latin typeface="Consolas" panose="020B0609020204030204" pitchFamily="49" charset="0"/>
              </a:rPr>
              <a:t>(</a:t>
            </a:r>
            <a:r>
              <a:rPr lang="en-ID" sz="2200" dirty="0" err="1" smtClean="0">
                <a:latin typeface="Consolas" panose="020B0609020204030204" pitchFamily="49" charset="0"/>
              </a:rPr>
              <a:t>url</a:t>
            </a:r>
            <a:r>
              <a:rPr lang="en-ID" sz="2200" dirty="0">
                <a:latin typeface="Consolas" panose="020B0609020204030204" pitchFamily="49" charset="0"/>
              </a:rPr>
              <a:t>, </a:t>
            </a:r>
            <a:r>
              <a:rPr lang="en-ID" sz="2200" dirty="0" smtClean="0">
                <a:latin typeface="Consolas" panose="020B0609020204030204" pitchFamily="49" charset="0"/>
              </a:rPr>
              <a:t>(</a:t>
            </a:r>
            <a:r>
              <a:rPr lang="en-ID" sz="2200" dirty="0">
                <a:latin typeface="Consolas" panose="020B0609020204030204" pitchFamily="49" charset="0"/>
              </a:rPr>
              <a:t>err, </a:t>
            </a:r>
            <a:r>
              <a:rPr lang="en-ID" sz="2200" dirty="0" err="1">
                <a:latin typeface="Consolas" panose="020B0609020204030204" pitchFamily="49" charset="0"/>
              </a:rPr>
              <a:t>db</a:t>
            </a:r>
            <a:r>
              <a:rPr lang="en-ID" sz="2200" dirty="0" smtClean="0">
                <a:latin typeface="Consolas" panose="020B0609020204030204" pitchFamily="49" charset="0"/>
              </a:rPr>
              <a:t>)=&gt;{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err="1" smtClean="0">
                <a:latin typeface="Consolas" panose="020B0609020204030204" pitchFamily="49" charset="0"/>
              </a:rPr>
              <a:t>var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collection</a:t>
            </a:r>
            <a:r>
              <a:rPr lang="en-ID" sz="2200" dirty="0">
                <a:latin typeface="Consolas" panose="020B0609020204030204" pitchFamily="49" charset="0"/>
              </a:rPr>
              <a:t> = </a:t>
            </a:r>
            <a:r>
              <a:rPr lang="en-ID" sz="2200" dirty="0" err="1">
                <a:latin typeface="Consolas" panose="020B0609020204030204" pitchFamily="49" charset="0"/>
              </a:rPr>
              <a:t>db.collection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err="1" smtClean="0">
                <a:latin typeface="Consolas" panose="020B0609020204030204" pitchFamily="49" charset="0"/>
              </a:rPr>
              <a:t>collection.</a:t>
            </a:r>
            <a:r>
              <a:rPr lang="en-ID" sz="2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find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({})</a:t>
            </a:r>
            <a:r>
              <a:rPr lang="en-ID" sz="2200" dirty="0">
                <a:latin typeface="Consolas" panose="020B0609020204030204" pitchFamily="49" charset="0"/>
              </a:rPr>
              <a:t>.</a:t>
            </a:r>
            <a:r>
              <a:rPr lang="en-ID" sz="2200" dirty="0" err="1">
                <a:latin typeface="Consolas" panose="020B0609020204030204" pitchFamily="49" charset="0"/>
              </a:rPr>
              <a:t>toArray</a:t>
            </a:r>
            <a:r>
              <a:rPr lang="en-ID" sz="2200" dirty="0" smtClean="0">
                <a:latin typeface="Consolas" panose="020B0609020204030204" pitchFamily="49" charset="0"/>
              </a:rPr>
              <a:t>((</a:t>
            </a:r>
            <a:r>
              <a:rPr lang="en-ID" sz="2200" dirty="0">
                <a:latin typeface="Consolas" panose="020B0609020204030204" pitchFamily="49" charset="0"/>
              </a:rPr>
              <a:t>err, docs</a:t>
            </a:r>
            <a:r>
              <a:rPr lang="en-ID" sz="2200" dirty="0" smtClean="0">
                <a:latin typeface="Consolas" panose="020B0609020204030204" pitchFamily="49" charset="0"/>
              </a:rPr>
              <a:t>)=&gt;{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  console.log(docs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  </a:t>
            </a:r>
            <a:r>
              <a:rPr lang="en-ID" sz="2200" dirty="0" err="1" smtClean="0">
                <a:latin typeface="Consolas" panose="020B0609020204030204" pitchFamily="49" charset="0"/>
              </a:rPr>
              <a:t>res.send</a:t>
            </a:r>
            <a:r>
              <a:rPr lang="en-ID" sz="2200" dirty="0" smtClean="0">
                <a:latin typeface="Consolas" panose="020B0609020204030204" pitchFamily="49" charset="0"/>
              </a:rPr>
              <a:t>(docs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});});})</a:t>
            </a:r>
          </a:p>
          <a:p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err="1">
                <a:latin typeface="Consolas" panose="020B0609020204030204" pitchFamily="49" charset="0"/>
              </a:rPr>
              <a:t>app.post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'/data'</a:t>
            </a:r>
            <a:r>
              <a:rPr lang="en-ID" sz="2200" dirty="0">
                <a:latin typeface="Consolas" panose="020B0609020204030204" pitchFamily="49" charset="0"/>
              </a:rPr>
              <a:t>, (</a:t>
            </a:r>
            <a:r>
              <a:rPr lang="en-ID" sz="2200" dirty="0" err="1">
                <a:latin typeface="Consolas" panose="020B0609020204030204" pitchFamily="49" charset="0"/>
              </a:rPr>
              <a:t>req,res</a:t>
            </a:r>
            <a:r>
              <a:rPr lang="en-ID" sz="2200" dirty="0" smtClean="0">
                <a:latin typeface="Consolas" panose="020B0609020204030204" pitchFamily="49" charset="0"/>
              </a:rPr>
              <a:t>)=&gt;{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</a:t>
            </a:r>
            <a:r>
              <a:rPr lang="en-ID" sz="2200" dirty="0" err="1" smtClean="0">
                <a:latin typeface="Consolas" panose="020B0609020204030204" pitchFamily="49" charset="0"/>
              </a:rPr>
              <a:t>MongoClient.connect</a:t>
            </a:r>
            <a:r>
              <a:rPr lang="en-ID" sz="2200" dirty="0" smtClean="0">
                <a:latin typeface="Consolas" panose="020B0609020204030204" pitchFamily="49" charset="0"/>
              </a:rPr>
              <a:t>(</a:t>
            </a:r>
            <a:r>
              <a:rPr lang="en-ID" sz="2200" dirty="0" err="1" smtClean="0">
                <a:latin typeface="Consolas" panose="020B0609020204030204" pitchFamily="49" charset="0"/>
              </a:rPr>
              <a:t>url</a:t>
            </a:r>
            <a:r>
              <a:rPr lang="en-ID" sz="2200" dirty="0" smtClean="0">
                <a:latin typeface="Consolas" panose="020B0609020204030204" pitchFamily="49" charset="0"/>
              </a:rPr>
              <a:t>, (err</a:t>
            </a:r>
            <a:r>
              <a:rPr lang="en-ID" sz="2200" dirty="0">
                <a:latin typeface="Consolas" panose="020B0609020204030204" pitchFamily="49" charset="0"/>
              </a:rPr>
              <a:t>, </a:t>
            </a:r>
            <a:r>
              <a:rPr lang="en-ID" sz="2200" dirty="0" err="1">
                <a:latin typeface="Consolas" panose="020B0609020204030204" pitchFamily="49" charset="0"/>
              </a:rPr>
              <a:t>db</a:t>
            </a:r>
            <a:r>
              <a:rPr lang="en-ID" sz="2200" dirty="0" smtClean="0">
                <a:latin typeface="Consolas" panose="020B0609020204030204" pitchFamily="49" charset="0"/>
              </a:rPr>
              <a:t>)=&gt;{ 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err="1" smtClean="0">
                <a:latin typeface="Consolas" panose="020B0609020204030204" pitchFamily="49" charset="0"/>
              </a:rPr>
              <a:t>var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data</a:t>
            </a:r>
            <a:r>
              <a:rPr lang="en-ID" sz="2200" dirty="0">
                <a:latin typeface="Consolas" panose="020B0609020204030204" pitchFamily="49" charset="0"/>
              </a:rPr>
              <a:t> = {</a:t>
            </a:r>
            <a:r>
              <a:rPr lang="en-ID" sz="2200" dirty="0" err="1">
                <a:latin typeface="Consolas" panose="020B0609020204030204" pitchFamily="49" charset="0"/>
              </a:rPr>
              <a:t>nama</a:t>
            </a:r>
            <a:r>
              <a:rPr lang="en-ID" sz="2200" dirty="0">
                <a:latin typeface="Consolas" panose="020B0609020204030204" pitchFamily="49" charset="0"/>
              </a:rPr>
              <a:t>:'Susi', usia:22};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err="1" smtClean="0">
                <a:latin typeface="Consolas" panose="020B0609020204030204" pitchFamily="49" charset="0"/>
              </a:rPr>
              <a:t>var</a:t>
            </a:r>
            <a:r>
              <a:rPr lang="en-ID" sz="2200" dirty="0" smtClean="0">
                <a:latin typeface="Consolas" panose="020B0609020204030204" pitchFamily="49" charset="0"/>
              </a:rPr>
              <a:t> </a:t>
            </a:r>
            <a:r>
              <a:rPr lang="en-ID" sz="2200" b="1" dirty="0">
                <a:solidFill>
                  <a:srgbClr val="009696"/>
                </a:solidFill>
                <a:latin typeface="Consolas" panose="020B0609020204030204" pitchFamily="49" charset="0"/>
              </a:rPr>
              <a:t>collection</a:t>
            </a:r>
            <a:r>
              <a:rPr lang="en-ID" sz="2200" dirty="0">
                <a:latin typeface="Consolas" panose="020B0609020204030204" pitchFamily="49" charset="0"/>
              </a:rPr>
              <a:t> = </a:t>
            </a:r>
            <a:r>
              <a:rPr lang="en-ID" sz="2200" dirty="0" err="1">
                <a:latin typeface="Consolas" panose="020B0609020204030204" pitchFamily="49" charset="0"/>
              </a:rPr>
              <a:t>db.collection</a:t>
            </a:r>
            <a:r>
              <a:rPr lang="en-ID" sz="2200" dirty="0">
                <a:latin typeface="Consolas" panose="020B0609020204030204" pitchFamily="49" charset="0"/>
              </a:rPr>
              <a:t>(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</a:t>
            </a:r>
            <a:r>
              <a:rPr lang="en-ID" sz="2200" dirty="0" err="1" smtClean="0">
                <a:latin typeface="Consolas" panose="020B0609020204030204" pitchFamily="49" charset="0"/>
              </a:rPr>
              <a:t>collection.</a:t>
            </a:r>
            <a:r>
              <a:rPr lang="en-ID" sz="2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insert</a:t>
            </a:r>
            <a:r>
              <a:rPr lang="en-ID" sz="2200" dirty="0" smtClean="0">
                <a:latin typeface="Consolas" panose="020B0609020204030204" pitchFamily="49" charset="0"/>
              </a:rPr>
              <a:t>(</a:t>
            </a:r>
            <a:r>
              <a:rPr lang="en-ID" sz="22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data</a:t>
            </a:r>
            <a:r>
              <a:rPr lang="en-ID" sz="2200" dirty="0" smtClean="0">
                <a:latin typeface="Consolas" panose="020B0609020204030204" pitchFamily="49" charset="0"/>
              </a:rPr>
              <a:t>, (err</a:t>
            </a:r>
            <a:r>
              <a:rPr lang="en-ID" sz="2200" dirty="0">
                <a:latin typeface="Consolas" panose="020B0609020204030204" pitchFamily="49" charset="0"/>
              </a:rPr>
              <a:t>, result</a:t>
            </a:r>
            <a:r>
              <a:rPr lang="en-ID" sz="2200" dirty="0" smtClean="0">
                <a:latin typeface="Consolas" panose="020B0609020204030204" pitchFamily="49" charset="0"/>
              </a:rPr>
              <a:t>)=&gt;{</a:t>
            </a:r>
            <a:endParaRPr lang="en-ID" sz="2200" dirty="0">
              <a:latin typeface="Consolas" panose="020B0609020204030204" pitchFamily="49" charset="0"/>
            </a:endParaRPr>
          </a:p>
          <a:p>
            <a:r>
              <a:rPr lang="en-ID" sz="2200" dirty="0" smtClean="0">
                <a:latin typeface="Consolas" panose="020B0609020204030204" pitchFamily="49" charset="0"/>
              </a:rPr>
              <a:t>      console.log(result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      </a:t>
            </a:r>
            <a:r>
              <a:rPr lang="en-ID" sz="2200" dirty="0" err="1" smtClean="0">
                <a:latin typeface="Consolas" panose="020B0609020204030204" pitchFamily="49" charset="0"/>
              </a:rPr>
              <a:t>res.send</a:t>
            </a:r>
            <a:r>
              <a:rPr lang="en-ID" sz="2200" dirty="0" smtClean="0">
                <a:latin typeface="Consolas" panose="020B0609020204030204" pitchFamily="49" charset="0"/>
              </a:rPr>
              <a:t>(result</a:t>
            </a:r>
            <a:r>
              <a:rPr lang="en-ID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200" dirty="0" smtClean="0">
                <a:latin typeface="Consolas" panose="020B0609020204030204" pitchFamily="49" charset="0"/>
              </a:rPr>
              <a:t>});});})</a:t>
            </a:r>
            <a:endParaRPr lang="en-ID" sz="2200" dirty="0">
              <a:latin typeface="Consolas" panose="020B0609020204030204" pitchFamily="49" charset="0"/>
            </a:endParaRPr>
          </a:p>
          <a:p>
            <a:endParaRPr lang="en-ID" sz="2200" dirty="0"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Express &amp; MongoDB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GET &amp; POST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32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-1"/>
            <a:ext cx="9143999" cy="141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Web App Architecture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1" t="25488" r="7009" b="30581"/>
          <a:stretch/>
        </p:blipFill>
        <p:spPr>
          <a:xfrm>
            <a:off x="511723" y="1295794"/>
            <a:ext cx="7962784" cy="3173827"/>
          </a:xfrm>
          <a:prstGeom prst="rect">
            <a:avLst/>
          </a:prstGeom>
        </p:spPr>
      </p:pic>
      <p:pic>
        <p:nvPicPr>
          <p:cNvPr id="8" name="Picture 2" descr="C:\Users\usr\Downloads\reactj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9" t="9866" r="19789" b="11672"/>
          <a:stretch/>
        </p:blipFill>
        <p:spPr bwMode="auto">
          <a:xfrm>
            <a:off x="1366292" y="4677969"/>
            <a:ext cx="1426029" cy="12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48" y="4882907"/>
            <a:ext cx="1745082" cy="106901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94852" y="4677969"/>
            <a:ext cx="2161527" cy="1634299"/>
            <a:chOff x="6641952" y="4762071"/>
            <a:chExt cx="2040118" cy="1539311"/>
          </a:xfrm>
        </p:grpSpPr>
        <p:pic>
          <p:nvPicPr>
            <p:cNvPr id="10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935" y="4762071"/>
              <a:ext cx="1458153" cy="754139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Windows 7\Videos\mongodb-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952" y="5622582"/>
              <a:ext cx="2040118" cy="678800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77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Express &amp; </a:t>
            </a:r>
            <a:r>
              <a:rPr lang="en-US" sz="5400" b="1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mLab</a:t>
            </a:r>
            <a:endParaRPr lang="en-US" sz="5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73" y="2628563"/>
            <a:ext cx="4167848" cy="92764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01" y="3261486"/>
            <a:ext cx="4791206" cy="2395603"/>
          </a:xfrm>
          <a:prstGeom prst="rect">
            <a:avLst/>
          </a:prstGeom>
          <a:effectLst>
            <a:glow rad="2286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551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381328"/>
            <a:ext cx="9143999" cy="2283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6000" dirty="0" smtClean="0"/>
              <a:t>Express &amp; MongoDB</a:t>
            </a:r>
            <a:endParaRPr lang="id-ID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13b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Using </a:t>
            </a:r>
            <a:r>
              <a:rPr lang="en-ID" sz="4000" b="0" dirty="0" err="1" smtClean="0">
                <a:latin typeface="Gotham" pitchFamily="50" charset="0"/>
              </a:rPr>
              <a:t>Mongodb</a:t>
            </a:r>
            <a:r>
              <a:rPr lang="en-ID" sz="4000" b="0" dirty="0" smtClean="0">
                <a:latin typeface="Gotham" pitchFamily="50" charset="0"/>
              </a:rPr>
              <a:t> module</a:t>
            </a:r>
            <a:endParaRPr lang="en-US" sz="4000" i="1" dirty="0"/>
          </a:p>
        </p:txBody>
      </p:sp>
      <p:pic>
        <p:nvPicPr>
          <p:cNvPr id="7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04" y="3966572"/>
            <a:ext cx="3361809" cy="111856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52" y="4392074"/>
            <a:ext cx="3113885" cy="69305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8735" y="1608073"/>
            <a:ext cx="8245371" cy="411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Open terminal: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C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:\Program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Files\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\Server\3.6\bin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–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dbpath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C:\data\db 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jika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belum</a:t>
            </a:r>
            <a:r>
              <a:rPr lang="en-US" sz="2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If OK, it </a:t>
            </a:r>
            <a:r>
              <a:rPr lang="en-US" sz="2400" dirty="0"/>
              <a:t>will show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Waiting for connections </a:t>
            </a:r>
            <a:r>
              <a:rPr lang="en-US" sz="2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on port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27017"</a:t>
            </a:r>
            <a:r>
              <a:rPr lang="en-US" sz="2400" dirty="0" smtClean="0"/>
              <a:t>. Then open new terminal:</a:t>
            </a: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cd C:\Program Files\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\Server\3.6\bin</a:t>
            </a:r>
          </a:p>
          <a:p>
            <a:pPr algn="just" fontAlgn="base"/>
            <a:endParaRPr lang="en-US" sz="1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mongo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65129" y="-201719"/>
            <a:ext cx="7982922" cy="1704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#1 Activate MongoDB Server</a:t>
            </a:r>
            <a:endParaRPr lang="en-US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13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65383" y="1372457"/>
            <a:ext cx="7851221" cy="4807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Create </a:t>
            </a:r>
            <a:r>
              <a:rPr lang="en-US" sz="2400" dirty="0" err="1" smtClean="0"/>
              <a:t>db</a:t>
            </a:r>
            <a:r>
              <a:rPr lang="en-US" sz="2400" dirty="0" smtClean="0"/>
              <a:t> </a:t>
            </a:r>
            <a:r>
              <a:rPr lang="en-US" sz="2400" dirty="0" err="1" smtClean="0"/>
              <a:t>toko</a:t>
            </a:r>
            <a:r>
              <a:rPr lang="en-US" sz="2400" dirty="0" smtClean="0"/>
              <a:t>:</a:t>
            </a:r>
          </a:p>
          <a:p>
            <a:pPr algn="just" fontAlgn="base"/>
            <a:endParaRPr lang="en-US" sz="1100" dirty="0" smtClean="0"/>
          </a:p>
          <a:p>
            <a:pPr algn="just" fontAlgn="base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use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toko</a:t>
            </a:r>
            <a:endParaRPr lang="en-US" sz="26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marL="342900" indent="-342900" algn="just" fontAlgn="base">
              <a:buBlip>
                <a:blip r:embed="rId2"/>
              </a:buBlip>
            </a:pPr>
            <a:endParaRPr lang="en-US" sz="24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Create </a:t>
            </a:r>
            <a:r>
              <a:rPr lang="en-US" sz="2400" dirty="0" err="1"/>
              <a:t>db</a:t>
            </a:r>
            <a:r>
              <a:rPr lang="en-US" sz="2400" dirty="0"/>
              <a:t> user: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100" dirty="0"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db.createUser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({user:"</a:t>
            </a:r>
            <a:r>
              <a:rPr lang="en-US" sz="26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lintang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pwd:"</a:t>
            </a:r>
            <a:r>
              <a:rPr lang="en-US" sz="26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1234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 roles:["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readWrite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",  	"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dbAdmin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"]});</a:t>
            </a:r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r>
              <a:rPr lang="en-US" sz="2400" dirty="0" smtClean="0"/>
              <a:t>Create collection “</a:t>
            </a:r>
            <a:r>
              <a:rPr lang="en-US" sz="2400" dirty="0" err="1" smtClean="0"/>
              <a:t>karyawan</a:t>
            </a:r>
            <a:r>
              <a:rPr lang="en-US" sz="2400" dirty="0" smtClean="0"/>
              <a:t>”:</a:t>
            </a:r>
            <a:endParaRPr lang="en-US" sz="1200" dirty="0" smtClean="0"/>
          </a:p>
          <a:p>
            <a:pPr marL="342900" indent="-342900" algn="just" fontAlgn="base">
              <a:buBlip>
                <a:blip r:embed="rId2"/>
              </a:buBlip>
            </a:pPr>
            <a:endParaRPr lang="en-US" sz="1200" dirty="0" smtClean="0"/>
          </a:p>
          <a:p>
            <a:pPr algn="just"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db.createCollection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karyawan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7389" y="0"/>
            <a:ext cx="8595609" cy="1372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#2 Create Db, User &amp; Collection</a:t>
            </a:r>
            <a:endParaRPr lang="en-US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41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142" y="1564629"/>
            <a:ext cx="7442038" cy="44890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It’s an </a:t>
            </a:r>
            <a:r>
              <a:rPr lang="en-US" sz="2400" dirty="0"/>
              <a:t>official MongoDB driver for Node.js. Provides a high-level API on top of </a:t>
            </a:r>
            <a:r>
              <a:rPr lang="en-US" sz="2400" dirty="0" err="1"/>
              <a:t>mongodb</a:t>
            </a:r>
            <a:r>
              <a:rPr lang="en-US" sz="2400" dirty="0"/>
              <a:t>-core that is meant for end users. </a:t>
            </a:r>
            <a:endParaRPr lang="en-US" sz="2400" dirty="0" smtClean="0"/>
          </a:p>
          <a:p>
            <a:pPr marL="342900" indent="-342900" fontAlgn="base">
              <a:buBlip>
                <a:blip r:embed="rId2"/>
              </a:buBlip>
            </a:pPr>
            <a:endParaRPr lang="en-US" sz="2400" dirty="0"/>
          </a:p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More info: </a:t>
            </a:r>
            <a:r>
              <a:rPr lang="en-US" sz="2400" i="1" dirty="0" smtClean="0">
                <a:solidFill>
                  <a:srgbClr val="009696"/>
                </a:solidFill>
              </a:rPr>
              <a:t>npmjs.com/package/</a:t>
            </a:r>
            <a:r>
              <a:rPr lang="en-US" sz="2400" i="1" dirty="0" err="1" smtClean="0">
                <a:solidFill>
                  <a:srgbClr val="009696"/>
                </a:solidFill>
              </a:rPr>
              <a:t>mongodb</a:t>
            </a:r>
            <a:endParaRPr lang="en-US" sz="2400" i="1" dirty="0" smtClean="0">
              <a:solidFill>
                <a:srgbClr val="009696"/>
              </a:solidFill>
            </a:endParaRPr>
          </a:p>
          <a:p>
            <a:pPr marL="342900" indent="-342900" fontAlgn="base">
              <a:buBlip>
                <a:blip r:embed="rId2"/>
              </a:buBlip>
            </a:pPr>
            <a:endParaRPr lang="en-US" sz="2400" dirty="0" smtClean="0"/>
          </a:p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On project </a:t>
            </a:r>
            <a:r>
              <a:rPr lang="en-US" sz="2400" dirty="0" err="1" smtClean="0"/>
              <a:t>dir</a:t>
            </a:r>
            <a:r>
              <a:rPr lang="en-US" sz="2400" dirty="0" smtClean="0"/>
              <a:t>, install MongoDB package:</a:t>
            </a:r>
          </a:p>
          <a:p>
            <a:pPr fontAlgn="base"/>
            <a:endParaRPr lang="en-US" sz="10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6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6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install mongodb@2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69660" y="-48640"/>
            <a:ext cx="6401978" cy="1332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009696"/>
                </a:solidFill>
              </a:rPr>
              <a:t>#3 MongoDB Package</a:t>
            </a:r>
            <a:endParaRPr lang="en-US" sz="3200" b="1" dirty="0">
              <a:solidFill>
                <a:srgbClr val="009696"/>
              </a:solidFill>
            </a:endParaRPr>
          </a:p>
        </p:txBody>
      </p:sp>
      <p:pic>
        <p:nvPicPr>
          <p:cNvPr id="8" name="Picture 2" descr="C:\Users\Windows 7\Videos\mongod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9" y="227381"/>
            <a:ext cx="2243889" cy="74660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06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42900" y="1361872"/>
            <a:ext cx="8560340" cy="25605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100" dirty="0">
                <a:latin typeface="Consolas" panose="020B0609020204030204" pitchFamily="49" charset="0"/>
              </a:rPr>
              <a:t> = require(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ID" sz="21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).</a:t>
            </a: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1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100" dirty="0" err="1">
                <a:latin typeface="Consolas" panose="020B0609020204030204" pitchFamily="49" charset="0"/>
              </a:rPr>
              <a:t>var</a:t>
            </a:r>
            <a:r>
              <a:rPr lang="en-ID" sz="2100" dirty="0">
                <a:latin typeface="Consolas" panose="020B0609020204030204" pitchFamily="49" charset="0"/>
              </a:rPr>
              <a:t> </a:t>
            </a:r>
            <a:r>
              <a:rPr lang="en-ID" sz="2100" dirty="0" err="1">
                <a:latin typeface="Consolas" panose="020B0609020204030204" pitchFamily="49" charset="0"/>
              </a:rPr>
              <a:t>url</a:t>
            </a:r>
            <a:r>
              <a:rPr lang="en-ID" sz="2100" dirty="0">
                <a:latin typeface="Consolas" panose="020B0609020204030204" pitchFamily="49" charset="0"/>
              </a:rPr>
              <a:t> = </a:t>
            </a:r>
            <a:r>
              <a:rPr lang="en-ID" sz="2100" b="1" dirty="0">
                <a:latin typeface="Consolas" panose="020B0609020204030204" pitchFamily="49" charset="0"/>
              </a:rPr>
              <a:t>'</a:t>
            </a:r>
            <a:r>
              <a:rPr lang="en-ID" sz="2100" b="1" dirty="0" err="1">
                <a:latin typeface="Consolas" panose="020B0609020204030204" pitchFamily="49" charset="0"/>
              </a:rPr>
              <a:t>mongodb</a:t>
            </a:r>
            <a:r>
              <a:rPr lang="en-ID" sz="2100" b="1" dirty="0">
                <a:latin typeface="Consolas" panose="020B0609020204030204" pitchFamily="49" charset="0"/>
              </a:rPr>
              <a:t>://lintang:1234@localhost:27017/</a:t>
            </a:r>
            <a:r>
              <a:rPr lang="en-ID" sz="2100" b="1" dirty="0" err="1">
                <a:latin typeface="Consolas" panose="020B0609020204030204" pitchFamily="49" charset="0"/>
              </a:rPr>
              <a:t>toko</a:t>
            </a:r>
            <a:r>
              <a:rPr lang="en-ID" sz="2100" b="1" dirty="0">
                <a:latin typeface="Consolas" panose="020B0609020204030204" pitchFamily="49" charset="0"/>
              </a:rPr>
              <a:t>'</a:t>
            </a:r>
            <a:r>
              <a:rPr lang="en-ID" sz="21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100" dirty="0">
                <a:latin typeface="Consolas" panose="020B0609020204030204" pitchFamily="49" charset="0"/>
              </a:rPr>
              <a:t/>
            </a:r>
            <a:br>
              <a:rPr lang="en-ID" sz="2100" dirty="0">
                <a:latin typeface="Consolas" panose="020B0609020204030204" pitchFamily="49" charset="0"/>
              </a:rPr>
            </a:br>
            <a:r>
              <a:rPr lang="en-ID" sz="21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100" dirty="0" err="1">
                <a:latin typeface="Consolas" panose="020B0609020204030204" pitchFamily="49" charset="0"/>
              </a:rPr>
              <a:t>.connect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dirty="0" err="1">
                <a:latin typeface="Consolas" panose="020B0609020204030204" pitchFamily="49" charset="0"/>
              </a:rPr>
              <a:t>url</a:t>
            </a:r>
            <a:r>
              <a:rPr lang="en-ID" sz="2100" dirty="0">
                <a:latin typeface="Consolas" panose="020B0609020204030204" pitchFamily="49" charset="0"/>
              </a:rPr>
              <a:t>, function(err, </a:t>
            </a:r>
            <a:r>
              <a:rPr lang="en-ID" sz="2100" dirty="0" err="1">
                <a:latin typeface="Consolas" panose="020B0609020204030204" pitchFamily="49" charset="0"/>
              </a:rPr>
              <a:t>db</a:t>
            </a:r>
            <a:r>
              <a:rPr lang="en-ID" sz="21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console.log</a:t>
            </a:r>
            <a:r>
              <a:rPr lang="en-ID" sz="2100" dirty="0">
                <a:latin typeface="Consolas" panose="020B0609020204030204" pitchFamily="49" charset="0"/>
              </a:rPr>
              <a:t>(</a:t>
            </a:r>
            <a:r>
              <a:rPr lang="en-ID" sz="2100" b="1" dirty="0">
                <a:latin typeface="Consolas" panose="020B0609020204030204" pitchFamily="49" charset="0"/>
              </a:rPr>
              <a:t>"</a:t>
            </a:r>
            <a:r>
              <a:rPr lang="en-ID" sz="2100" b="1" dirty="0" err="1">
                <a:latin typeface="Consolas" panose="020B0609020204030204" pitchFamily="49" charset="0"/>
              </a:rPr>
              <a:t>Terhubung</a:t>
            </a:r>
            <a:r>
              <a:rPr lang="en-ID" sz="2100" b="1" dirty="0">
                <a:latin typeface="Consolas" panose="020B0609020204030204" pitchFamily="49" charset="0"/>
              </a:rPr>
              <a:t> </a:t>
            </a:r>
            <a:r>
              <a:rPr lang="en-ID" sz="2100" b="1" dirty="0" err="1">
                <a:latin typeface="Consolas" panose="020B0609020204030204" pitchFamily="49" charset="0"/>
              </a:rPr>
              <a:t>ke</a:t>
            </a:r>
            <a:r>
              <a:rPr lang="en-ID" sz="2100" b="1" dirty="0">
                <a:latin typeface="Consolas" panose="020B0609020204030204" pitchFamily="49" charset="0"/>
              </a:rPr>
              <a:t> MongoDB!"</a:t>
            </a:r>
            <a:r>
              <a:rPr lang="en-ID" sz="21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   </a:t>
            </a:r>
            <a:r>
              <a:rPr lang="en-ID" sz="2100" dirty="0" err="1" smtClean="0">
                <a:latin typeface="Consolas" panose="020B0609020204030204" pitchFamily="49" charset="0"/>
              </a:rPr>
              <a:t>db.close</a:t>
            </a:r>
            <a:r>
              <a:rPr lang="en-ID" sz="2100" dirty="0">
                <a:latin typeface="Consolas" panose="020B0609020204030204" pitchFamily="49" charset="0"/>
              </a:rPr>
              <a:t>();</a:t>
            </a:r>
          </a:p>
          <a:p>
            <a:r>
              <a:rPr lang="en-ID" sz="2100" dirty="0" smtClean="0">
                <a:latin typeface="Consolas" panose="020B0609020204030204" pitchFamily="49" charset="0"/>
              </a:rPr>
              <a:t>});</a:t>
            </a:r>
            <a:endParaRPr lang="en-ID" sz="2100" dirty="0"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-19456"/>
            <a:ext cx="8693420" cy="1303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 Make a Connection</a:t>
            </a:r>
            <a:endParaRPr lang="en-US" sz="2400" i="1" dirty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905" t="42469" r="28832" b="41482"/>
          <a:stretch/>
        </p:blipFill>
        <p:spPr>
          <a:xfrm>
            <a:off x="692419" y="3922445"/>
            <a:ext cx="7912101" cy="1651001"/>
          </a:xfrm>
          <a:prstGeom prst="rect">
            <a:avLst/>
          </a:prstGeom>
          <a:effectLst>
            <a:glow rad="228600">
              <a:srgbClr val="FF000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29714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5" y="1232603"/>
            <a:ext cx="8560340" cy="5448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 = require(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).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latin typeface="Consolas" panose="020B0609020204030204" pitchFamily="49" charset="0"/>
              </a:rPr>
              <a:t>://lintang:1234@localhost:27017/</a:t>
            </a:r>
            <a:r>
              <a:rPr lang="en-ID" sz="2000" b="1" dirty="0" err="1">
                <a:latin typeface="Consolas" panose="020B0609020204030204" pitchFamily="49" charset="0"/>
              </a:rPr>
              <a:t>toko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 err="1">
                <a:latin typeface="Consolas" panose="020B0609020204030204" pitchFamily="49" charset="0"/>
              </a:rPr>
              <a:t>.connect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, function(err, 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</a:t>
            </a:r>
            <a:r>
              <a:rPr lang="en-ID" sz="2000" b="1" dirty="0" err="1">
                <a:latin typeface="Consolas" panose="020B0609020204030204" pitchFamily="49" charset="0"/>
              </a:rPr>
              <a:t>Terhubung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ke</a:t>
            </a:r>
            <a:r>
              <a:rPr lang="en-ID" sz="2000" b="1" dirty="0">
                <a:latin typeface="Consolas" panose="020B0609020204030204" pitchFamily="49" charset="0"/>
              </a:rPr>
              <a:t> MongoDB</a:t>
            </a:r>
            <a:r>
              <a:rPr lang="en-ID" sz="2000" b="1" dirty="0" smtClean="0">
                <a:latin typeface="Consolas" panose="020B0609020204030204" pitchFamily="49" charset="0"/>
              </a:rPr>
              <a:t>!"</a:t>
            </a:r>
            <a:r>
              <a:rPr lang="en-ID" sz="2000" dirty="0" smtClean="0">
                <a:latin typeface="Consolas" panose="020B0609020204030204" pitchFamily="49" charset="0"/>
              </a:rPr>
              <a:t>);</a:t>
            </a:r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inputData</a:t>
            </a:r>
            <a:r>
              <a:rPr lang="en-ID" sz="2000" dirty="0" smtClean="0">
                <a:latin typeface="Consolas" panose="020B0609020204030204" pitchFamily="49" charset="0"/>
              </a:rPr>
              <a:t>(</a:t>
            </a:r>
            <a:r>
              <a:rPr lang="en-ID" sz="2000" dirty="0" err="1" smtClean="0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function()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dirty="0" err="1" smtClean="0">
                <a:latin typeface="Consolas" panose="020B0609020204030204" pitchFamily="49" charset="0"/>
              </a:rPr>
              <a:t>db.close</a:t>
            </a:r>
            <a:r>
              <a:rPr lang="en-ID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});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inputData</a:t>
            </a:r>
            <a:r>
              <a:rPr lang="en-ID" sz="2000" dirty="0">
                <a:latin typeface="Consolas" panose="020B0609020204030204" pitchFamily="49" charset="0"/>
              </a:rPr>
              <a:t> = function(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callback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>
                <a:latin typeface="Consolas" panose="020B0609020204030204" pitchFamily="49" charset="0"/>
              </a:rPr>
              <a:t>collection = </a:t>
            </a:r>
            <a:r>
              <a:rPr lang="en-ID" sz="2000" dirty="0" err="1">
                <a:latin typeface="Consolas" panose="020B0609020204030204" pitchFamily="49" charset="0"/>
              </a:rPr>
              <a:t>db.collection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dirty="0" err="1" smtClean="0">
                <a:latin typeface="Consolas" panose="020B0609020204030204" pitchFamily="49" charset="0"/>
              </a:rPr>
              <a:t>collection.insertMany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b="1" i="1" dirty="0" smtClean="0">
                <a:latin typeface="Consolas" panose="020B0609020204030204" pitchFamily="49" charset="0"/>
              </a:rPr>
              <a:t>[{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nama</a:t>
            </a:r>
            <a:r>
              <a:rPr lang="en-ID" sz="2000" b="1" i="1" dirty="0" smtClean="0">
                <a:latin typeface="Consolas" panose="020B0609020204030204" pitchFamily="49" charset="0"/>
              </a:rPr>
              <a:t>: 'Andi', 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usia</a:t>
            </a:r>
            <a:r>
              <a:rPr lang="en-ID" sz="2000" b="1" i="1" dirty="0" smtClean="0">
                <a:latin typeface="Consolas" panose="020B0609020204030204" pitchFamily="49" charset="0"/>
              </a:rPr>
              <a:t>: 24, 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kota</a:t>
            </a:r>
            <a:r>
              <a:rPr lang="en-ID" sz="2000" b="1" i="1" dirty="0" smtClean="0">
                <a:latin typeface="Consolas" panose="020B0609020204030204" pitchFamily="49" charset="0"/>
              </a:rPr>
              <a:t>: 'Bandung'}]</a:t>
            </a:r>
            <a:r>
              <a:rPr lang="en-ID" sz="2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function(err</a:t>
            </a:r>
            <a:r>
              <a:rPr lang="en-ID" sz="2000" dirty="0">
                <a:latin typeface="Consolas" panose="020B0609020204030204" pitchFamily="49" charset="0"/>
              </a:rPr>
              <a:t>, result)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"Data </a:t>
            </a:r>
            <a:r>
              <a:rPr lang="en-ID" sz="2000" b="1" dirty="0" err="1">
                <a:latin typeface="Consolas" panose="020B0609020204030204" pitchFamily="49" charset="0"/>
              </a:rPr>
              <a:t>sukses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tersimpan</a:t>
            </a:r>
            <a:r>
              <a:rPr lang="en-ID" sz="2000" b="1" dirty="0">
                <a:latin typeface="Consolas" panose="020B0609020204030204" pitchFamily="49" charset="0"/>
              </a:rPr>
              <a:t>!"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dirty="0" err="1" smtClean="0">
                <a:latin typeface="Consolas" panose="020B0609020204030204" pitchFamily="49" charset="0"/>
              </a:rPr>
              <a:t>callback</a:t>
            </a:r>
            <a:r>
              <a:rPr lang="en-ID" sz="2000" dirty="0" smtClean="0">
                <a:latin typeface="Consolas" panose="020B0609020204030204" pitchFamily="49" charset="0"/>
              </a:rPr>
              <a:t>(result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</a:t>
            </a:r>
            <a:endParaRPr lang="en-ID" sz="2000" dirty="0"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Insert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3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5" y="1125598"/>
            <a:ext cx="8560340" cy="5448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 = require(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).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latin typeface="Consolas" panose="020B0609020204030204" pitchFamily="49" charset="0"/>
              </a:rPr>
              <a:t>://lintang:1234@localhost:27017/</a:t>
            </a:r>
            <a:r>
              <a:rPr lang="en-ID" sz="2000" b="1" dirty="0" err="1">
                <a:latin typeface="Consolas" panose="020B0609020204030204" pitchFamily="49" charset="0"/>
              </a:rPr>
              <a:t>toko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 err="1">
                <a:latin typeface="Consolas" panose="020B0609020204030204" pitchFamily="49" charset="0"/>
              </a:rPr>
              <a:t>.connect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, function(err, 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</a:t>
            </a:r>
            <a:r>
              <a:rPr lang="en-ID" sz="2000" b="1" dirty="0" err="1">
                <a:latin typeface="Consolas" panose="020B0609020204030204" pitchFamily="49" charset="0"/>
              </a:rPr>
              <a:t>Terhubung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ke</a:t>
            </a:r>
            <a:r>
              <a:rPr lang="en-ID" sz="2000" b="1" dirty="0">
                <a:latin typeface="Consolas" panose="020B0609020204030204" pitchFamily="49" charset="0"/>
              </a:rPr>
              <a:t> MongoDB</a:t>
            </a:r>
            <a:r>
              <a:rPr lang="en-ID" sz="2000" b="1" dirty="0" smtClean="0">
                <a:latin typeface="Consolas" panose="020B0609020204030204" pitchFamily="49" charset="0"/>
              </a:rPr>
              <a:t>!"</a:t>
            </a:r>
            <a:r>
              <a:rPr lang="en-ID" sz="2000" dirty="0" smtClean="0">
                <a:latin typeface="Consolas" panose="020B0609020204030204" pitchFamily="49" charset="0"/>
              </a:rPr>
              <a:t>);</a:t>
            </a:r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inputData</a:t>
            </a:r>
            <a:r>
              <a:rPr lang="en-ID" sz="2000" dirty="0" smtClean="0">
                <a:latin typeface="Consolas" panose="020B0609020204030204" pitchFamily="49" charset="0"/>
              </a:rPr>
              <a:t>(</a:t>
            </a:r>
            <a:r>
              <a:rPr lang="en-ID" sz="2000" dirty="0" err="1" smtClean="0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function()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dirty="0" err="1" smtClean="0">
                <a:latin typeface="Consolas" panose="020B0609020204030204" pitchFamily="49" charset="0"/>
              </a:rPr>
              <a:t>db.close</a:t>
            </a:r>
            <a:r>
              <a:rPr lang="en-ID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});});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inputData</a:t>
            </a:r>
            <a:r>
              <a:rPr lang="en-ID" sz="2000" dirty="0">
                <a:latin typeface="Consolas" panose="020B0609020204030204" pitchFamily="49" charset="0"/>
              </a:rPr>
              <a:t> = function(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callback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dirty="0">
                <a:latin typeface="Consolas" panose="020B0609020204030204" pitchFamily="49" charset="0"/>
              </a:rPr>
              <a:t>collection = </a:t>
            </a:r>
            <a:r>
              <a:rPr lang="en-ID" sz="2000" dirty="0" err="1">
                <a:latin typeface="Consolas" panose="020B0609020204030204" pitchFamily="49" charset="0"/>
              </a:rPr>
              <a:t>db.collection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dirty="0" err="1" smtClean="0">
                <a:latin typeface="Consolas" panose="020B0609020204030204" pitchFamily="49" charset="0"/>
              </a:rPr>
              <a:t>collection.insertMany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b="1" i="1" dirty="0" smtClean="0">
                <a:latin typeface="Consolas" panose="020B0609020204030204" pitchFamily="49" charset="0"/>
              </a:rPr>
              <a:t>[{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nama</a:t>
            </a:r>
            <a:r>
              <a:rPr lang="en-ID" sz="2000" b="1" i="1" dirty="0" smtClean="0">
                <a:latin typeface="Consolas" panose="020B0609020204030204" pitchFamily="49" charset="0"/>
              </a:rPr>
              <a:t>: 'Budi', 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usia</a:t>
            </a:r>
            <a:r>
              <a:rPr lang="en-ID" sz="2000" b="1" i="1" dirty="0" smtClean="0">
                <a:latin typeface="Consolas" panose="020B0609020204030204" pitchFamily="49" charset="0"/>
              </a:rPr>
              <a:t>: 21, 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kota</a:t>
            </a:r>
            <a:r>
              <a:rPr lang="en-ID" sz="2000" b="1" i="1" dirty="0" smtClean="0">
                <a:latin typeface="Consolas" panose="020B0609020204030204" pitchFamily="49" charset="0"/>
              </a:rPr>
              <a:t>: 'Jakarta'},</a:t>
            </a:r>
          </a:p>
          <a:p>
            <a:r>
              <a:rPr lang="en-ID" sz="2000" b="1" i="1" dirty="0" smtClean="0">
                <a:latin typeface="Consolas" panose="020B0609020204030204" pitchFamily="49" charset="0"/>
              </a:rPr>
              <a:t>	{</a:t>
            </a:r>
            <a:r>
              <a:rPr lang="en-ID" sz="2000" b="1" i="1" dirty="0" err="1">
                <a:latin typeface="Consolas" panose="020B0609020204030204" pitchFamily="49" charset="0"/>
              </a:rPr>
              <a:t>nama</a:t>
            </a:r>
            <a:r>
              <a:rPr lang="en-ID" sz="2000" b="1" i="1" dirty="0">
                <a:latin typeface="Consolas" panose="020B0609020204030204" pitchFamily="49" charset="0"/>
              </a:rPr>
              <a:t>: </a:t>
            </a:r>
            <a:r>
              <a:rPr lang="en-ID" sz="2000" b="1" i="1" dirty="0" smtClean="0">
                <a:latin typeface="Consolas" panose="020B0609020204030204" pitchFamily="49" charset="0"/>
              </a:rPr>
              <a:t>'Caca', </a:t>
            </a:r>
            <a:r>
              <a:rPr lang="en-ID" sz="2000" b="1" i="1" dirty="0" err="1">
                <a:latin typeface="Consolas" panose="020B0609020204030204" pitchFamily="49" charset="0"/>
              </a:rPr>
              <a:t>usia</a:t>
            </a:r>
            <a:r>
              <a:rPr lang="en-ID" sz="2000" b="1" i="1" dirty="0">
                <a:latin typeface="Consolas" panose="020B0609020204030204" pitchFamily="49" charset="0"/>
              </a:rPr>
              <a:t>: </a:t>
            </a:r>
            <a:r>
              <a:rPr lang="en-ID" sz="2000" b="1" i="1" dirty="0" smtClean="0">
                <a:latin typeface="Consolas" panose="020B0609020204030204" pitchFamily="49" charset="0"/>
              </a:rPr>
              <a:t>25, </a:t>
            </a:r>
            <a:r>
              <a:rPr lang="en-ID" sz="2000" b="1" i="1" dirty="0" err="1">
                <a:latin typeface="Consolas" panose="020B0609020204030204" pitchFamily="49" charset="0"/>
              </a:rPr>
              <a:t>kota</a:t>
            </a:r>
            <a:r>
              <a:rPr lang="en-ID" sz="2000" b="1" i="1" dirty="0">
                <a:latin typeface="Consolas" panose="020B0609020204030204" pitchFamily="49" charset="0"/>
              </a:rPr>
              <a:t>: 'Bandung</a:t>
            </a:r>
            <a:r>
              <a:rPr lang="en-ID" sz="2000" b="1" i="1" dirty="0" smtClean="0">
                <a:latin typeface="Consolas" panose="020B0609020204030204" pitchFamily="49" charset="0"/>
              </a:rPr>
              <a:t>'},</a:t>
            </a:r>
          </a:p>
          <a:p>
            <a:r>
              <a:rPr lang="en-ID" sz="2000" b="1" i="1" dirty="0" smtClean="0">
                <a:latin typeface="Consolas" panose="020B0609020204030204" pitchFamily="49" charset="0"/>
              </a:rPr>
              <a:t>	{</a:t>
            </a:r>
            <a:r>
              <a:rPr lang="en-ID" sz="2000" b="1" i="1" dirty="0" err="1">
                <a:latin typeface="Consolas" panose="020B0609020204030204" pitchFamily="49" charset="0"/>
              </a:rPr>
              <a:t>nama</a:t>
            </a:r>
            <a:r>
              <a:rPr lang="en-ID" sz="2000" b="1" i="1" dirty="0">
                <a:latin typeface="Consolas" panose="020B0609020204030204" pitchFamily="49" charset="0"/>
              </a:rPr>
              <a:t>: </a:t>
            </a:r>
            <a:r>
              <a:rPr lang="en-ID" sz="2000" b="1" i="1" dirty="0" smtClean="0">
                <a:latin typeface="Consolas" panose="020B0609020204030204" pitchFamily="49" charset="0"/>
              </a:rPr>
              <a:t>'</a:t>
            </a:r>
            <a:r>
              <a:rPr lang="en-ID" sz="2000" b="1" i="1" dirty="0" err="1" smtClean="0">
                <a:latin typeface="Consolas" panose="020B0609020204030204" pitchFamily="49" charset="0"/>
              </a:rPr>
              <a:t>Dedi</a:t>
            </a:r>
            <a:r>
              <a:rPr lang="en-ID" sz="2000" b="1" i="1" dirty="0">
                <a:latin typeface="Consolas" panose="020B0609020204030204" pitchFamily="49" charset="0"/>
              </a:rPr>
              <a:t>', </a:t>
            </a:r>
            <a:r>
              <a:rPr lang="en-ID" sz="2000" b="1" i="1" dirty="0" err="1">
                <a:latin typeface="Consolas" panose="020B0609020204030204" pitchFamily="49" charset="0"/>
              </a:rPr>
              <a:t>usia</a:t>
            </a:r>
            <a:r>
              <a:rPr lang="en-ID" sz="2000" b="1" i="1" dirty="0">
                <a:latin typeface="Consolas" panose="020B0609020204030204" pitchFamily="49" charset="0"/>
              </a:rPr>
              <a:t>: </a:t>
            </a:r>
            <a:r>
              <a:rPr lang="en-ID" sz="2000" b="1" i="1" dirty="0" smtClean="0">
                <a:latin typeface="Consolas" panose="020B0609020204030204" pitchFamily="49" charset="0"/>
              </a:rPr>
              <a:t>28, </a:t>
            </a:r>
            <a:r>
              <a:rPr lang="en-ID" sz="2000" b="1" i="1" dirty="0" err="1">
                <a:latin typeface="Consolas" panose="020B0609020204030204" pitchFamily="49" charset="0"/>
              </a:rPr>
              <a:t>kota</a:t>
            </a:r>
            <a:r>
              <a:rPr lang="en-ID" sz="2000" b="1" i="1" dirty="0">
                <a:latin typeface="Consolas" panose="020B0609020204030204" pitchFamily="49" charset="0"/>
              </a:rPr>
              <a:t>: </a:t>
            </a:r>
            <a:r>
              <a:rPr lang="en-ID" sz="2000" b="1" i="1" dirty="0" smtClean="0">
                <a:latin typeface="Consolas" panose="020B0609020204030204" pitchFamily="49" charset="0"/>
              </a:rPr>
              <a:t>'Medan'}]</a:t>
            </a:r>
            <a:r>
              <a:rPr lang="en-ID" sz="20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function(err</a:t>
            </a:r>
            <a:r>
              <a:rPr lang="en-ID" sz="2000" dirty="0">
                <a:latin typeface="Consolas" panose="020B0609020204030204" pitchFamily="49" charset="0"/>
              </a:rPr>
              <a:t>, result)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"Data </a:t>
            </a:r>
            <a:r>
              <a:rPr lang="en-ID" sz="2000" b="1" dirty="0" err="1">
                <a:latin typeface="Consolas" panose="020B0609020204030204" pitchFamily="49" charset="0"/>
              </a:rPr>
              <a:t>sukses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tersimpan</a:t>
            </a:r>
            <a:r>
              <a:rPr lang="en-ID" sz="2000" b="1" dirty="0">
                <a:latin typeface="Consolas" panose="020B0609020204030204" pitchFamily="49" charset="0"/>
              </a:rPr>
              <a:t>!"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dirty="0" err="1" smtClean="0">
                <a:latin typeface="Consolas" panose="020B0609020204030204" pitchFamily="49" charset="0"/>
              </a:rPr>
              <a:t>callback</a:t>
            </a:r>
            <a:r>
              <a:rPr lang="en-ID" sz="2000" dirty="0" smtClean="0">
                <a:latin typeface="Consolas" panose="020B0609020204030204" pitchFamily="49" charset="0"/>
              </a:rPr>
              <a:t>(result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});}</a:t>
            </a:r>
            <a:endParaRPr lang="en-ID" sz="2000" dirty="0"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#3 Insert Many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80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61975" y="1420238"/>
            <a:ext cx="8560340" cy="51538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 = require(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).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latin typeface="Consolas" panose="020B0609020204030204" pitchFamily="49" charset="0"/>
              </a:rPr>
              <a:t>mongodb</a:t>
            </a:r>
            <a:r>
              <a:rPr lang="en-ID" sz="2000" b="1" dirty="0">
                <a:latin typeface="Consolas" panose="020B0609020204030204" pitchFamily="49" charset="0"/>
              </a:rPr>
              <a:t>://lintang:1234@localhost:27017/</a:t>
            </a:r>
            <a:r>
              <a:rPr lang="en-ID" sz="2000" b="1" dirty="0" err="1">
                <a:latin typeface="Consolas" panose="020B0609020204030204" pitchFamily="49" charset="0"/>
              </a:rPr>
              <a:t>toko</a:t>
            </a:r>
            <a:r>
              <a:rPr lang="en-ID" sz="2000" b="1" dirty="0"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MongoClient</a:t>
            </a:r>
            <a:r>
              <a:rPr lang="en-ID" sz="2000" dirty="0" err="1">
                <a:latin typeface="Consolas" panose="020B0609020204030204" pitchFamily="49" charset="0"/>
              </a:rPr>
              <a:t>.connect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dirty="0" err="1">
                <a:latin typeface="Consolas" panose="020B0609020204030204" pitchFamily="49" charset="0"/>
              </a:rPr>
              <a:t>url</a:t>
            </a:r>
            <a:r>
              <a:rPr lang="en-ID" sz="2000" dirty="0">
                <a:latin typeface="Consolas" panose="020B0609020204030204" pitchFamily="49" charset="0"/>
              </a:rPr>
              <a:t>, function(err, 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</a:t>
            </a:r>
            <a:r>
              <a:rPr lang="en-ID" sz="2000" b="1" dirty="0" err="1">
                <a:latin typeface="Consolas" panose="020B0609020204030204" pitchFamily="49" charset="0"/>
              </a:rPr>
              <a:t>Terhubung</a:t>
            </a:r>
            <a:r>
              <a:rPr lang="en-ID" sz="2000" b="1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latin typeface="Consolas" panose="020B0609020204030204" pitchFamily="49" charset="0"/>
              </a:rPr>
              <a:t>ke</a:t>
            </a:r>
            <a:r>
              <a:rPr lang="en-ID" sz="2000" b="1" dirty="0">
                <a:latin typeface="Consolas" panose="020B0609020204030204" pitchFamily="49" charset="0"/>
              </a:rPr>
              <a:t> MongoDB</a:t>
            </a:r>
            <a:r>
              <a:rPr lang="en-ID" sz="2000" b="1" dirty="0" smtClean="0">
                <a:latin typeface="Consolas" panose="020B0609020204030204" pitchFamily="49" charset="0"/>
              </a:rPr>
              <a:t>!"</a:t>
            </a:r>
            <a:r>
              <a:rPr lang="en-ID" sz="2000" dirty="0" smtClean="0">
                <a:latin typeface="Consolas" panose="020B0609020204030204" pitchFamily="49" charset="0"/>
              </a:rPr>
              <a:t>);</a:t>
            </a:r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smtClean="0">
                <a:latin typeface="Consolas" panose="020B0609020204030204" pitchFamily="49" charset="0"/>
              </a:rPr>
              <a:t>   </a:t>
            </a:r>
            <a:r>
              <a:rPr lang="en-ID" sz="20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findData</a:t>
            </a:r>
            <a:r>
              <a:rPr lang="en-ID" sz="2000" dirty="0" smtClean="0">
                <a:latin typeface="Consolas" panose="020B0609020204030204" pitchFamily="49" charset="0"/>
              </a:rPr>
              <a:t>(</a:t>
            </a:r>
            <a:r>
              <a:rPr lang="en-ID" sz="2000" dirty="0" err="1" smtClean="0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function()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  </a:t>
            </a:r>
            <a:r>
              <a:rPr lang="en-ID" sz="2000" dirty="0" err="1" smtClean="0">
                <a:latin typeface="Consolas" panose="020B0609020204030204" pitchFamily="49" charset="0"/>
              </a:rPr>
              <a:t>db.close</a:t>
            </a:r>
            <a:r>
              <a:rPr lang="en-ID" sz="2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});});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/>
            </a:r>
            <a:br>
              <a:rPr lang="en-ID" sz="2000" dirty="0">
                <a:latin typeface="Consolas" panose="020B0609020204030204" pitchFamily="49" charset="0"/>
              </a:rPr>
            </a:br>
            <a:r>
              <a:rPr lang="en-ID" sz="2000" dirty="0" err="1">
                <a:latin typeface="Consolas" panose="020B0609020204030204" pitchFamily="49" charset="0"/>
              </a:rPr>
              <a:t>var</a:t>
            </a:r>
            <a:r>
              <a:rPr lang="en-ID" sz="2000" dirty="0">
                <a:latin typeface="Consolas" panose="020B0609020204030204" pitchFamily="49" charset="0"/>
              </a:rPr>
              <a:t> </a:t>
            </a:r>
            <a:r>
              <a:rPr lang="en-ID" sz="20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findData</a:t>
            </a:r>
            <a:r>
              <a:rPr lang="en-ID" sz="2000" dirty="0">
                <a:latin typeface="Consolas" panose="020B0609020204030204" pitchFamily="49" charset="0"/>
              </a:rPr>
              <a:t> = function(</a:t>
            </a:r>
            <a:r>
              <a:rPr lang="en-ID" sz="2000" dirty="0" err="1">
                <a:latin typeface="Consolas" panose="020B0609020204030204" pitchFamily="49" charset="0"/>
              </a:rPr>
              <a:t>db</a:t>
            </a:r>
            <a:r>
              <a:rPr lang="en-ID" sz="2000" dirty="0">
                <a:latin typeface="Consolas" panose="020B0609020204030204" pitchFamily="49" charset="0"/>
              </a:rPr>
              <a:t>, </a:t>
            </a:r>
            <a:r>
              <a:rPr lang="en-ID" sz="2000" dirty="0" err="1">
                <a:latin typeface="Consolas" panose="020B0609020204030204" pitchFamily="49" charset="0"/>
              </a:rPr>
              <a:t>callback</a:t>
            </a:r>
            <a:r>
              <a:rPr lang="en-ID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var</a:t>
            </a:r>
            <a:r>
              <a:rPr lang="en-ID" sz="2000" dirty="0" smtClean="0">
                <a:latin typeface="Consolas" panose="020B0609020204030204" pitchFamily="49" charset="0"/>
              </a:rPr>
              <a:t> </a:t>
            </a:r>
            <a:r>
              <a:rPr lang="en-ID" sz="2000" b="1" dirty="0">
                <a:solidFill>
                  <a:srgbClr val="009696"/>
                </a:solidFill>
                <a:latin typeface="Consolas" panose="020B0609020204030204" pitchFamily="49" charset="0"/>
              </a:rPr>
              <a:t>collection</a:t>
            </a:r>
            <a:r>
              <a:rPr lang="en-ID" sz="2000" dirty="0">
                <a:latin typeface="Consolas" panose="020B0609020204030204" pitchFamily="49" charset="0"/>
              </a:rPr>
              <a:t> = </a:t>
            </a:r>
            <a:r>
              <a:rPr lang="en-ID" sz="2000" dirty="0" err="1">
                <a:latin typeface="Consolas" panose="020B0609020204030204" pitchFamily="49" charset="0"/>
              </a:rPr>
              <a:t>db.collection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karyawan</a:t>
            </a:r>
            <a:r>
              <a:rPr lang="en-ID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</a:t>
            </a:r>
            <a:r>
              <a:rPr lang="en-ID" sz="2000" dirty="0" err="1" smtClean="0">
                <a:latin typeface="Consolas" panose="020B0609020204030204" pitchFamily="49" charset="0"/>
              </a:rPr>
              <a:t>collection.find</a:t>
            </a:r>
            <a:r>
              <a:rPr lang="en-ID" sz="2000" dirty="0">
                <a:latin typeface="Consolas" panose="020B0609020204030204" pitchFamily="49" charset="0"/>
              </a:rPr>
              <a:t>({}).</a:t>
            </a:r>
            <a:r>
              <a:rPr lang="en-ID" sz="2000" dirty="0" err="1">
                <a:latin typeface="Consolas" panose="020B0609020204030204" pitchFamily="49" charset="0"/>
              </a:rPr>
              <a:t>toArray</a:t>
            </a:r>
            <a:r>
              <a:rPr lang="en-ID" sz="2000" dirty="0">
                <a:latin typeface="Consolas" panose="020B0609020204030204" pitchFamily="49" charset="0"/>
              </a:rPr>
              <a:t>(function(err, docs) {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console.log</a:t>
            </a:r>
            <a:r>
              <a:rPr lang="en-ID" sz="2000" dirty="0">
                <a:latin typeface="Consolas" panose="020B0609020204030204" pitchFamily="49" charset="0"/>
              </a:rPr>
              <a:t>(</a:t>
            </a:r>
            <a:r>
              <a:rPr lang="en-ID" sz="2000" b="1" dirty="0">
                <a:latin typeface="Consolas" panose="020B0609020204030204" pitchFamily="49" charset="0"/>
              </a:rPr>
              <a:t>"</a:t>
            </a:r>
            <a:r>
              <a:rPr lang="en-ID" sz="2000" b="1" dirty="0" err="1">
                <a:latin typeface="Consolas" panose="020B0609020204030204" pitchFamily="49" charset="0"/>
              </a:rPr>
              <a:t>Berikut</a:t>
            </a:r>
            <a:r>
              <a:rPr lang="en-ID" sz="2000" b="1" dirty="0">
                <a:latin typeface="Consolas" panose="020B0609020204030204" pitchFamily="49" charset="0"/>
              </a:rPr>
              <a:t> data yang </a:t>
            </a:r>
            <a:r>
              <a:rPr lang="en-ID" sz="2000" b="1" dirty="0" err="1">
                <a:latin typeface="Consolas" panose="020B0609020204030204" pitchFamily="49" charset="0"/>
              </a:rPr>
              <a:t>tersimpan</a:t>
            </a:r>
            <a:r>
              <a:rPr lang="en-ID" sz="2000" b="1" dirty="0">
                <a:latin typeface="Consolas" panose="020B0609020204030204" pitchFamily="49" charset="0"/>
              </a:rPr>
              <a:t>:"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console.log(docs</a:t>
            </a:r>
            <a:r>
              <a:rPr lang="en-ID" sz="20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  </a:t>
            </a:r>
            <a:r>
              <a:rPr lang="en-ID" sz="2000" dirty="0" err="1" smtClean="0">
                <a:latin typeface="Consolas" panose="020B0609020204030204" pitchFamily="49" charset="0"/>
              </a:rPr>
              <a:t>callback</a:t>
            </a:r>
            <a:r>
              <a:rPr lang="en-ID" sz="2000" dirty="0" smtClean="0">
                <a:latin typeface="Consolas" panose="020B0609020204030204" pitchFamily="49" charset="0"/>
              </a:rPr>
              <a:t>(docs</a:t>
            </a:r>
            <a:r>
              <a:rPr lang="en-ID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000" dirty="0" smtClean="0">
                <a:latin typeface="Consolas" panose="020B0609020204030204" pitchFamily="49" charset="0"/>
              </a:rPr>
              <a:t>  });</a:t>
            </a:r>
            <a:endParaRPr lang="en-ID" sz="2000" dirty="0">
              <a:latin typeface="Consolas" panose="020B0609020204030204" pitchFamily="49" charset="0"/>
            </a:endParaRPr>
          </a:p>
          <a:p>
            <a:r>
              <a:rPr lang="en-ID" sz="2000" dirty="0">
                <a:latin typeface="Consolas" panose="020B0609020204030204" pitchFamily="49" charset="0"/>
              </a:rPr>
              <a:t>}</a:t>
            </a:r>
          </a:p>
          <a:p>
            <a:endParaRPr lang="en-ID" sz="2000" dirty="0">
              <a:latin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544" y="-19456"/>
            <a:ext cx="8693420" cy="1205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MongoDB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Find All Data</a:t>
            </a:r>
            <a:endParaRPr lang="en-US" sz="24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81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11040</TotalTime>
  <Words>597</Words>
  <Application>Microsoft Office PowerPoint</Application>
  <PresentationFormat>On-screen Show (4:3)</PresentationFormat>
  <Paragraphs>241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Gotham</vt:lpstr>
      <vt:lpstr>Gotham Black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884</cp:revision>
  <dcterms:created xsi:type="dcterms:W3CDTF">2015-11-07T11:59:24Z</dcterms:created>
  <dcterms:modified xsi:type="dcterms:W3CDTF">2018-10-02T04:38:59Z</dcterms:modified>
</cp:coreProperties>
</file>