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99" r:id="rId2"/>
    <p:sldId id="531" r:id="rId3"/>
    <p:sldId id="537" r:id="rId4"/>
    <p:sldId id="538" r:id="rId5"/>
    <p:sldId id="540" r:id="rId6"/>
    <p:sldId id="541" r:id="rId7"/>
    <p:sldId id="539" r:id="rId8"/>
    <p:sldId id="542" r:id="rId9"/>
    <p:sldId id="543" r:id="rId10"/>
    <p:sldId id="544" r:id="rId11"/>
    <p:sldId id="545" r:id="rId12"/>
    <p:sldId id="550" r:id="rId13"/>
    <p:sldId id="551" r:id="rId14"/>
    <p:sldId id="523" r:id="rId15"/>
    <p:sldId id="546" r:id="rId16"/>
    <p:sldId id="547" r:id="rId17"/>
    <p:sldId id="548" r:id="rId18"/>
    <p:sldId id="536" r:id="rId19"/>
    <p:sldId id="549" r:id="rId2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9D3389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0231" autoAdjust="0"/>
  </p:normalViewPr>
  <p:slideViewPr>
    <p:cSldViewPr snapToGrid="0">
      <p:cViewPr varScale="1">
        <p:scale>
          <a:sx n="63" d="100"/>
          <a:sy n="63" d="100"/>
        </p:scale>
        <p:origin x="331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25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02/10/2018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3771004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800" b="1" i="0" cap="none" spc="0" normalizeH="0" baseline="0" dirty="0" smtClean="0">
                <a:latin typeface="Gotham Medium" panose="02000603030000020004" pitchFamily="2" charset="0"/>
              </a:rPr>
              <a:t>Back-End Development</a:t>
            </a:r>
            <a:endParaRPr lang="en-US" sz="1800" b="1" i="0" cap="none" spc="0" normalizeH="0" baseline="0" dirty="0">
              <a:latin typeface="Gotham Medium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02/10/2018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02/10/2018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02/10/2018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02/10/2018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02/10/2018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02/10/2018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02/10/2018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02/10/2018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02/10/2018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02/10/2018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02/10/2018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02/10/2018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" y="1381328"/>
            <a:ext cx="9143999" cy="22835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u="none" kern="1200" spc="-300" baseline="0">
                <a:solidFill>
                  <a:schemeClr val="bg1"/>
                </a:solidFill>
                <a:latin typeface="Gotham Bold" panose="02000803030000020004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ID" sz="6000" dirty="0" smtClean="0"/>
              <a:t>Express &amp; MongoDB</a:t>
            </a:r>
            <a:endParaRPr lang="id-ID" dirty="0" smtClean="0"/>
          </a:p>
          <a:p>
            <a:pPr algn="ctr"/>
            <a:r>
              <a:rPr lang="id-ID" sz="4000" i="1" dirty="0" smtClean="0"/>
              <a:t>#</a:t>
            </a:r>
            <a:r>
              <a:rPr lang="en-US" sz="4000" i="1" dirty="0" smtClean="0"/>
              <a:t>13c</a:t>
            </a:r>
            <a:r>
              <a:rPr lang="id-ID" sz="4000" i="1" dirty="0" smtClean="0"/>
              <a:t>  </a:t>
            </a:r>
            <a:r>
              <a:rPr lang="en-ID" sz="4000" b="0" dirty="0" smtClean="0">
                <a:latin typeface="Gotham" pitchFamily="50" charset="0"/>
              </a:rPr>
              <a:t>Using Mongoose</a:t>
            </a:r>
            <a:endParaRPr lang="en-US" sz="4000" i="1" dirty="0"/>
          </a:p>
        </p:txBody>
      </p:sp>
      <p:pic>
        <p:nvPicPr>
          <p:cNvPr id="7" name="Picture 2" descr="C:\Users\Windows 7\Videos\mongodb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504" y="3966572"/>
            <a:ext cx="3361809" cy="1118561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Windows 7\Videos\expres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052" y="4392074"/>
            <a:ext cx="3113885" cy="693059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71703" y="1118680"/>
            <a:ext cx="8560340" cy="49805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800" b="1" dirty="0" smtClean="0">
                <a:solidFill>
                  <a:srgbClr val="9D3389"/>
                </a:solidFill>
              </a:rPr>
              <a:t>// app.js</a:t>
            </a:r>
          </a:p>
          <a:p>
            <a:endParaRPr lang="en-ID" sz="2000" b="1" dirty="0">
              <a:latin typeface="Consolas" panose="020B0609020204030204" pitchFamily="49" charset="0"/>
            </a:endParaRPr>
          </a:p>
          <a:p>
            <a:r>
              <a:rPr lang="en-ID" sz="2300" dirty="0" err="1">
                <a:latin typeface="Consolas" panose="020B0609020204030204" pitchFamily="49" charset="0"/>
              </a:rPr>
              <a:t>var</a:t>
            </a:r>
            <a:r>
              <a:rPr lang="en-ID" sz="2300" dirty="0">
                <a:latin typeface="Consolas" panose="020B0609020204030204" pitchFamily="49" charset="0"/>
              </a:rPr>
              <a:t> </a:t>
            </a:r>
            <a:r>
              <a:rPr lang="en-ID" sz="2300" dirty="0">
                <a:solidFill>
                  <a:srgbClr val="009696"/>
                </a:solidFill>
                <a:latin typeface="Consolas" panose="020B0609020204030204" pitchFamily="49" charset="0"/>
              </a:rPr>
              <a:t>mongoose</a:t>
            </a:r>
            <a:r>
              <a:rPr lang="en-ID" sz="2300" dirty="0">
                <a:latin typeface="Consolas" panose="020B0609020204030204" pitchFamily="49" charset="0"/>
              </a:rPr>
              <a:t> = require(</a:t>
            </a:r>
            <a:r>
              <a:rPr lang="en-ID" sz="2300" b="1" dirty="0">
                <a:solidFill>
                  <a:srgbClr val="FF0000"/>
                </a:solidFill>
                <a:latin typeface="Consolas" panose="020B0609020204030204" pitchFamily="49" charset="0"/>
              </a:rPr>
              <a:t>'mongoose'</a:t>
            </a:r>
            <a:r>
              <a:rPr lang="en-ID" sz="2300" dirty="0">
                <a:latin typeface="Consolas" panose="020B0609020204030204" pitchFamily="49" charset="0"/>
              </a:rPr>
              <a:t>);</a:t>
            </a:r>
          </a:p>
          <a:p>
            <a:r>
              <a:rPr lang="en-ID" sz="2300" dirty="0" err="1">
                <a:latin typeface="Consolas" panose="020B0609020204030204" pitchFamily="49" charset="0"/>
              </a:rPr>
              <a:t>var</a:t>
            </a:r>
            <a:r>
              <a:rPr lang="en-ID" sz="2300" dirty="0">
                <a:latin typeface="Consolas" panose="020B0609020204030204" pitchFamily="49" charset="0"/>
              </a:rPr>
              <a:t> </a:t>
            </a:r>
            <a:r>
              <a:rPr lang="en-ID" sz="23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User</a:t>
            </a:r>
            <a:r>
              <a:rPr lang="en-ID" sz="2300" dirty="0" smtClean="0">
                <a:latin typeface="Consolas" panose="020B0609020204030204" pitchFamily="49" charset="0"/>
              </a:rPr>
              <a:t> </a:t>
            </a:r>
            <a:r>
              <a:rPr lang="en-ID" sz="2300" dirty="0">
                <a:latin typeface="Consolas" panose="020B0609020204030204" pitchFamily="49" charset="0"/>
              </a:rPr>
              <a:t>= require(</a:t>
            </a:r>
            <a:r>
              <a:rPr lang="en-ID" sz="2300" b="1" dirty="0">
                <a:solidFill>
                  <a:srgbClr val="FF0000"/>
                </a:solidFill>
                <a:latin typeface="Consolas" panose="020B0609020204030204" pitchFamily="49" charset="0"/>
              </a:rPr>
              <a:t>'./models/user'</a:t>
            </a:r>
            <a:r>
              <a:rPr lang="en-ID" sz="2300" dirty="0">
                <a:latin typeface="Consolas" panose="020B0609020204030204" pitchFamily="49" charset="0"/>
              </a:rPr>
              <a:t>);</a:t>
            </a:r>
          </a:p>
          <a:p>
            <a:endParaRPr lang="en-ID" sz="2300" dirty="0">
              <a:latin typeface="Consolas" panose="020B0609020204030204" pitchFamily="49" charset="0"/>
            </a:endParaRPr>
          </a:p>
          <a:p>
            <a:r>
              <a:rPr lang="en-ID" sz="2300" dirty="0" err="1">
                <a:latin typeface="Consolas" panose="020B0609020204030204" pitchFamily="49" charset="0"/>
              </a:rPr>
              <a:t>mongoose.connect</a:t>
            </a:r>
            <a:r>
              <a:rPr lang="en-ID" sz="2300" dirty="0" smtClean="0">
                <a:latin typeface="Consolas" panose="020B0609020204030204" pitchFamily="49" charset="0"/>
              </a:rPr>
              <a:t>(</a:t>
            </a:r>
          </a:p>
          <a:p>
            <a:r>
              <a:rPr lang="en-ID" sz="2300" dirty="0">
                <a:latin typeface="Consolas" panose="020B0609020204030204" pitchFamily="49" charset="0"/>
              </a:rPr>
              <a:t> </a:t>
            </a:r>
            <a:r>
              <a:rPr lang="en-ID" sz="2300" dirty="0" smtClean="0">
                <a:latin typeface="Consolas" panose="020B0609020204030204" pitchFamily="49" charset="0"/>
              </a:rPr>
              <a:t>  </a:t>
            </a:r>
            <a:r>
              <a:rPr lang="en-ID" sz="2300" b="1" i="1" dirty="0" smtClean="0">
                <a:latin typeface="Consolas" panose="020B0609020204030204" pitchFamily="49" charset="0"/>
              </a:rPr>
              <a:t>'</a:t>
            </a:r>
            <a:r>
              <a:rPr lang="en-ID" sz="2300" b="1" i="1" dirty="0" err="1" smtClean="0">
                <a:latin typeface="Consolas" panose="020B0609020204030204" pitchFamily="49" charset="0"/>
              </a:rPr>
              <a:t>mongodb</a:t>
            </a:r>
            <a:r>
              <a:rPr lang="en-ID" sz="2300" b="1" i="1" dirty="0">
                <a:latin typeface="Consolas" panose="020B0609020204030204" pitchFamily="49" charset="0"/>
              </a:rPr>
              <a:t>://lintang:1234@localhost/</a:t>
            </a:r>
            <a:r>
              <a:rPr lang="en-ID" sz="2300" b="1" i="1" dirty="0" err="1">
                <a:latin typeface="Consolas" panose="020B0609020204030204" pitchFamily="49" charset="0"/>
              </a:rPr>
              <a:t>toko</a:t>
            </a:r>
            <a:r>
              <a:rPr lang="en-ID" sz="2300" b="1" i="1" dirty="0" smtClean="0">
                <a:latin typeface="Consolas" panose="020B0609020204030204" pitchFamily="49" charset="0"/>
              </a:rPr>
              <a:t>'</a:t>
            </a:r>
            <a:r>
              <a:rPr lang="en-ID" sz="2300" dirty="0" smtClean="0">
                <a:latin typeface="Consolas" panose="020B0609020204030204" pitchFamily="49" charset="0"/>
              </a:rPr>
              <a:t>, ()=&gt;{</a:t>
            </a:r>
          </a:p>
          <a:p>
            <a:r>
              <a:rPr lang="en-ID" sz="2300" dirty="0">
                <a:latin typeface="Consolas" panose="020B0609020204030204" pitchFamily="49" charset="0"/>
              </a:rPr>
              <a:t> </a:t>
            </a:r>
            <a:r>
              <a:rPr lang="en-ID" sz="2300" dirty="0" smtClean="0">
                <a:latin typeface="Consolas" panose="020B0609020204030204" pitchFamily="49" charset="0"/>
              </a:rPr>
              <a:t>    console.log</a:t>
            </a:r>
            <a:r>
              <a:rPr lang="en-ID" sz="2300" dirty="0">
                <a:latin typeface="Consolas" panose="020B0609020204030204" pitchFamily="49" charset="0"/>
              </a:rPr>
              <a:t>('</a:t>
            </a:r>
            <a:r>
              <a:rPr lang="en-ID" sz="2300" dirty="0" err="1">
                <a:latin typeface="Consolas" panose="020B0609020204030204" pitchFamily="49" charset="0"/>
              </a:rPr>
              <a:t>Terhubung</a:t>
            </a:r>
            <a:r>
              <a:rPr lang="en-ID" sz="2300" dirty="0">
                <a:latin typeface="Consolas" panose="020B0609020204030204" pitchFamily="49" charset="0"/>
              </a:rPr>
              <a:t> </a:t>
            </a:r>
            <a:r>
              <a:rPr lang="en-ID" sz="2300" dirty="0" err="1">
                <a:latin typeface="Consolas" panose="020B0609020204030204" pitchFamily="49" charset="0"/>
              </a:rPr>
              <a:t>ke</a:t>
            </a:r>
            <a:r>
              <a:rPr lang="en-ID" sz="2300" dirty="0">
                <a:latin typeface="Consolas" panose="020B0609020204030204" pitchFamily="49" charset="0"/>
              </a:rPr>
              <a:t> MongoDB');</a:t>
            </a:r>
          </a:p>
          <a:p>
            <a:r>
              <a:rPr lang="en-ID" sz="2300" dirty="0" smtClean="0">
                <a:latin typeface="Consolas" panose="020B0609020204030204" pitchFamily="49" charset="0"/>
              </a:rPr>
              <a:t>   }</a:t>
            </a:r>
          </a:p>
          <a:p>
            <a:r>
              <a:rPr lang="en-ID" sz="2300" dirty="0" smtClean="0">
                <a:latin typeface="Consolas" panose="020B0609020204030204" pitchFamily="49" charset="0"/>
              </a:rPr>
              <a:t>);</a:t>
            </a:r>
          </a:p>
          <a:p>
            <a:endParaRPr lang="en-ID" sz="2300" dirty="0">
              <a:latin typeface="Consolas" panose="020B0609020204030204" pitchFamily="49" charset="0"/>
            </a:endParaRPr>
          </a:p>
          <a:p>
            <a:r>
              <a:rPr lang="en-ID" sz="2300" dirty="0" err="1">
                <a:latin typeface="Consolas" panose="020B0609020204030204" pitchFamily="49" charset="0"/>
              </a:rPr>
              <a:t>User.find</a:t>
            </a:r>
            <a:r>
              <a:rPr lang="en-ID" sz="2300" dirty="0">
                <a:latin typeface="Consolas" panose="020B0609020204030204" pitchFamily="49" charset="0"/>
              </a:rPr>
              <a:t>((err, </a:t>
            </a:r>
            <a:r>
              <a:rPr lang="en-ID" sz="2300" i="1" dirty="0">
                <a:solidFill>
                  <a:srgbClr val="FF0000"/>
                </a:solidFill>
                <a:latin typeface="Consolas" panose="020B0609020204030204" pitchFamily="49" charset="0"/>
              </a:rPr>
              <a:t>users</a:t>
            </a:r>
            <a:r>
              <a:rPr lang="en-ID" sz="2300" dirty="0">
                <a:latin typeface="Consolas" panose="020B0609020204030204" pitchFamily="49" charset="0"/>
              </a:rPr>
              <a:t>)=&gt;{</a:t>
            </a:r>
          </a:p>
          <a:p>
            <a:r>
              <a:rPr lang="en-ID" sz="2300" dirty="0" smtClean="0">
                <a:latin typeface="Consolas" panose="020B0609020204030204" pitchFamily="49" charset="0"/>
              </a:rPr>
              <a:t>   console.log(</a:t>
            </a:r>
            <a:r>
              <a:rPr lang="en-ID" sz="2300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users</a:t>
            </a:r>
            <a:r>
              <a:rPr lang="en-ID" sz="2300" dirty="0">
                <a:latin typeface="Consolas" panose="020B0609020204030204" pitchFamily="49" charset="0"/>
              </a:rPr>
              <a:t>);</a:t>
            </a:r>
          </a:p>
          <a:p>
            <a:r>
              <a:rPr lang="en-ID" sz="2300" dirty="0">
                <a:latin typeface="Consolas" panose="020B0609020204030204" pitchFamily="49" charset="0"/>
              </a:rPr>
              <a:t>});</a:t>
            </a:r>
          </a:p>
          <a:p>
            <a:endParaRPr lang="en-ID" sz="2300" dirty="0" smtClean="0">
              <a:latin typeface="Consolas" panose="020B0609020204030204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-19456"/>
            <a:ext cx="8693420" cy="14883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3200" b="1" dirty="0" smtClean="0">
                <a:solidFill>
                  <a:srgbClr val="009696"/>
                </a:solidFill>
              </a:rPr>
              <a:t>Using Mongoose Package</a:t>
            </a:r>
          </a:p>
          <a:p>
            <a:pPr algn="r"/>
            <a:r>
              <a:rPr lang="en-US" sz="2400" i="1" dirty="0" smtClean="0">
                <a:solidFill>
                  <a:srgbClr val="009696"/>
                </a:solidFill>
              </a:rPr>
              <a:t>#3 Show All Data</a:t>
            </a:r>
          </a:p>
        </p:txBody>
      </p:sp>
    </p:spTree>
    <p:extLst>
      <p:ext uri="{BB962C8B-B14F-4D97-AF65-F5344CB8AC3E}">
        <p14:creationId xmlns:p14="http://schemas.microsoft.com/office/powerpoint/2010/main" val="38179158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71703" y="1118680"/>
            <a:ext cx="8560340" cy="49805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800" b="1" dirty="0" smtClean="0">
                <a:solidFill>
                  <a:srgbClr val="9D3389"/>
                </a:solidFill>
              </a:rPr>
              <a:t>// app.js</a:t>
            </a:r>
          </a:p>
          <a:p>
            <a:endParaRPr lang="en-ID" sz="2000" b="1" dirty="0">
              <a:latin typeface="Consolas" panose="020B0609020204030204" pitchFamily="49" charset="0"/>
            </a:endParaRPr>
          </a:p>
          <a:p>
            <a:r>
              <a:rPr lang="en-ID" sz="2300" dirty="0" err="1">
                <a:latin typeface="Consolas" panose="020B0609020204030204" pitchFamily="49" charset="0"/>
              </a:rPr>
              <a:t>var</a:t>
            </a:r>
            <a:r>
              <a:rPr lang="en-ID" sz="2300" dirty="0">
                <a:latin typeface="Consolas" panose="020B0609020204030204" pitchFamily="49" charset="0"/>
              </a:rPr>
              <a:t> </a:t>
            </a:r>
            <a:r>
              <a:rPr lang="en-ID" sz="2300" dirty="0">
                <a:solidFill>
                  <a:srgbClr val="009696"/>
                </a:solidFill>
                <a:latin typeface="Consolas" panose="020B0609020204030204" pitchFamily="49" charset="0"/>
              </a:rPr>
              <a:t>mongoose</a:t>
            </a:r>
            <a:r>
              <a:rPr lang="en-ID" sz="2300" dirty="0">
                <a:latin typeface="Consolas" panose="020B0609020204030204" pitchFamily="49" charset="0"/>
              </a:rPr>
              <a:t> = require(</a:t>
            </a:r>
            <a:r>
              <a:rPr lang="en-ID" sz="2300" b="1" dirty="0">
                <a:solidFill>
                  <a:srgbClr val="FF0000"/>
                </a:solidFill>
                <a:latin typeface="Consolas" panose="020B0609020204030204" pitchFamily="49" charset="0"/>
              </a:rPr>
              <a:t>'mongoose'</a:t>
            </a:r>
            <a:r>
              <a:rPr lang="en-ID" sz="2300" dirty="0">
                <a:latin typeface="Consolas" panose="020B0609020204030204" pitchFamily="49" charset="0"/>
              </a:rPr>
              <a:t>);</a:t>
            </a:r>
          </a:p>
          <a:p>
            <a:r>
              <a:rPr lang="en-ID" sz="2300" dirty="0" err="1">
                <a:latin typeface="Consolas" panose="020B0609020204030204" pitchFamily="49" charset="0"/>
              </a:rPr>
              <a:t>var</a:t>
            </a:r>
            <a:r>
              <a:rPr lang="en-ID" sz="2300" dirty="0">
                <a:latin typeface="Consolas" panose="020B0609020204030204" pitchFamily="49" charset="0"/>
              </a:rPr>
              <a:t> </a:t>
            </a:r>
            <a:r>
              <a:rPr lang="en-ID" sz="23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User</a:t>
            </a:r>
            <a:r>
              <a:rPr lang="en-ID" sz="2300" dirty="0" smtClean="0">
                <a:latin typeface="Consolas" panose="020B0609020204030204" pitchFamily="49" charset="0"/>
              </a:rPr>
              <a:t> </a:t>
            </a:r>
            <a:r>
              <a:rPr lang="en-ID" sz="2300" dirty="0">
                <a:latin typeface="Consolas" panose="020B0609020204030204" pitchFamily="49" charset="0"/>
              </a:rPr>
              <a:t>= require(</a:t>
            </a:r>
            <a:r>
              <a:rPr lang="en-ID" sz="2300" b="1" dirty="0">
                <a:solidFill>
                  <a:srgbClr val="FF0000"/>
                </a:solidFill>
                <a:latin typeface="Consolas" panose="020B0609020204030204" pitchFamily="49" charset="0"/>
              </a:rPr>
              <a:t>'./models/user'</a:t>
            </a:r>
            <a:r>
              <a:rPr lang="en-ID" sz="2300" dirty="0">
                <a:latin typeface="Consolas" panose="020B0609020204030204" pitchFamily="49" charset="0"/>
              </a:rPr>
              <a:t>);</a:t>
            </a:r>
          </a:p>
          <a:p>
            <a:endParaRPr lang="en-ID" sz="2300" dirty="0">
              <a:latin typeface="Consolas" panose="020B0609020204030204" pitchFamily="49" charset="0"/>
            </a:endParaRPr>
          </a:p>
          <a:p>
            <a:r>
              <a:rPr lang="en-ID" sz="2300" dirty="0" err="1">
                <a:latin typeface="Consolas" panose="020B0609020204030204" pitchFamily="49" charset="0"/>
              </a:rPr>
              <a:t>mongoose.connect</a:t>
            </a:r>
            <a:r>
              <a:rPr lang="en-ID" sz="2300" dirty="0" smtClean="0">
                <a:latin typeface="Consolas" panose="020B0609020204030204" pitchFamily="49" charset="0"/>
              </a:rPr>
              <a:t>(</a:t>
            </a:r>
          </a:p>
          <a:p>
            <a:r>
              <a:rPr lang="en-ID" sz="2300" dirty="0">
                <a:latin typeface="Consolas" panose="020B0609020204030204" pitchFamily="49" charset="0"/>
              </a:rPr>
              <a:t> </a:t>
            </a:r>
            <a:r>
              <a:rPr lang="en-ID" sz="2300" dirty="0" smtClean="0">
                <a:latin typeface="Consolas" panose="020B0609020204030204" pitchFamily="49" charset="0"/>
              </a:rPr>
              <a:t>  </a:t>
            </a:r>
            <a:r>
              <a:rPr lang="en-ID" sz="2300" b="1" i="1" dirty="0" smtClean="0">
                <a:latin typeface="Consolas" panose="020B0609020204030204" pitchFamily="49" charset="0"/>
              </a:rPr>
              <a:t>'</a:t>
            </a:r>
            <a:r>
              <a:rPr lang="en-ID" sz="2300" b="1" i="1" dirty="0" err="1" smtClean="0">
                <a:latin typeface="Consolas" panose="020B0609020204030204" pitchFamily="49" charset="0"/>
              </a:rPr>
              <a:t>mongodb</a:t>
            </a:r>
            <a:r>
              <a:rPr lang="en-ID" sz="2300" b="1" i="1" dirty="0">
                <a:latin typeface="Consolas" panose="020B0609020204030204" pitchFamily="49" charset="0"/>
              </a:rPr>
              <a:t>://lintang:1234@localhost/</a:t>
            </a:r>
            <a:r>
              <a:rPr lang="en-ID" sz="2300" b="1" i="1" dirty="0" err="1">
                <a:latin typeface="Consolas" panose="020B0609020204030204" pitchFamily="49" charset="0"/>
              </a:rPr>
              <a:t>toko</a:t>
            </a:r>
            <a:r>
              <a:rPr lang="en-ID" sz="2300" b="1" i="1" dirty="0" smtClean="0">
                <a:latin typeface="Consolas" panose="020B0609020204030204" pitchFamily="49" charset="0"/>
              </a:rPr>
              <a:t>'</a:t>
            </a:r>
            <a:r>
              <a:rPr lang="en-ID" sz="2300" dirty="0" smtClean="0">
                <a:latin typeface="Consolas" panose="020B0609020204030204" pitchFamily="49" charset="0"/>
              </a:rPr>
              <a:t>, ()=&gt;{</a:t>
            </a:r>
          </a:p>
          <a:p>
            <a:r>
              <a:rPr lang="en-ID" sz="2300" dirty="0">
                <a:latin typeface="Consolas" panose="020B0609020204030204" pitchFamily="49" charset="0"/>
              </a:rPr>
              <a:t> </a:t>
            </a:r>
            <a:r>
              <a:rPr lang="en-ID" sz="2300" dirty="0" smtClean="0">
                <a:latin typeface="Consolas" panose="020B0609020204030204" pitchFamily="49" charset="0"/>
              </a:rPr>
              <a:t>    console.log</a:t>
            </a:r>
            <a:r>
              <a:rPr lang="en-ID" sz="2300" dirty="0">
                <a:latin typeface="Consolas" panose="020B0609020204030204" pitchFamily="49" charset="0"/>
              </a:rPr>
              <a:t>('</a:t>
            </a:r>
            <a:r>
              <a:rPr lang="en-ID" sz="2300" dirty="0" err="1">
                <a:latin typeface="Consolas" panose="020B0609020204030204" pitchFamily="49" charset="0"/>
              </a:rPr>
              <a:t>Terhubung</a:t>
            </a:r>
            <a:r>
              <a:rPr lang="en-ID" sz="2300" dirty="0">
                <a:latin typeface="Consolas" panose="020B0609020204030204" pitchFamily="49" charset="0"/>
              </a:rPr>
              <a:t> </a:t>
            </a:r>
            <a:r>
              <a:rPr lang="en-ID" sz="2300" dirty="0" err="1">
                <a:latin typeface="Consolas" panose="020B0609020204030204" pitchFamily="49" charset="0"/>
              </a:rPr>
              <a:t>ke</a:t>
            </a:r>
            <a:r>
              <a:rPr lang="en-ID" sz="2300" dirty="0">
                <a:latin typeface="Consolas" panose="020B0609020204030204" pitchFamily="49" charset="0"/>
              </a:rPr>
              <a:t> MongoDB');</a:t>
            </a:r>
          </a:p>
          <a:p>
            <a:r>
              <a:rPr lang="en-ID" sz="2300" dirty="0" smtClean="0">
                <a:latin typeface="Consolas" panose="020B0609020204030204" pitchFamily="49" charset="0"/>
              </a:rPr>
              <a:t>   }</a:t>
            </a:r>
          </a:p>
          <a:p>
            <a:r>
              <a:rPr lang="en-ID" sz="2300" dirty="0" smtClean="0">
                <a:latin typeface="Consolas" panose="020B0609020204030204" pitchFamily="49" charset="0"/>
              </a:rPr>
              <a:t>);</a:t>
            </a:r>
          </a:p>
          <a:p>
            <a:endParaRPr lang="en-ID" sz="2300" dirty="0" smtClean="0">
              <a:latin typeface="Consolas" panose="020B0609020204030204" pitchFamily="49" charset="0"/>
            </a:endParaRPr>
          </a:p>
          <a:p>
            <a:r>
              <a:rPr lang="en-ID" sz="2300" b="1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// show data with </a:t>
            </a:r>
            <a:r>
              <a:rPr lang="en-ID" sz="2300" b="1" i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nama</a:t>
            </a:r>
            <a:r>
              <a:rPr lang="en-ID" sz="2300" b="1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= ‘Andi’</a:t>
            </a:r>
            <a:endParaRPr lang="en-ID" sz="2300" b="1" i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ID" sz="2300" dirty="0" err="1">
                <a:latin typeface="Consolas" panose="020B0609020204030204" pitchFamily="49" charset="0"/>
              </a:rPr>
              <a:t>User.find</a:t>
            </a:r>
            <a:r>
              <a:rPr lang="en-ID" sz="2300" dirty="0">
                <a:latin typeface="Consolas" panose="020B0609020204030204" pitchFamily="49" charset="0"/>
              </a:rPr>
              <a:t>(</a:t>
            </a:r>
            <a:r>
              <a:rPr lang="en-ID" sz="2300" b="1" dirty="0">
                <a:solidFill>
                  <a:srgbClr val="009696"/>
                </a:solidFill>
                <a:latin typeface="Consolas" panose="020B0609020204030204" pitchFamily="49" charset="0"/>
              </a:rPr>
              <a:t>{</a:t>
            </a:r>
            <a:r>
              <a:rPr lang="en-ID" sz="23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nama</a:t>
            </a:r>
            <a:r>
              <a:rPr lang="en-ID" sz="2300" b="1" dirty="0">
                <a:solidFill>
                  <a:srgbClr val="009696"/>
                </a:solidFill>
                <a:latin typeface="Consolas" panose="020B0609020204030204" pitchFamily="49" charset="0"/>
              </a:rPr>
              <a:t>: 'Andi'}</a:t>
            </a:r>
            <a:r>
              <a:rPr lang="en-ID" sz="2300" dirty="0">
                <a:latin typeface="Consolas" panose="020B0609020204030204" pitchFamily="49" charset="0"/>
              </a:rPr>
              <a:t>, (err, </a:t>
            </a:r>
            <a:r>
              <a:rPr lang="en-ID" sz="2300" i="1" dirty="0">
                <a:solidFill>
                  <a:srgbClr val="FF0000"/>
                </a:solidFill>
                <a:latin typeface="Consolas" panose="020B0609020204030204" pitchFamily="49" charset="0"/>
              </a:rPr>
              <a:t>users</a:t>
            </a:r>
            <a:r>
              <a:rPr lang="en-ID" sz="2300" dirty="0">
                <a:latin typeface="Consolas" panose="020B0609020204030204" pitchFamily="49" charset="0"/>
              </a:rPr>
              <a:t>)=&gt;{</a:t>
            </a:r>
          </a:p>
          <a:p>
            <a:r>
              <a:rPr lang="en-ID" sz="2300" dirty="0" smtClean="0">
                <a:latin typeface="Consolas" panose="020B0609020204030204" pitchFamily="49" charset="0"/>
              </a:rPr>
              <a:t>   console.log(</a:t>
            </a:r>
            <a:r>
              <a:rPr lang="en-ID" sz="2300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users</a:t>
            </a:r>
            <a:r>
              <a:rPr lang="en-ID" sz="2300" dirty="0">
                <a:latin typeface="Consolas" panose="020B0609020204030204" pitchFamily="49" charset="0"/>
              </a:rPr>
              <a:t>);</a:t>
            </a:r>
          </a:p>
          <a:p>
            <a:r>
              <a:rPr lang="en-ID" sz="2300" dirty="0">
                <a:latin typeface="Consolas" panose="020B0609020204030204" pitchFamily="49" charset="0"/>
              </a:rPr>
              <a:t>});</a:t>
            </a:r>
          </a:p>
          <a:p>
            <a:endParaRPr lang="en-ID" sz="2300" dirty="0" smtClean="0">
              <a:latin typeface="Consolas" panose="020B0609020204030204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-19456"/>
            <a:ext cx="8693420" cy="14883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3200" b="1" dirty="0" smtClean="0">
                <a:solidFill>
                  <a:srgbClr val="009696"/>
                </a:solidFill>
              </a:rPr>
              <a:t>Using Mongoose Package</a:t>
            </a:r>
          </a:p>
          <a:p>
            <a:pPr algn="r"/>
            <a:r>
              <a:rPr lang="en-US" sz="2400" i="1" dirty="0" smtClean="0">
                <a:solidFill>
                  <a:srgbClr val="009696"/>
                </a:solidFill>
              </a:rPr>
              <a:t>#4 Show Specific Data</a:t>
            </a:r>
          </a:p>
        </p:txBody>
      </p:sp>
    </p:spTree>
    <p:extLst>
      <p:ext uri="{BB962C8B-B14F-4D97-AF65-F5344CB8AC3E}">
        <p14:creationId xmlns:p14="http://schemas.microsoft.com/office/powerpoint/2010/main" val="8740819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71703" y="1118680"/>
            <a:ext cx="8560340" cy="49805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800" b="1" dirty="0" smtClean="0">
                <a:solidFill>
                  <a:srgbClr val="9D3389"/>
                </a:solidFill>
              </a:rPr>
              <a:t>// app.js</a:t>
            </a:r>
          </a:p>
          <a:p>
            <a:endParaRPr lang="en-ID" sz="2000" b="1" dirty="0">
              <a:latin typeface="Consolas" panose="020B0609020204030204" pitchFamily="49" charset="0"/>
            </a:endParaRPr>
          </a:p>
          <a:p>
            <a:r>
              <a:rPr lang="en-ID" sz="2300" dirty="0" err="1">
                <a:latin typeface="Consolas" panose="020B0609020204030204" pitchFamily="49" charset="0"/>
              </a:rPr>
              <a:t>var</a:t>
            </a:r>
            <a:r>
              <a:rPr lang="en-ID" sz="2300" dirty="0">
                <a:latin typeface="Consolas" panose="020B0609020204030204" pitchFamily="49" charset="0"/>
              </a:rPr>
              <a:t> </a:t>
            </a:r>
            <a:r>
              <a:rPr lang="en-ID" sz="2300" dirty="0">
                <a:solidFill>
                  <a:srgbClr val="009696"/>
                </a:solidFill>
                <a:latin typeface="Consolas" panose="020B0609020204030204" pitchFamily="49" charset="0"/>
              </a:rPr>
              <a:t>mongoose</a:t>
            </a:r>
            <a:r>
              <a:rPr lang="en-ID" sz="2300" dirty="0">
                <a:latin typeface="Consolas" panose="020B0609020204030204" pitchFamily="49" charset="0"/>
              </a:rPr>
              <a:t> = require(</a:t>
            </a:r>
            <a:r>
              <a:rPr lang="en-ID" sz="2300" b="1" dirty="0">
                <a:solidFill>
                  <a:srgbClr val="FF0000"/>
                </a:solidFill>
                <a:latin typeface="Consolas" panose="020B0609020204030204" pitchFamily="49" charset="0"/>
              </a:rPr>
              <a:t>'mongoose'</a:t>
            </a:r>
            <a:r>
              <a:rPr lang="en-ID" sz="2300" dirty="0">
                <a:latin typeface="Consolas" panose="020B0609020204030204" pitchFamily="49" charset="0"/>
              </a:rPr>
              <a:t>);</a:t>
            </a:r>
          </a:p>
          <a:p>
            <a:r>
              <a:rPr lang="en-ID" sz="2300" dirty="0" err="1">
                <a:latin typeface="Consolas" panose="020B0609020204030204" pitchFamily="49" charset="0"/>
              </a:rPr>
              <a:t>var</a:t>
            </a:r>
            <a:r>
              <a:rPr lang="en-ID" sz="2300" dirty="0">
                <a:latin typeface="Consolas" panose="020B0609020204030204" pitchFamily="49" charset="0"/>
              </a:rPr>
              <a:t> </a:t>
            </a:r>
            <a:r>
              <a:rPr lang="en-ID" sz="23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User</a:t>
            </a:r>
            <a:r>
              <a:rPr lang="en-ID" sz="2300" dirty="0" smtClean="0">
                <a:latin typeface="Consolas" panose="020B0609020204030204" pitchFamily="49" charset="0"/>
              </a:rPr>
              <a:t> </a:t>
            </a:r>
            <a:r>
              <a:rPr lang="en-ID" sz="2300" dirty="0">
                <a:latin typeface="Consolas" panose="020B0609020204030204" pitchFamily="49" charset="0"/>
              </a:rPr>
              <a:t>= require(</a:t>
            </a:r>
            <a:r>
              <a:rPr lang="en-ID" sz="2300" b="1" dirty="0">
                <a:solidFill>
                  <a:srgbClr val="FF0000"/>
                </a:solidFill>
                <a:latin typeface="Consolas" panose="020B0609020204030204" pitchFamily="49" charset="0"/>
              </a:rPr>
              <a:t>'./models/user'</a:t>
            </a:r>
            <a:r>
              <a:rPr lang="en-ID" sz="2300" dirty="0">
                <a:latin typeface="Consolas" panose="020B0609020204030204" pitchFamily="49" charset="0"/>
              </a:rPr>
              <a:t>);</a:t>
            </a:r>
          </a:p>
          <a:p>
            <a:endParaRPr lang="en-ID" sz="2300" dirty="0">
              <a:latin typeface="Consolas" panose="020B0609020204030204" pitchFamily="49" charset="0"/>
            </a:endParaRPr>
          </a:p>
          <a:p>
            <a:r>
              <a:rPr lang="en-ID" sz="2300" dirty="0" err="1">
                <a:latin typeface="Consolas" panose="020B0609020204030204" pitchFamily="49" charset="0"/>
              </a:rPr>
              <a:t>mongoose.connect</a:t>
            </a:r>
            <a:r>
              <a:rPr lang="en-ID" sz="2300" dirty="0" smtClean="0">
                <a:latin typeface="Consolas" panose="020B0609020204030204" pitchFamily="49" charset="0"/>
              </a:rPr>
              <a:t>(</a:t>
            </a:r>
          </a:p>
          <a:p>
            <a:r>
              <a:rPr lang="en-ID" sz="2300" dirty="0">
                <a:latin typeface="Consolas" panose="020B0609020204030204" pitchFamily="49" charset="0"/>
              </a:rPr>
              <a:t> </a:t>
            </a:r>
            <a:r>
              <a:rPr lang="en-ID" sz="2300" dirty="0" smtClean="0">
                <a:latin typeface="Consolas" panose="020B0609020204030204" pitchFamily="49" charset="0"/>
              </a:rPr>
              <a:t>  </a:t>
            </a:r>
            <a:r>
              <a:rPr lang="en-ID" sz="2300" b="1" i="1" dirty="0" smtClean="0">
                <a:latin typeface="Consolas" panose="020B0609020204030204" pitchFamily="49" charset="0"/>
              </a:rPr>
              <a:t>'</a:t>
            </a:r>
            <a:r>
              <a:rPr lang="en-ID" sz="2300" b="1" i="1" dirty="0" err="1" smtClean="0">
                <a:latin typeface="Consolas" panose="020B0609020204030204" pitchFamily="49" charset="0"/>
              </a:rPr>
              <a:t>mongodb</a:t>
            </a:r>
            <a:r>
              <a:rPr lang="en-ID" sz="2300" b="1" i="1" dirty="0">
                <a:latin typeface="Consolas" panose="020B0609020204030204" pitchFamily="49" charset="0"/>
              </a:rPr>
              <a:t>://lintang:1234@localhost/</a:t>
            </a:r>
            <a:r>
              <a:rPr lang="en-ID" sz="2300" b="1" i="1" dirty="0" err="1">
                <a:latin typeface="Consolas" panose="020B0609020204030204" pitchFamily="49" charset="0"/>
              </a:rPr>
              <a:t>toko</a:t>
            </a:r>
            <a:r>
              <a:rPr lang="en-ID" sz="2300" b="1" i="1" dirty="0" smtClean="0">
                <a:latin typeface="Consolas" panose="020B0609020204030204" pitchFamily="49" charset="0"/>
              </a:rPr>
              <a:t>'</a:t>
            </a:r>
            <a:r>
              <a:rPr lang="en-ID" sz="2300" dirty="0" smtClean="0">
                <a:latin typeface="Consolas" panose="020B0609020204030204" pitchFamily="49" charset="0"/>
              </a:rPr>
              <a:t>, ()=&gt;{</a:t>
            </a:r>
          </a:p>
          <a:p>
            <a:r>
              <a:rPr lang="en-ID" sz="2300" dirty="0">
                <a:latin typeface="Consolas" panose="020B0609020204030204" pitchFamily="49" charset="0"/>
              </a:rPr>
              <a:t> </a:t>
            </a:r>
            <a:r>
              <a:rPr lang="en-ID" sz="2300" dirty="0" smtClean="0">
                <a:latin typeface="Consolas" panose="020B0609020204030204" pitchFamily="49" charset="0"/>
              </a:rPr>
              <a:t>    console.log</a:t>
            </a:r>
            <a:r>
              <a:rPr lang="en-ID" sz="2300" dirty="0">
                <a:latin typeface="Consolas" panose="020B0609020204030204" pitchFamily="49" charset="0"/>
              </a:rPr>
              <a:t>('</a:t>
            </a:r>
            <a:r>
              <a:rPr lang="en-ID" sz="2300" dirty="0" err="1">
                <a:latin typeface="Consolas" panose="020B0609020204030204" pitchFamily="49" charset="0"/>
              </a:rPr>
              <a:t>Terhubung</a:t>
            </a:r>
            <a:r>
              <a:rPr lang="en-ID" sz="2300" dirty="0">
                <a:latin typeface="Consolas" panose="020B0609020204030204" pitchFamily="49" charset="0"/>
              </a:rPr>
              <a:t> </a:t>
            </a:r>
            <a:r>
              <a:rPr lang="en-ID" sz="2300" dirty="0" err="1">
                <a:latin typeface="Consolas" panose="020B0609020204030204" pitchFamily="49" charset="0"/>
              </a:rPr>
              <a:t>ke</a:t>
            </a:r>
            <a:r>
              <a:rPr lang="en-ID" sz="2300" dirty="0">
                <a:latin typeface="Consolas" panose="020B0609020204030204" pitchFamily="49" charset="0"/>
              </a:rPr>
              <a:t> MongoDB');</a:t>
            </a:r>
          </a:p>
          <a:p>
            <a:r>
              <a:rPr lang="en-ID" sz="2300" dirty="0" smtClean="0">
                <a:latin typeface="Consolas" panose="020B0609020204030204" pitchFamily="49" charset="0"/>
              </a:rPr>
              <a:t>   }</a:t>
            </a:r>
          </a:p>
          <a:p>
            <a:r>
              <a:rPr lang="en-ID" sz="2300" dirty="0" smtClean="0">
                <a:latin typeface="Consolas" panose="020B0609020204030204" pitchFamily="49" charset="0"/>
              </a:rPr>
              <a:t>);</a:t>
            </a:r>
          </a:p>
          <a:p>
            <a:endParaRPr lang="en-ID" sz="2300" dirty="0" smtClean="0">
              <a:latin typeface="Consolas" panose="020B0609020204030204" pitchFamily="49" charset="0"/>
            </a:endParaRPr>
          </a:p>
          <a:p>
            <a:r>
              <a:rPr lang="en-ID" sz="2300" b="1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endParaRPr lang="en-ID" sz="2300" dirty="0" smtClean="0">
              <a:latin typeface="Consolas" panose="020B0609020204030204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-19456"/>
            <a:ext cx="8693420" cy="14883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3200" b="1" dirty="0" smtClean="0">
                <a:solidFill>
                  <a:srgbClr val="009696"/>
                </a:solidFill>
              </a:rPr>
              <a:t>Using Mongoose Package</a:t>
            </a:r>
          </a:p>
          <a:p>
            <a:pPr algn="r"/>
            <a:r>
              <a:rPr lang="en-US" sz="2400" i="1" dirty="0" smtClean="0">
                <a:solidFill>
                  <a:srgbClr val="009696"/>
                </a:solidFill>
              </a:rPr>
              <a:t>#5 Update </a:t>
            </a:r>
            <a:r>
              <a:rPr lang="en-US" sz="2400" i="1" dirty="0" smtClean="0">
                <a:solidFill>
                  <a:srgbClr val="009696"/>
                </a:solidFill>
              </a:rPr>
              <a:t>Specific Data</a:t>
            </a:r>
          </a:p>
        </p:txBody>
      </p:sp>
    </p:spTree>
    <p:extLst>
      <p:ext uri="{BB962C8B-B14F-4D97-AF65-F5344CB8AC3E}">
        <p14:creationId xmlns:p14="http://schemas.microsoft.com/office/powerpoint/2010/main" val="16616872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71703" y="1118680"/>
            <a:ext cx="8560340" cy="49805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800" b="1" dirty="0" smtClean="0">
                <a:solidFill>
                  <a:srgbClr val="9D3389"/>
                </a:solidFill>
              </a:rPr>
              <a:t>// app.js</a:t>
            </a:r>
          </a:p>
          <a:p>
            <a:endParaRPr lang="en-ID" sz="2000" b="1" dirty="0">
              <a:latin typeface="Consolas" panose="020B0609020204030204" pitchFamily="49" charset="0"/>
            </a:endParaRPr>
          </a:p>
          <a:p>
            <a:r>
              <a:rPr lang="en-ID" sz="2300" dirty="0" err="1">
                <a:latin typeface="Consolas" panose="020B0609020204030204" pitchFamily="49" charset="0"/>
              </a:rPr>
              <a:t>var</a:t>
            </a:r>
            <a:r>
              <a:rPr lang="en-ID" sz="2300" dirty="0">
                <a:latin typeface="Consolas" panose="020B0609020204030204" pitchFamily="49" charset="0"/>
              </a:rPr>
              <a:t> </a:t>
            </a:r>
            <a:r>
              <a:rPr lang="en-ID" sz="2300" dirty="0">
                <a:solidFill>
                  <a:srgbClr val="009696"/>
                </a:solidFill>
                <a:latin typeface="Consolas" panose="020B0609020204030204" pitchFamily="49" charset="0"/>
              </a:rPr>
              <a:t>mongoose</a:t>
            </a:r>
            <a:r>
              <a:rPr lang="en-ID" sz="2300" dirty="0">
                <a:latin typeface="Consolas" panose="020B0609020204030204" pitchFamily="49" charset="0"/>
              </a:rPr>
              <a:t> = require(</a:t>
            </a:r>
            <a:r>
              <a:rPr lang="en-ID" sz="2300" b="1" dirty="0">
                <a:solidFill>
                  <a:srgbClr val="FF0000"/>
                </a:solidFill>
                <a:latin typeface="Consolas" panose="020B0609020204030204" pitchFamily="49" charset="0"/>
              </a:rPr>
              <a:t>'mongoose'</a:t>
            </a:r>
            <a:r>
              <a:rPr lang="en-ID" sz="2300" dirty="0">
                <a:latin typeface="Consolas" panose="020B0609020204030204" pitchFamily="49" charset="0"/>
              </a:rPr>
              <a:t>);</a:t>
            </a:r>
          </a:p>
          <a:p>
            <a:r>
              <a:rPr lang="en-ID" sz="2300" dirty="0" err="1">
                <a:latin typeface="Consolas" panose="020B0609020204030204" pitchFamily="49" charset="0"/>
              </a:rPr>
              <a:t>var</a:t>
            </a:r>
            <a:r>
              <a:rPr lang="en-ID" sz="2300" dirty="0">
                <a:latin typeface="Consolas" panose="020B0609020204030204" pitchFamily="49" charset="0"/>
              </a:rPr>
              <a:t> </a:t>
            </a:r>
            <a:r>
              <a:rPr lang="en-ID" sz="23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User</a:t>
            </a:r>
            <a:r>
              <a:rPr lang="en-ID" sz="2300" dirty="0" smtClean="0">
                <a:latin typeface="Consolas" panose="020B0609020204030204" pitchFamily="49" charset="0"/>
              </a:rPr>
              <a:t> </a:t>
            </a:r>
            <a:r>
              <a:rPr lang="en-ID" sz="2300" dirty="0">
                <a:latin typeface="Consolas" panose="020B0609020204030204" pitchFamily="49" charset="0"/>
              </a:rPr>
              <a:t>= require(</a:t>
            </a:r>
            <a:r>
              <a:rPr lang="en-ID" sz="2300" b="1" dirty="0">
                <a:solidFill>
                  <a:srgbClr val="FF0000"/>
                </a:solidFill>
                <a:latin typeface="Consolas" panose="020B0609020204030204" pitchFamily="49" charset="0"/>
              </a:rPr>
              <a:t>'./models/user'</a:t>
            </a:r>
            <a:r>
              <a:rPr lang="en-ID" sz="2300" dirty="0">
                <a:latin typeface="Consolas" panose="020B0609020204030204" pitchFamily="49" charset="0"/>
              </a:rPr>
              <a:t>);</a:t>
            </a:r>
          </a:p>
          <a:p>
            <a:endParaRPr lang="en-ID" sz="2300" dirty="0">
              <a:latin typeface="Consolas" panose="020B0609020204030204" pitchFamily="49" charset="0"/>
            </a:endParaRPr>
          </a:p>
          <a:p>
            <a:r>
              <a:rPr lang="en-ID" sz="2300" dirty="0" err="1">
                <a:latin typeface="Consolas" panose="020B0609020204030204" pitchFamily="49" charset="0"/>
              </a:rPr>
              <a:t>mongoose.connect</a:t>
            </a:r>
            <a:r>
              <a:rPr lang="en-ID" sz="2300" dirty="0" smtClean="0">
                <a:latin typeface="Consolas" panose="020B0609020204030204" pitchFamily="49" charset="0"/>
              </a:rPr>
              <a:t>(</a:t>
            </a:r>
          </a:p>
          <a:p>
            <a:r>
              <a:rPr lang="en-ID" sz="2300" dirty="0">
                <a:latin typeface="Consolas" panose="020B0609020204030204" pitchFamily="49" charset="0"/>
              </a:rPr>
              <a:t> </a:t>
            </a:r>
            <a:r>
              <a:rPr lang="en-ID" sz="2300" dirty="0" smtClean="0">
                <a:latin typeface="Consolas" panose="020B0609020204030204" pitchFamily="49" charset="0"/>
              </a:rPr>
              <a:t>  </a:t>
            </a:r>
            <a:r>
              <a:rPr lang="en-ID" sz="2300" b="1" i="1" dirty="0" smtClean="0">
                <a:latin typeface="Consolas" panose="020B0609020204030204" pitchFamily="49" charset="0"/>
              </a:rPr>
              <a:t>'</a:t>
            </a:r>
            <a:r>
              <a:rPr lang="en-ID" sz="2300" b="1" i="1" dirty="0" err="1" smtClean="0">
                <a:latin typeface="Consolas" panose="020B0609020204030204" pitchFamily="49" charset="0"/>
              </a:rPr>
              <a:t>mongodb</a:t>
            </a:r>
            <a:r>
              <a:rPr lang="en-ID" sz="2300" b="1" i="1" dirty="0">
                <a:latin typeface="Consolas" panose="020B0609020204030204" pitchFamily="49" charset="0"/>
              </a:rPr>
              <a:t>://lintang:1234@localhost/</a:t>
            </a:r>
            <a:r>
              <a:rPr lang="en-ID" sz="2300" b="1" i="1" dirty="0" err="1">
                <a:latin typeface="Consolas" panose="020B0609020204030204" pitchFamily="49" charset="0"/>
              </a:rPr>
              <a:t>toko</a:t>
            </a:r>
            <a:r>
              <a:rPr lang="en-ID" sz="2300" b="1" i="1" dirty="0" smtClean="0">
                <a:latin typeface="Consolas" panose="020B0609020204030204" pitchFamily="49" charset="0"/>
              </a:rPr>
              <a:t>'</a:t>
            </a:r>
            <a:r>
              <a:rPr lang="en-ID" sz="2300" dirty="0" smtClean="0">
                <a:latin typeface="Consolas" panose="020B0609020204030204" pitchFamily="49" charset="0"/>
              </a:rPr>
              <a:t>, ()=&gt;{</a:t>
            </a:r>
          </a:p>
          <a:p>
            <a:r>
              <a:rPr lang="en-ID" sz="2300" dirty="0">
                <a:latin typeface="Consolas" panose="020B0609020204030204" pitchFamily="49" charset="0"/>
              </a:rPr>
              <a:t> </a:t>
            </a:r>
            <a:r>
              <a:rPr lang="en-ID" sz="2300" dirty="0" smtClean="0">
                <a:latin typeface="Consolas" panose="020B0609020204030204" pitchFamily="49" charset="0"/>
              </a:rPr>
              <a:t>    console.log</a:t>
            </a:r>
            <a:r>
              <a:rPr lang="en-ID" sz="2300" dirty="0">
                <a:latin typeface="Consolas" panose="020B0609020204030204" pitchFamily="49" charset="0"/>
              </a:rPr>
              <a:t>('</a:t>
            </a:r>
            <a:r>
              <a:rPr lang="en-ID" sz="2300" dirty="0" err="1">
                <a:latin typeface="Consolas" panose="020B0609020204030204" pitchFamily="49" charset="0"/>
              </a:rPr>
              <a:t>Terhubung</a:t>
            </a:r>
            <a:r>
              <a:rPr lang="en-ID" sz="2300" dirty="0">
                <a:latin typeface="Consolas" panose="020B0609020204030204" pitchFamily="49" charset="0"/>
              </a:rPr>
              <a:t> </a:t>
            </a:r>
            <a:r>
              <a:rPr lang="en-ID" sz="2300" dirty="0" err="1">
                <a:latin typeface="Consolas" panose="020B0609020204030204" pitchFamily="49" charset="0"/>
              </a:rPr>
              <a:t>ke</a:t>
            </a:r>
            <a:r>
              <a:rPr lang="en-ID" sz="2300" dirty="0">
                <a:latin typeface="Consolas" panose="020B0609020204030204" pitchFamily="49" charset="0"/>
              </a:rPr>
              <a:t> MongoDB');</a:t>
            </a:r>
          </a:p>
          <a:p>
            <a:r>
              <a:rPr lang="en-ID" sz="2300" dirty="0" smtClean="0">
                <a:latin typeface="Consolas" panose="020B0609020204030204" pitchFamily="49" charset="0"/>
              </a:rPr>
              <a:t>   }</a:t>
            </a:r>
          </a:p>
          <a:p>
            <a:r>
              <a:rPr lang="en-ID" sz="2300" dirty="0" smtClean="0">
                <a:latin typeface="Consolas" panose="020B0609020204030204" pitchFamily="49" charset="0"/>
              </a:rPr>
              <a:t>);</a:t>
            </a:r>
          </a:p>
          <a:p>
            <a:endParaRPr lang="en-ID" sz="2300" dirty="0" smtClean="0">
              <a:latin typeface="Consolas" panose="020B0609020204030204" pitchFamily="49" charset="0"/>
            </a:endParaRPr>
          </a:p>
          <a:p>
            <a:r>
              <a:rPr lang="en-ID" sz="2300" b="1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endParaRPr lang="en-ID" sz="2300" dirty="0" smtClean="0">
              <a:latin typeface="Consolas" panose="020B0609020204030204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-19456"/>
            <a:ext cx="8693420" cy="14883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3200" b="1" dirty="0" smtClean="0">
                <a:solidFill>
                  <a:srgbClr val="009696"/>
                </a:solidFill>
              </a:rPr>
              <a:t>Using Mongoose Package</a:t>
            </a:r>
          </a:p>
          <a:p>
            <a:pPr algn="r"/>
            <a:r>
              <a:rPr lang="en-US" sz="2400" i="1" dirty="0" smtClean="0">
                <a:solidFill>
                  <a:srgbClr val="009696"/>
                </a:solidFill>
              </a:rPr>
              <a:t>#6 Remove </a:t>
            </a:r>
            <a:r>
              <a:rPr lang="en-US" sz="2400" i="1" dirty="0" smtClean="0">
                <a:solidFill>
                  <a:srgbClr val="009696"/>
                </a:solidFill>
              </a:rPr>
              <a:t>Specific Data</a:t>
            </a:r>
          </a:p>
        </p:txBody>
      </p:sp>
    </p:spTree>
    <p:extLst>
      <p:ext uri="{BB962C8B-B14F-4D97-AF65-F5344CB8AC3E}">
        <p14:creationId xmlns:p14="http://schemas.microsoft.com/office/powerpoint/2010/main" val="18181446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Purwadhika\Lintang Purwadhika Design\0 LIN Purwadhika\2e6af2_93c0539ab65941ca877fc5bbb1615371-m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Purwadhika\Lintang Purwadhika Design\0 LIN Purwadhika\Logo Purwadhika 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238" y="6035675"/>
            <a:ext cx="2974975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1"/>
            <a:ext cx="9143999" cy="28828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5400" b="1" dirty="0" smtClean="0">
                <a:solidFill>
                  <a:schemeClr val="bg1"/>
                </a:solidFill>
                <a:latin typeface="Gotham Black" panose="02000603040000020004" pitchFamily="2" charset="0"/>
              </a:rPr>
              <a:t>Express &amp; MongoDB</a:t>
            </a:r>
            <a:endParaRPr lang="en-US" sz="5400" b="1" dirty="0">
              <a:solidFill>
                <a:schemeClr val="bg1"/>
              </a:solidFill>
              <a:latin typeface="Gotham Black" panose="02000603040000020004" pitchFamily="2" charset="0"/>
            </a:endParaRPr>
          </a:p>
        </p:txBody>
      </p:sp>
      <p:pic>
        <p:nvPicPr>
          <p:cNvPr id="9" name="Picture 2" descr="C:\Users\Windows 7\Videos\mongodb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641" y="3429001"/>
            <a:ext cx="5428601" cy="1806236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Windows 7\Videos\expres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773" y="2628563"/>
            <a:ext cx="4167848" cy="927640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8401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-19456"/>
            <a:ext cx="8693420" cy="14883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3200" b="1" dirty="0" smtClean="0">
                <a:solidFill>
                  <a:srgbClr val="009696"/>
                </a:solidFill>
              </a:rPr>
              <a:t>Express &amp; Mongoose</a:t>
            </a:r>
          </a:p>
          <a:p>
            <a:pPr algn="r"/>
            <a:r>
              <a:rPr lang="en-US" sz="2400" i="1" dirty="0" smtClean="0">
                <a:solidFill>
                  <a:srgbClr val="009696"/>
                </a:solidFill>
              </a:rPr>
              <a:t>#1 Connect</a:t>
            </a:r>
          </a:p>
        </p:txBody>
      </p:sp>
      <p:sp>
        <p:nvSpPr>
          <p:cNvPr id="2" name="Rectangle 1"/>
          <p:cNvSpPr/>
          <p:nvPr/>
        </p:nvSpPr>
        <p:spPr>
          <a:xfrm>
            <a:off x="5992238" y="5933872"/>
            <a:ext cx="2928026" cy="749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10613" y="1254867"/>
            <a:ext cx="8560340" cy="46692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400" dirty="0" err="1">
                <a:latin typeface="Consolas" panose="020B0609020204030204" pitchFamily="49" charset="0"/>
              </a:rPr>
              <a:t>var</a:t>
            </a:r>
            <a:r>
              <a:rPr lang="en-ID" sz="2400" dirty="0">
                <a:latin typeface="Consolas" panose="020B0609020204030204" pitchFamily="49" charset="0"/>
              </a:rPr>
              <a:t> </a:t>
            </a:r>
            <a:r>
              <a:rPr lang="en-ID" sz="2400" b="1" dirty="0">
                <a:solidFill>
                  <a:srgbClr val="009696"/>
                </a:solidFill>
                <a:latin typeface="Consolas" panose="020B0609020204030204" pitchFamily="49" charset="0"/>
              </a:rPr>
              <a:t>express</a:t>
            </a:r>
            <a:r>
              <a:rPr lang="en-ID" sz="2400" dirty="0">
                <a:latin typeface="Consolas" panose="020B0609020204030204" pitchFamily="49" charset="0"/>
              </a:rPr>
              <a:t> = require(</a:t>
            </a:r>
            <a:r>
              <a:rPr lang="en-ID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'express'</a:t>
            </a:r>
            <a:r>
              <a:rPr lang="en-ID" sz="2400" dirty="0">
                <a:latin typeface="Consolas" panose="020B0609020204030204" pitchFamily="49" charset="0"/>
              </a:rPr>
              <a:t>);</a:t>
            </a:r>
          </a:p>
          <a:p>
            <a:r>
              <a:rPr lang="en-ID" sz="2400" dirty="0" err="1">
                <a:latin typeface="Consolas" panose="020B0609020204030204" pitchFamily="49" charset="0"/>
              </a:rPr>
              <a:t>var</a:t>
            </a:r>
            <a:r>
              <a:rPr lang="en-ID" sz="2400" dirty="0">
                <a:latin typeface="Consolas" panose="020B0609020204030204" pitchFamily="49" charset="0"/>
              </a:rPr>
              <a:t> </a:t>
            </a:r>
            <a:r>
              <a:rPr lang="en-ID" sz="2400" b="1" dirty="0">
                <a:solidFill>
                  <a:srgbClr val="009696"/>
                </a:solidFill>
                <a:latin typeface="Consolas" panose="020B0609020204030204" pitchFamily="49" charset="0"/>
              </a:rPr>
              <a:t>app</a:t>
            </a:r>
            <a:r>
              <a:rPr lang="en-ID" sz="2400" dirty="0">
                <a:latin typeface="Consolas" panose="020B0609020204030204" pitchFamily="49" charset="0"/>
              </a:rPr>
              <a:t> = express();</a:t>
            </a:r>
          </a:p>
          <a:p>
            <a:r>
              <a:rPr lang="en-ID" sz="2400" dirty="0">
                <a:latin typeface="Consolas" panose="020B0609020204030204" pitchFamily="49" charset="0"/>
              </a:rPr>
              <a:t/>
            </a:r>
            <a:br>
              <a:rPr lang="en-ID" sz="2400" dirty="0">
                <a:latin typeface="Consolas" panose="020B0609020204030204" pitchFamily="49" charset="0"/>
              </a:rPr>
            </a:br>
            <a:r>
              <a:rPr lang="en-ID" sz="2400" dirty="0" err="1">
                <a:latin typeface="Consolas" panose="020B0609020204030204" pitchFamily="49" charset="0"/>
              </a:rPr>
              <a:t>var</a:t>
            </a:r>
            <a:r>
              <a:rPr lang="en-ID" sz="2400" dirty="0">
                <a:latin typeface="Consolas" panose="020B0609020204030204" pitchFamily="49" charset="0"/>
              </a:rPr>
              <a:t> </a:t>
            </a:r>
            <a:r>
              <a:rPr lang="en-ID" sz="2400" b="1" dirty="0">
                <a:solidFill>
                  <a:srgbClr val="009696"/>
                </a:solidFill>
                <a:latin typeface="Consolas" panose="020B0609020204030204" pitchFamily="49" charset="0"/>
              </a:rPr>
              <a:t>mongoose</a:t>
            </a:r>
            <a:r>
              <a:rPr lang="en-ID" sz="2400" dirty="0">
                <a:latin typeface="Consolas" panose="020B0609020204030204" pitchFamily="49" charset="0"/>
              </a:rPr>
              <a:t> = require(</a:t>
            </a:r>
            <a:r>
              <a:rPr lang="en-ID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'mongoose'</a:t>
            </a:r>
            <a:r>
              <a:rPr lang="en-ID" sz="2400" dirty="0">
                <a:latin typeface="Consolas" panose="020B0609020204030204" pitchFamily="49" charset="0"/>
              </a:rPr>
              <a:t>);</a:t>
            </a:r>
          </a:p>
          <a:p>
            <a:r>
              <a:rPr lang="en-ID" sz="2400" dirty="0" err="1">
                <a:latin typeface="Consolas" panose="020B0609020204030204" pitchFamily="49" charset="0"/>
              </a:rPr>
              <a:t>var</a:t>
            </a:r>
            <a:r>
              <a:rPr lang="en-ID" sz="2400" dirty="0">
                <a:latin typeface="Consolas" panose="020B0609020204030204" pitchFamily="49" charset="0"/>
              </a:rPr>
              <a:t> </a:t>
            </a:r>
            <a:r>
              <a:rPr lang="en-ID" sz="2400" b="1" dirty="0">
                <a:solidFill>
                  <a:srgbClr val="009696"/>
                </a:solidFill>
                <a:latin typeface="Consolas" panose="020B0609020204030204" pitchFamily="49" charset="0"/>
              </a:rPr>
              <a:t>User</a:t>
            </a:r>
            <a:r>
              <a:rPr lang="en-ID" sz="2400" dirty="0">
                <a:latin typeface="Consolas" panose="020B0609020204030204" pitchFamily="49" charset="0"/>
              </a:rPr>
              <a:t> = require(</a:t>
            </a:r>
            <a:r>
              <a:rPr lang="en-ID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'./models/user'</a:t>
            </a:r>
            <a:r>
              <a:rPr lang="en-ID" sz="2400" dirty="0">
                <a:latin typeface="Consolas" panose="020B0609020204030204" pitchFamily="49" charset="0"/>
              </a:rPr>
              <a:t>);</a:t>
            </a:r>
          </a:p>
          <a:p>
            <a:r>
              <a:rPr lang="en-ID" sz="2400" dirty="0" err="1" smtClean="0">
                <a:latin typeface="Consolas" panose="020B0609020204030204" pitchFamily="49" charset="0"/>
              </a:rPr>
              <a:t>var</a:t>
            </a:r>
            <a:r>
              <a:rPr lang="en-ID" sz="2400" dirty="0" smtClean="0">
                <a:latin typeface="Consolas" panose="020B0609020204030204" pitchFamily="49" charset="0"/>
              </a:rPr>
              <a:t> </a:t>
            </a:r>
            <a:r>
              <a:rPr lang="en-ID" sz="2400" b="1" dirty="0" err="1" smtClean="0">
                <a:solidFill>
                  <a:srgbClr val="009696"/>
                </a:solidFill>
                <a:latin typeface="Consolas" panose="020B0609020204030204" pitchFamily="49" charset="0"/>
              </a:rPr>
              <a:t>url</a:t>
            </a:r>
            <a:r>
              <a:rPr lang="en-ID" sz="2400" dirty="0" smtClean="0">
                <a:latin typeface="Consolas" panose="020B0609020204030204" pitchFamily="49" charset="0"/>
              </a:rPr>
              <a:t> = </a:t>
            </a:r>
            <a:r>
              <a:rPr lang="en-ID" sz="2400" b="1" dirty="0">
                <a:latin typeface="Consolas" panose="020B0609020204030204" pitchFamily="49" charset="0"/>
              </a:rPr>
              <a:t>'</a:t>
            </a:r>
            <a:r>
              <a:rPr lang="en-ID" sz="2400" b="1" dirty="0" err="1">
                <a:latin typeface="Consolas" panose="020B0609020204030204" pitchFamily="49" charset="0"/>
              </a:rPr>
              <a:t>mongodb</a:t>
            </a:r>
            <a:r>
              <a:rPr lang="en-ID" sz="2400" b="1" dirty="0">
                <a:latin typeface="Consolas" panose="020B0609020204030204" pitchFamily="49" charset="0"/>
              </a:rPr>
              <a:t>://</a:t>
            </a:r>
            <a:r>
              <a:rPr lang="en-ID" sz="2400" b="1" dirty="0" smtClean="0">
                <a:latin typeface="Consolas" panose="020B0609020204030204" pitchFamily="49" charset="0"/>
              </a:rPr>
              <a:t>lintang:1234@localhost/</a:t>
            </a:r>
            <a:r>
              <a:rPr lang="en-ID" sz="2400" b="1" dirty="0" err="1" smtClean="0">
                <a:latin typeface="Consolas" panose="020B0609020204030204" pitchFamily="49" charset="0"/>
              </a:rPr>
              <a:t>db</a:t>
            </a:r>
            <a:r>
              <a:rPr lang="en-ID" sz="2400" b="1" dirty="0" smtClean="0">
                <a:latin typeface="Consolas" panose="020B0609020204030204" pitchFamily="49" charset="0"/>
              </a:rPr>
              <a:t>'</a:t>
            </a:r>
            <a:r>
              <a:rPr lang="en-ID" sz="24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ID" sz="2400" dirty="0">
                <a:latin typeface="Consolas" panose="020B0609020204030204" pitchFamily="49" charset="0"/>
              </a:rPr>
              <a:t/>
            </a:r>
            <a:br>
              <a:rPr lang="en-ID" sz="2400" dirty="0">
                <a:latin typeface="Consolas" panose="020B0609020204030204" pitchFamily="49" charset="0"/>
              </a:rPr>
            </a:br>
            <a:r>
              <a:rPr lang="en-ID" sz="2400" dirty="0" err="1" smtClean="0">
                <a:latin typeface="Consolas" panose="020B0609020204030204" pitchFamily="49" charset="0"/>
              </a:rPr>
              <a:t>mongoose.connect</a:t>
            </a:r>
            <a:r>
              <a:rPr lang="en-ID" sz="2400" dirty="0" smtClean="0">
                <a:latin typeface="Consolas" panose="020B0609020204030204" pitchFamily="49" charset="0"/>
              </a:rPr>
              <a:t>(</a:t>
            </a:r>
            <a:r>
              <a:rPr lang="en-ID" sz="2400" dirty="0" err="1" smtClean="0">
                <a:latin typeface="Consolas" panose="020B0609020204030204" pitchFamily="49" charset="0"/>
              </a:rPr>
              <a:t>url</a:t>
            </a:r>
            <a:r>
              <a:rPr lang="en-ID" sz="2400" dirty="0" smtClean="0">
                <a:latin typeface="Consolas" panose="020B0609020204030204" pitchFamily="49" charset="0"/>
              </a:rPr>
              <a:t>, </a:t>
            </a:r>
            <a:r>
              <a:rPr lang="en-ID" sz="2400" dirty="0">
                <a:latin typeface="Consolas" panose="020B0609020204030204" pitchFamily="49" charset="0"/>
              </a:rPr>
              <a:t>()=&gt;{</a:t>
            </a:r>
          </a:p>
          <a:p>
            <a:r>
              <a:rPr lang="en-ID" sz="2400" dirty="0" smtClean="0">
                <a:latin typeface="Consolas" panose="020B0609020204030204" pitchFamily="49" charset="0"/>
              </a:rPr>
              <a:t>  console.log</a:t>
            </a:r>
            <a:r>
              <a:rPr lang="en-ID" sz="2400" dirty="0">
                <a:latin typeface="Consolas" panose="020B0609020204030204" pitchFamily="49" charset="0"/>
              </a:rPr>
              <a:t>(</a:t>
            </a:r>
            <a:r>
              <a:rPr lang="en-ID" sz="2400" b="1" dirty="0">
                <a:latin typeface="Consolas" panose="020B0609020204030204" pitchFamily="49" charset="0"/>
              </a:rPr>
              <a:t>'</a:t>
            </a:r>
            <a:r>
              <a:rPr lang="en-ID" sz="2400" b="1" dirty="0" err="1">
                <a:latin typeface="Consolas" panose="020B0609020204030204" pitchFamily="49" charset="0"/>
              </a:rPr>
              <a:t>Terhubung</a:t>
            </a:r>
            <a:r>
              <a:rPr lang="en-ID" sz="2400" b="1" dirty="0">
                <a:latin typeface="Consolas" panose="020B0609020204030204" pitchFamily="49" charset="0"/>
              </a:rPr>
              <a:t> </a:t>
            </a:r>
            <a:r>
              <a:rPr lang="en-ID" sz="2400" b="1" dirty="0" err="1">
                <a:latin typeface="Consolas" panose="020B0609020204030204" pitchFamily="49" charset="0"/>
              </a:rPr>
              <a:t>ke</a:t>
            </a:r>
            <a:r>
              <a:rPr lang="en-ID" sz="2400" b="1" dirty="0">
                <a:latin typeface="Consolas" panose="020B0609020204030204" pitchFamily="49" charset="0"/>
              </a:rPr>
              <a:t> MongoDB'</a:t>
            </a:r>
            <a:r>
              <a:rPr lang="en-ID" sz="2400" dirty="0">
                <a:latin typeface="Consolas" panose="020B0609020204030204" pitchFamily="49" charset="0"/>
              </a:rPr>
              <a:t>);</a:t>
            </a:r>
          </a:p>
          <a:p>
            <a:r>
              <a:rPr lang="en-ID" sz="2400" dirty="0" smtClean="0">
                <a:latin typeface="Consolas" panose="020B0609020204030204" pitchFamily="49" charset="0"/>
              </a:rPr>
              <a:t>});</a:t>
            </a:r>
          </a:p>
          <a:p>
            <a:endParaRPr lang="en-ID" sz="2400" dirty="0" smtClean="0">
              <a:latin typeface="Consolas" panose="020B0609020204030204" pitchFamily="49" charset="0"/>
            </a:endParaRPr>
          </a:p>
          <a:p>
            <a:r>
              <a:rPr lang="en-ID" sz="24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ID" sz="24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# # # # # create route here # # # # #</a:t>
            </a:r>
            <a:endParaRPr lang="en-ID" sz="2400" b="1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endParaRPr lang="en-ID" sz="2400" dirty="0">
              <a:latin typeface="Consolas" panose="020B0609020204030204" pitchFamily="49" charset="0"/>
            </a:endParaRPr>
          </a:p>
          <a:p>
            <a:r>
              <a:rPr lang="en-ID" sz="2400" dirty="0" err="1" smtClean="0">
                <a:latin typeface="Consolas" panose="020B0609020204030204" pitchFamily="49" charset="0"/>
              </a:rPr>
              <a:t>app.listen</a:t>
            </a:r>
            <a:r>
              <a:rPr lang="en-ID" sz="2400" dirty="0" smtClean="0">
                <a:latin typeface="Consolas" panose="020B0609020204030204" pitchFamily="49" charset="0"/>
              </a:rPr>
              <a:t>(3000</a:t>
            </a:r>
            <a:r>
              <a:rPr lang="en-ID" sz="2400" dirty="0">
                <a:latin typeface="Consolas" panose="020B0609020204030204" pitchFamily="49" charset="0"/>
              </a:rPr>
              <a:t>);</a:t>
            </a:r>
          </a:p>
          <a:p>
            <a:r>
              <a:rPr lang="en-ID" sz="2400" dirty="0">
                <a:latin typeface="Consolas" panose="020B0609020204030204" pitchFamily="49" charset="0"/>
              </a:rPr>
              <a:t>console.log(</a:t>
            </a:r>
            <a:r>
              <a:rPr lang="en-ID" sz="2400" b="1" dirty="0">
                <a:latin typeface="Consolas" panose="020B0609020204030204" pitchFamily="49" charset="0"/>
              </a:rPr>
              <a:t>'Running on port 3000!'</a:t>
            </a:r>
            <a:r>
              <a:rPr lang="en-ID" sz="2400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68143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-19456"/>
            <a:ext cx="8693420" cy="14883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3200" b="1" dirty="0" smtClean="0">
                <a:solidFill>
                  <a:srgbClr val="009696"/>
                </a:solidFill>
              </a:rPr>
              <a:t>Express &amp; Mongoose</a:t>
            </a:r>
          </a:p>
          <a:p>
            <a:pPr algn="r"/>
            <a:r>
              <a:rPr lang="en-US" sz="2400" i="1" dirty="0" smtClean="0">
                <a:solidFill>
                  <a:srgbClr val="009696"/>
                </a:solidFill>
              </a:rPr>
              <a:t>#2 GET to get data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85217" y="1595336"/>
            <a:ext cx="8285736" cy="43288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600" dirty="0" err="1">
                <a:latin typeface="Consolas" panose="020B0609020204030204" pitchFamily="49" charset="0"/>
              </a:rPr>
              <a:t>app.get</a:t>
            </a:r>
            <a:r>
              <a:rPr lang="en-ID" sz="2600" dirty="0">
                <a:latin typeface="Consolas" panose="020B0609020204030204" pitchFamily="49" charset="0"/>
              </a:rPr>
              <a:t>(</a:t>
            </a:r>
            <a:r>
              <a:rPr lang="en-ID" sz="2600" b="1" dirty="0">
                <a:solidFill>
                  <a:srgbClr val="009696"/>
                </a:solidFill>
                <a:latin typeface="Consolas" panose="020B0609020204030204" pitchFamily="49" charset="0"/>
              </a:rPr>
              <a:t>'/get'</a:t>
            </a:r>
            <a:r>
              <a:rPr lang="en-ID" sz="2600" dirty="0">
                <a:latin typeface="Consolas" panose="020B0609020204030204" pitchFamily="49" charset="0"/>
              </a:rPr>
              <a:t>, function(</a:t>
            </a:r>
            <a:r>
              <a:rPr lang="en-ID" sz="2600" dirty="0" err="1">
                <a:latin typeface="Consolas" panose="020B0609020204030204" pitchFamily="49" charset="0"/>
              </a:rPr>
              <a:t>req</a:t>
            </a:r>
            <a:r>
              <a:rPr lang="en-ID" sz="2600" dirty="0">
                <a:latin typeface="Consolas" panose="020B0609020204030204" pitchFamily="49" charset="0"/>
              </a:rPr>
              <a:t>, res){</a:t>
            </a:r>
          </a:p>
          <a:p>
            <a:r>
              <a:rPr lang="en-ID" sz="2600" dirty="0" smtClean="0">
                <a:latin typeface="Consolas" panose="020B0609020204030204" pitchFamily="49" charset="0"/>
              </a:rPr>
              <a:t>   </a:t>
            </a:r>
            <a:r>
              <a:rPr lang="en-ID" sz="26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User.find</a:t>
            </a:r>
            <a:r>
              <a:rPr lang="en-ID" sz="2600" dirty="0">
                <a:latin typeface="Consolas" panose="020B0609020204030204" pitchFamily="49" charset="0"/>
              </a:rPr>
              <a:t>((err, users)=&gt;{</a:t>
            </a:r>
          </a:p>
          <a:p>
            <a:r>
              <a:rPr lang="en-ID" sz="2600" dirty="0" smtClean="0">
                <a:latin typeface="Consolas" panose="020B0609020204030204" pitchFamily="49" charset="0"/>
              </a:rPr>
              <a:t>      </a:t>
            </a:r>
            <a:r>
              <a:rPr lang="en-ID" sz="2600" dirty="0" err="1" smtClean="0">
                <a:latin typeface="Consolas" panose="020B0609020204030204" pitchFamily="49" charset="0"/>
              </a:rPr>
              <a:t>res.send</a:t>
            </a:r>
            <a:r>
              <a:rPr lang="en-ID" sz="2600" dirty="0" smtClean="0">
                <a:latin typeface="Consolas" panose="020B0609020204030204" pitchFamily="49" charset="0"/>
              </a:rPr>
              <a:t>(users</a:t>
            </a:r>
            <a:r>
              <a:rPr lang="en-ID" sz="2600" dirty="0">
                <a:latin typeface="Consolas" panose="020B0609020204030204" pitchFamily="49" charset="0"/>
              </a:rPr>
              <a:t>);</a:t>
            </a:r>
          </a:p>
          <a:p>
            <a:r>
              <a:rPr lang="en-ID" sz="2600" dirty="0" smtClean="0">
                <a:latin typeface="Consolas" panose="020B0609020204030204" pitchFamily="49" charset="0"/>
              </a:rPr>
              <a:t>   })</a:t>
            </a:r>
            <a:endParaRPr lang="en-ID" sz="2600" dirty="0">
              <a:latin typeface="Consolas" panose="020B0609020204030204" pitchFamily="49" charset="0"/>
            </a:endParaRPr>
          </a:p>
          <a:p>
            <a:r>
              <a:rPr lang="en-ID" sz="2600" dirty="0">
                <a:latin typeface="Consolas" panose="020B0609020204030204" pitchFamily="49" charset="0"/>
              </a:rPr>
              <a:t>});</a:t>
            </a:r>
          </a:p>
          <a:p>
            <a:endParaRPr lang="en-ID" sz="2600" dirty="0">
              <a:latin typeface="Consolas" panose="020B0609020204030204" pitchFamily="49" charset="0"/>
            </a:endParaRPr>
          </a:p>
          <a:p>
            <a:r>
              <a:rPr lang="en-ID" sz="2600" dirty="0" err="1">
                <a:latin typeface="Consolas" panose="020B0609020204030204" pitchFamily="49" charset="0"/>
              </a:rPr>
              <a:t>app.get</a:t>
            </a:r>
            <a:r>
              <a:rPr lang="en-ID" sz="2600" dirty="0">
                <a:latin typeface="Consolas" panose="020B0609020204030204" pitchFamily="49" charset="0"/>
              </a:rPr>
              <a:t>(</a:t>
            </a:r>
            <a:r>
              <a:rPr lang="en-ID" sz="2600" b="1" dirty="0">
                <a:solidFill>
                  <a:srgbClr val="009696"/>
                </a:solidFill>
                <a:latin typeface="Consolas" panose="020B0609020204030204" pitchFamily="49" charset="0"/>
              </a:rPr>
              <a:t>'/get/:</a:t>
            </a:r>
            <a:r>
              <a:rPr lang="en-ID" sz="26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nama</a:t>
            </a:r>
            <a:r>
              <a:rPr lang="en-ID" sz="2600" b="1" dirty="0">
                <a:solidFill>
                  <a:srgbClr val="009696"/>
                </a:solidFill>
                <a:latin typeface="Consolas" panose="020B0609020204030204" pitchFamily="49" charset="0"/>
              </a:rPr>
              <a:t>'</a:t>
            </a:r>
            <a:r>
              <a:rPr lang="en-ID" sz="2600" dirty="0">
                <a:latin typeface="Consolas" panose="020B0609020204030204" pitchFamily="49" charset="0"/>
              </a:rPr>
              <a:t>, function(</a:t>
            </a:r>
            <a:r>
              <a:rPr lang="en-ID" sz="2600" dirty="0" err="1">
                <a:latin typeface="Consolas" panose="020B0609020204030204" pitchFamily="49" charset="0"/>
              </a:rPr>
              <a:t>req</a:t>
            </a:r>
            <a:r>
              <a:rPr lang="en-ID" sz="2600" dirty="0">
                <a:latin typeface="Consolas" panose="020B0609020204030204" pitchFamily="49" charset="0"/>
              </a:rPr>
              <a:t>, res){</a:t>
            </a:r>
          </a:p>
          <a:p>
            <a:r>
              <a:rPr lang="en-ID" sz="2600" dirty="0" smtClean="0">
                <a:latin typeface="Consolas" panose="020B0609020204030204" pitchFamily="49" charset="0"/>
              </a:rPr>
              <a:t>   </a:t>
            </a:r>
            <a:r>
              <a:rPr lang="en-ID" sz="26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User.find</a:t>
            </a:r>
            <a:r>
              <a:rPr lang="en-ID" sz="2600" dirty="0">
                <a:latin typeface="Consolas" panose="020B0609020204030204" pitchFamily="49" charset="0"/>
              </a:rPr>
              <a:t>({</a:t>
            </a:r>
            <a:r>
              <a:rPr lang="en-ID" sz="2600" dirty="0" err="1">
                <a:latin typeface="Consolas" panose="020B0609020204030204" pitchFamily="49" charset="0"/>
              </a:rPr>
              <a:t>nama</a:t>
            </a:r>
            <a:r>
              <a:rPr lang="en-ID" sz="2600" dirty="0">
                <a:latin typeface="Consolas" panose="020B0609020204030204" pitchFamily="49" charset="0"/>
              </a:rPr>
              <a:t>: </a:t>
            </a:r>
            <a:r>
              <a:rPr lang="en-ID" sz="2600" dirty="0" err="1">
                <a:latin typeface="Consolas" panose="020B0609020204030204" pitchFamily="49" charset="0"/>
              </a:rPr>
              <a:t>req.params.nama</a:t>
            </a:r>
            <a:r>
              <a:rPr lang="en-ID" sz="2600" dirty="0" smtClean="0">
                <a:latin typeface="Consolas" panose="020B0609020204030204" pitchFamily="49" charset="0"/>
              </a:rPr>
              <a:t>},</a:t>
            </a:r>
          </a:p>
          <a:p>
            <a:r>
              <a:rPr lang="en-ID" sz="2600" dirty="0" smtClean="0">
                <a:latin typeface="Consolas" panose="020B0609020204030204" pitchFamily="49" charset="0"/>
              </a:rPr>
              <a:t>   (</a:t>
            </a:r>
            <a:r>
              <a:rPr lang="en-ID" sz="2600" dirty="0">
                <a:latin typeface="Consolas" panose="020B0609020204030204" pitchFamily="49" charset="0"/>
              </a:rPr>
              <a:t>err, users)=&gt;{</a:t>
            </a:r>
          </a:p>
          <a:p>
            <a:r>
              <a:rPr lang="en-ID" sz="2600" dirty="0" smtClean="0">
                <a:latin typeface="Consolas" panose="020B0609020204030204" pitchFamily="49" charset="0"/>
              </a:rPr>
              <a:t>      </a:t>
            </a:r>
            <a:r>
              <a:rPr lang="en-ID" sz="2600" dirty="0" err="1" smtClean="0">
                <a:latin typeface="Consolas" panose="020B0609020204030204" pitchFamily="49" charset="0"/>
              </a:rPr>
              <a:t>res.send</a:t>
            </a:r>
            <a:r>
              <a:rPr lang="en-ID" sz="2600" dirty="0" smtClean="0">
                <a:latin typeface="Consolas" panose="020B0609020204030204" pitchFamily="49" charset="0"/>
              </a:rPr>
              <a:t>(users</a:t>
            </a:r>
            <a:r>
              <a:rPr lang="en-ID" sz="2600" dirty="0">
                <a:latin typeface="Consolas" panose="020B0609020204030204" pitchFamily="49" charset="0"/>
              </a:rPr>
              <a:t>);</a:t>
            </a:r>
          </a:p>
          <a:p>
            <a:r>
              <a:rPr lang="en-ID" sz="2600" dirty="0" smtClean="0">
                <a:latin typeface="Consolas" panose="020B0609020204030204" pitchFamily="49" charset="0"/>
              </a:rPr>
              <a:t>   })</a:t>
            </a:r>
            <a:endParaRPr lang="en-ID" sz="2600" dirty="0">
              <a:latin typeface="Consolas" panose="020B0609020204030204" pitchFamily="49" charset="0"/>
            </a:endParaRPr>
          </a:p>
          <a:p>
            <a:r>
              <a:rPr lang="en-ID" sz="2600" dirty="0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282971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-19456"/>
            <a:ext cx="8693420" cy="14883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3200" b="1" dirty="0" smtClean="0">
                <a:solidFill>
                  <a:srgbClr val="009696"/>
                </a:solidFill>
              </a:rPr>
              <a:t>Express &amp; Mongoose</a:t>
            </a:r>
          </a:p>
          <a:p>
            <a:pPr algn="r"/>
            <a:r>
              <a:rPr lang="en-US" sz="2400" i="1" dirty="0" smtClean="0">
                <a:solidFill>
                  <a:srgbClr val="009696"/>
                </a:solidFill>
              </a:rPr>
              <a:t>#3 POST to post data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4800" y="1595335"/>
            <a:ext cx="8285736" cy="43288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800" dirty="0" err="1">
                <a:latin typeface="Consolas" panose="020B0609020204030204" pitchFamily="49" charset="0"/>
              </a:rPr>
              <a:t>app.post</a:t>
            </a:r>
            <a:r>
              <a:rPr lang="en-ID" sz="2800" dirty="0">
                <a:latin typeface="Consolas" panose="020B0609020204030204" pitchFamily="49" charset="0"/>
              </a:rPr>
              <a:t>(</a:t>
            </a:r>
            <a:r>
              <a:rPr lang="en-ID" sz="2800" b="1" dirty="0">
                <a:solidFill>
                  <a:srgbClr val="009696"/>
                </a:solidFill>
                <a:latin typeface="Consolas" panose="020B0609020204030204" pitchFamily="49" charset="0"/>
              </a:rPr>
              <a:t>'/post'</a:t>
            </a:r>
            <a:r>
              <a:rPr lang="en-ID" sz="2800" dirty="0">
                <a:latin typeface="Consolas" panose="020B0609020204030204" pitchFamily="49" charset="0"/>
              </a:rPr>
              <a:t>, function(</a:t>
            </a:r>
            <a:r>
              <a:rPr lang="en-ID" sz="2800" dirty="0" err="1">
                <a:latin typeface="Consolas" panose="020B0609020204030204" pitchFamily="49" charset="0"/>
              </a:rPr>
              <a:t>req</a:t>
            </a:r>
            <a:r>
              <a:rPr lang="en-ID" sz="2800" dirty="0">
                <a:latin typeface="Consolas" panose="020B0609020204030204" pitchFamily="49" charset="0"/>
              </a:rPr>
              <a:t>, res){</a:t>
            </a:r>
          </a:p>
          <a:p>
            <a:r>
              <a:rPr lang="en-ID" sz="2800" dirty="0" smtClean="0">
                <a:latin typeface="Consolas" panose="020B0609020204030204" pitchFamily="49" charset="0"/>
              </a:rPr>
              <a:t>  new </a:t>
            </a:r>
            <a:r>
              <a:rPr lang="en-ID" sz="2800" dirty="0">
                <a:latin typeface="Consolas" panose="020B0609020204030204" pitchFamily="49" charset="0"/>
              </a:rPr>
              <a:t>User({</a:t>
            </a:r>
          </a:p>
          <a:p>
            <a:r>
              <a:rPr lang="en-ID" sz="2800" dirty="0" smtClean="0">
                <a:latin typeface="Consolas" panose="020B0609020204030204" pitchFamily="49" charset="0"/>
              </a:rPr>
              <a:t>    </a:t>
            </a:r>
            <a:r>
              <a:rPr lang="en-ID" sz="2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nama</a:t>
            </a:r>
            <a:r>
              <a:rPr lang="en-ID" sz="2800" dirty="0">
                <a:solidFill>
                  <a:srgbClr val="FF0000"/>
                </a:solidFill>
                <a:latin typeface="Consolas" panose="020B0609020204030204" pitchFamily="49" charset="0"/>
              </a:rPr>
              <a:t>: </a:t>
            </a:r>
            <a:r>
              <a:rPr lang="en-ID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'Yaya'</a:t>
            </a:r>
            <a:r>
              <a:rPr lang="en-ID" sz="2800" dirty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D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ID" sz="2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usia</a:t>
            </a:r>
            <a:r>
              <a:rPr lang="en-ID" sz="2800" dirty="0">
                <a:solidFill>
                  <a:srgbClr val="FF0000"/>
                </a:solidFill>
                <a:latin typeface="Consolas" panose="020B0609020204030204" pitchFamily="49" charset="0"/>
              </a:rPr>
              <a:t>: </a:t>
            </a:r>
            <a:r>
              <a:rPr lang="en-ID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31</a:t>
            </a:r>
          </a:p>
          <a:p>
            <a:r>
              <a:rPr lang="en-ID" sz="2800" dirty="0" smtClean="0">
                <a:latin typeface="Consolas" panose="020B0609020204030204" pitchFamily="49" charset="0"/>
              </a:rPr>
              <a:t>  }).</a:t>
            </a:r>
            <a:r>
              <a:rPr lang="en-ID" sz="2800" dirty="0">
                <a:latin typeface="Consolas" panose="020B0609020204030204" pitchFamily="49" charset="0"/>
              </a:rPr>
              <a:t>save().then((</a:t>
            </a:r>
            <a:r>
              <a:rPr lang="en-ID" sz="2800" dirty="0" err="1">
                <a:latin typeface="Consolas" panose="020B0609020204030204" pitchFamily="49" charset="0"/>
              </a:rPr>
              <a:t>newUser</a:t>
            </a:r>
            <a:r>
              <a:rPr lang="en-ID" sz="2800" dirty="0">
                <a:latin typeface="Consolas" panose="020B0609020204030204" pitchFamily="49" charset="0"/>
              </a:rPr>
              <a:t>)=&gt;{</a:t>
            </a:r>
          </a:p>
          <a:p>
            <a:r>
              <a:rPr lang="en-ID" sz="2800" dirty="0" smtClean="0">
                <a:latin typeface="Consolas" panose="020B0609020204030204" pitchFamily="49" charset="0"/>
              </a:rPr>
              <a:t>    console.log</a:t>
            </a:r>
            <a:r>
              <a:rPr lang="en-ID" sz="2800" dirty="0">
                <a:latin typeface="Consolas" panose="020B0609020204030204" pitchFamily="49" charset="0"/>
              </a:rPr>
              <a:t>(</a:t>
            </a:r>
            <a:r>
              <a:rPr lang="en-ID" sz="2800" b="1" i="1" dirty="0">
                <a:latin typeface="Consolas" panose="020B0609020204030204" pitchFamily="49" charset="0"/>
              </a:rPr>
              <a:t>'Data </a:t>
            </a:r>
            <a:r>
              <a:rPr lang="en-ID" sz="2800" b="1" i="1" dirty="0" err="1">
                <a:latin typeface="Consolas" panose="020B0609020204030204" pitchFamily="49" charset="0"/>
              </a:rPr>
              <a:t>masuk</a:t>
            </a:r>
            <a:r>
              <a:rPr lang="en-ID" sz="2800" b="1" i="1" dirty="0">
                <a:latin typeface="Consolas" panose="020B0609020204030204" pitchFamily="49" charset="0"/>
              </a:rPr>
              <a:t>: '</a:t>
            </a:r>
            <a:r>
              <a:rPr lang="en-ID" sz="2800" dirty="0">
                <a:latin typeface="Consolas" panose="020B0609020204030204" pitchFamily="49" charset="0"/>
              </a:rPr>
              <a:t>+</a:t>
            </a:r>
            <a:r>
              <a:rPr lang="en-ID" sz="2800" dirty="0" err="1">
                <a:latin typeface="Consolas" panose="020B0609020204030204" pitchFamily="49" charset="0"/>
              </a:rPr>
              <a:t>newUser</a:t>
            </a:r>
            <a:r>
              <a:rPr lang="en-ID" sz="2800" dirty="0">
                <a:latin typeface="Consolas" panose="020B0609020204030204" pitchFamily="49" charset="0"/>
              </a:rPr>
              <a:t>);</a:t>
            </a:r>
          </a:p>
          <a:p>
            <a:r>
              <a:rPr lang="en-ID" sz="2800" dirty="0" smtClean="0">
                <a:latin typeface="Consolas" panose="020B0609020204030204" pitchFamily="49" charset="0"/>
              </a:rPr>
              <a:t>    </a:t>
            </a:r>
            <a:r>
              <a:rPr lang="en-ID" sz="2800" dirty="0" err="1" smtClean="0">
                <a:latin typeface="Consolas" panose="020B0609020204030204" pitchFamily="49" charset="0"/>
              </a:rPr>
              <a:t>res.send</a:t>
            </a:r>
            <a:r>
              <a:rPr lang="en-ID" sz="2800" dirty="0">
                <a:latin typeface="Consolas" panose="020B0609020204030204" pitchFamily="49" charset="0"/>
              </a:rPr>
              <a:t>(</a:t>
            </a:r>
            <a:r>
              <a:rPr lang="en-ID" sz="2800" b="1" i="1" dirty="0">
                <a:latin typeface="Consolas" panose="020B0609020204030204" pitchFamily="49" charset="0"/>
              </a:rPr>
              <a:t>'Data </a:t>
            </a:r>
            <a:r>
              <a:rPr lang="en-ID" sz="2800" b="1" i="1" dirty="0" err="1">
                <a:latin typeface="Consolas" panose="020B0609020204030204" pitchFamily="49" charset="0"/>
              </a:rPr>
              <a:t>masuk</a:t>
            </a:r>
            <a:r>
              <a:rPr lang="en-ID" sz="2800" b="1" i="1" dirty="0">
                <a:latin typeface="Consolas" panose="020B0609020204030204" pitchFamily="49" charset="0"/>
              </a:rPr>
              <a:t>:&lt;</a:t>
            </a:r>
            <a:r>
              <a:rPr lang="en-ID" sz="2800" b="1" i="1" dirty="0" err="1">
                <a:latin typeface="Consolas" panose="020B0609020204030204" pitchFamily="49" charset="0"/>
              </a:rPr>
              <a:t>br</a:t>
            </a:r>
            <a:r>
              <a:rPr lang="en-ID" sz="2800" b="1" i="1" dirty="0">
                <a:latin typeface="Consolas" panose="020B0609020204030204" pitchFamily="49" charset="0"/>
              </a:rPr>
              <a:t>&gt;'</a:t>
            </a:r>
            <a:r>
              <a:rPr lang="en-ID" sz="2800" dirty="0">
                <a:latin typeface="Consolas" panose="020B0609020204030204" pitchFamily="49" charset="0"/>
              </a:rPr>
              <a:t>+</a:t>
            </a:r>
            <a:r>
              <a:rPr lang="en-ID" sz="2800" dirty="0" err="1">
                <a:latin typeface="Consolas" panose="020B0609020204030204" pitchFamily="49" charset="0"/>
              </a:rPr>
              <a:t>newUser</a:t>
            </a:r>
            <a:r>
              <a:rPr lang="en-ID" sz="2800" dirty="0">
                <a:latin typeface="Consolas" panose="020B0609020204030204" pitchFamily="49" charset="0"/>
              </a:rPr>
              <a:t>);</a:t>
            </a:r>
          </a:p>
          <a:p>
            <a:r>
              <a:rPr lang="en-ID" sz="2800" dirty="0" smtClean="0">
                <a:latin typeface="Consolas" panose="020B0609020204030204" pitchFamily="49" charset="0"/>
              </a:rPr>
              <a:t>  })</a:t>
            </a:r>
            <a:endParaRPr lang="en-ID" sz="2800" dirty="0">
              <a:latin typeface="Consolas" panose="020B0609020204030204" pitchFamily="49" charset="0"/>
            </a:endParaRPr>
          </a:p>
          <a:p>
            <a:r>
              <a:rPr lang="en-ID" sz="2800" dirty="0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7587941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Purwadhika\Lintang Purwadhika Design\0 LIN Purwadhika\2e6af2_93c0539ab65941ca877fc5bbb1615371-m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Purwadhika\Lintang Purwadhika Design\0 LIN Purwadhika\Logo Purwadhika 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238" y="6035675"/>
            <a:ext cx="2974975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1"/>
            <a:ext cx="9143999" cy="28828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5400" b="1" dirty="0" smtClean="0">
                <a:solidFill>
                  <a:schemeClr val="bg1"/>
                </a:solidFill>
                <a:latin typeface="Gotham Black" panose="02000603040000020004" pitchFamily="2" charset="0"/>
              </a:rPr>
              <a:t>Express &amp; </a:t>
            </a:r>
            <a:r>
              <a:rPr lang="en-US" sz="5400" b="1" dirty="0" err="1" smtClean="0">
                <a:solidFill>
                  <a:schemeClr val="bg1"/>
                </a:solidFill>
                <a:latin typeface="Gotham Black" panose="02000603040000020004" pitchFamily="2" charset="0"/>
              </a:rPr>
              <a:t>mLab</a:t>
            </a:r>
            <a:endParaRPr lang="en-US" sz="5400" b="1" dirty="0">
              <a:solidFill>
                <a:schemeClr val="bg1"/>
              </a:solidFill>
              <a:latin typeface="Gotham Black" panose="02000603040000020004" pitchFamily="2" charset="0"/>
            </a:endParaRPr>
          </a:p>
        </p:txBody>
      </p:sp>
      <p:pic>
        <p:nvPicPr>
          <p:cNvPr id="8" name="Picture 2" descr="C:\Users\Windows 7\Videos\expres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773" y="2628563"/>
            <a:ext cx="4167848" cy="927640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501" y="3261486"/>
            <a:ext cx="4791206" cy="2395603"/>
          </a:xfrm>
          <a:prstGeom prst="rect">
            <a:avLst/>
          </a:prstGeom>
          <a:effectLst>
            <a:glow rad="228600">
              <a:schemeClr val="bg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2655102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" y="1381328"/>
            <a:ext cx="9143999" cy="22835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u="none" kern="1200" spc="-300" baseline="0">
                <a:solidFill>
                  <a:schemeClr val="bg1"/>
                </a:solidFill>
                <a:latin typeface="Gotham Bold" panose="02000803030000020004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ID" sz="6000" dirty="0" smtClean="0"/>
              <a:t>Express &amp; MongoDB</a:t>
            </a:r>
            <a:endParaRPr lang="id-ID" dirty="0" smtClean="0"/>
          </a:p>
          <a:p>
            <a:pPr algn="ctr"/>
            <a:r>
              <a:rPr lang="id-ID" sz="4000" i="1" dirty="0" smtClean="0"/>
              <a:t>#</a:t>
            </a:r>
            <a:r>
              <a:rPr lang="en-US" sz="4000" i="1" dirty="0" smtClean="0"/>
              <a:t>13c</a:t>
            </a:r>
            <a:r>
              <a:rPr lang="id-ID" sz="4000" i="1" dirty="0" smtClean="0"/>
              <a:t>  </a:t>
            </a:r>
            <a:r>
              <a:rPr lang="en-ID" sz="4000" b="0" dirty="0" smtClean="0">
                <a:latin typeface="Gotham" pitchFamily="50" charset="0"/>
              </a:rPr>
              <a:t>Using Mongoose</a:t>
            </a:r>
            <a:endParaRPr lang="en-US" sz="4000" i="1" dirty="0"/>
          </a:p>
        </p:txBody>
      </p:sp>
      <p:pic>
        <p:nvPicPr>
          <p:cNvPr id="7" name="Picture 2" descr="C:\Users\Windows 7\Videos\mongodb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504" y="3966572"/>
            <a:ext cx="3361809" cy="1118561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Windows 7\Videos\expres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052" y="4392074"/>
            <a:ext cx="3113885" cy="693059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12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896303" y="5817476"/>
            <a:ext cx="3157712" cy="8986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" y="-1"/>
            <a:ext cx="9143999" cy="14151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009696"/>
                </a:solidFill>
              </a:rPr>
              <a:t>Web App Architecture</a:t>
            </a:r>
            <a:endParaRPr lang="en-US" b="1" dirty="0">
              <a:solidFill>
                <a:srgbClr val="00969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71" t="25488" r="7009" b="30581"/>
          <a:stretch/>
        </p:blipFill>
        <p:spPr>
          <a:xfrm>
            <a:off x="511723" y="1295794"/>
            <a:ext cx="7962784" cy="3173827"/>
          </a:xfrm>
          <a:prstGeom prst="rect">
            <a:avLst/>
          </a:prstGeom>
        </p:spPr>
      </p:pic>
      <p:pic>
        <p:nvPicPr>
          <p:cNvPr id="8" name="Picture 2" descr="C:\Users\usr\Downloads\reactj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9" t="9866" r="19789" b="11672"/>
          <a:stretch/>
        </p:blipFill>
        <p:spPr bwMode="auto">
          <a:xfrm>
            <a:off x="1366292" y="4677969"/>
            <a:ext cx="1426029" cy="129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Windows 7\Music\nodejs-new-pantone-blac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248" y="4882907"/>
            <a:ext cx="1745082" cy="1069017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6194852" y="4677969"/>
            <a:ext cx="2161527" cy="1634299"/>
            <a:chOff x="6641952" y="4762071"/>
            <a:chExt cx="2040118" cy="1539311"/>
          </a:xfrm>
        </p:grpSpPr>
        <p:pic>
          <p:nvPicPr>
            <p:cNvPr id="10" name="Picture 2" descr="C:\Users\Windows 7\Videos\MySQL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2935" y="4762071"/>
              <a:ext cx="1458153" cy="754139"/>
            </a:xfrm>
            <a:prstGeom prst="rect">
              <a:avLst/>
            </a:prstGeom>
            <a:noFill/>
            <a:effectLst>
              <a:glow rad="228600">
                <a:schemeClr val="bg1"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C:\Users\Windows 7\Videos\mongodb-logo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1952" y="5622582"/>
              <a:ext cx="2040118" cy="678800"/>
            </a:xfrm>
            <a:prstGeom prst="rect">
              <a:avLst/>
            </a:prstGeom>
            <a:noFill/>
            <a:effectLst>
              <a:glow rad="228600">
                <a:schemeClr val="bg1"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35772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8735" y="1608073"/>
            <a:ext cx="8245371" cy="41148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 algn="just" fontAlgn="base">
              <a:buBlip>
                <a:blip r:embed="rId2"/>
              </a:buBlip>
            </a:pPr>
            <a:r>
              <a:rPr lang="en-US" sz="2400" dirty="0" smtClean="0"/>
              <a:t>Open terminal:</a:t>
            </a:r>
          </a:p>
          <a:p>
            <a:pPr marL="342900" indent="-342900" algn="just" fontAlgn="base">
              <a:buBlip>
                <a:blip r:embed="rId2"/>
              </a:buBlip>
            </a:pPr>
            <a:endParaRPr lang="en-US" sz="1200" dirty="0" smtClean="0"/>
          </a:p>
          <a:p>
            <a:pPr marL="342900" indent="-342900" algn="just" fontAlgn="base">
              <a:buBlip>
                <a:blip r:embed="rId2"/>
              </a:buBlip>
            </a:pPr>
            <a:endParaRPr lang="en-US" sz="1200" dirty="0" smtClean="0"/>
          </a:p>
          <a:p>
            <a:pPr algn="just" fontAlgn="base"/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cd C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:\Program </a:t>
            </a:r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Files\</a:t>
            </a:r>
            <a:r>
              <a:rPr lang="en-US" sz="26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MongoDB</a:t>
            </a:r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\Server\3.6\bin</a:t>
            </a:r>
          </a:p>
          <a:p>
            <a:pPr algn="just" fontAlgn="base"/>
            <a:endParaRPr lang="en-US" sz="1200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pPr algn="just" fontAlgn="base"/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26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mongod</a:t>
            </a:r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–</a:t>
            </a:r>
            <a:r>
              <a:rPr lang="en-US" sz="26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dbpath</a:t>
            </a:r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C:\data\db </a:t>
            </a:r>
            <a:r>
              <a:rPr lang="en-US" sz="2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jika</a:t>
            </a:r>
            <a:r>
              <a:rPr lang="en-US" sz="2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belum</a:t>
            </a:r>
            <a:r>
              <a:rPr lang="en-US" sz="2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</a:t>
            </a:r>
          </a:p>
          <a:p>
            <a:pPr algn="just" fontAlgn="base"/>
            <a:endParaRPr lang="en-US" sz="1200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pPr algn="just" fontAlgn="base"/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26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mongod</a:t>
            </a:r>
            <a:endParaRPr lang="en-US" sz="2600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pPr algn="just" fontAlgn="base"/>
            <a:endParaRPr lang="en-US" sz="3200" dirty="0" smtClean="0">
              <a:latin typeface="Consolas" pitchFamily="49" charset="0"/>
              <a:cs typeface="Consolas" pitchFamily="49" charset="0"/>
            </a:endParaRPr>
          </a:p>
          <a:p>
            <a:pPr marL="342900" indent="-342900" algn="just" fontAlgn="base">
              <a:buBlip>
                <a:blip r:embed="rId2"/>
              </a:buBlip>
            </a:pPr>
            <a:r>
              <a:rPr lang="en-US" sz="2400" dirty="0" smtClean="0"/>
              <a:t>If OK, it </a:t>
            </a:r>
            <a:r>
              <a:rPr lang="en-US" sz="2400" dirty="0"/>
              <a:t>will show </a:t>
            </a:r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“Waiting for connections </a:t>
            </a:r>
            <a:r>
              <a:rPr lang="en-US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on port </a:t>
            </a:r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27017”</a:t>
            </a:r>
            <a:r>
              <a:rPr lang="en-US" sz="2400" dirty="0" smtClean="0"/>
              <a:t>. Then open new terminal:</a:t>
            </a:r>
          </a:p>
          <a:p>
            <a:pPr algn="just" fontAlgn="base"/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pPr algn="just" fontAlgn="base"/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pPr algn="just" fontAlgn="base"/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cd C:\Program Files\</a:t>
            </a:r>
            <a:r>
              <a:rPr lang="en-US" sz="26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MongoDB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\Server\3.6\bin</a:t>
            </a:r>
          </a:p>
          <a:p>
            <a:pPr algn="just" fontAlgn="base"/>
            <a:endParaRPr lang="en-US" sz="1200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pPr algn="just" fontAlgn="base"/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mongo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65129" y="-201718"/>
            <a:ext cx="7982922" cy="16705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009696"/>
                </a:solidFill>
              </a:rPr>
              <a:t>#1 Activate MongoDB Server</a:t>
            </a:r>
            <a:endParaRPr lang="en-US" b="1" dirty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2130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65383" y="1372457"/>
            <a:ext cx="7851221" cy="48076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 algn="just" fontAlgn="base">
              <a:buBlip>
                <a:blip r:embed="rId2"/>
              </a:buBlip>
            </a:pPr>
            <a:r>
              <a:rPr lang="en-US" sz="2400" dirty="0" smtClean="0"/>
              <a:t>Create </a:t>
            </a:r>
            <a:r>
              <a:rPr lang="en-US" sz="2400" dirty="0" err="1" smtClean="0"/>
              <a:t>db</a:t>
            </a:r>
            <a:r>
              <a:rPr lang="en-US" sz="2400" dirty="0" smtClean="0"/>
              <a:t> </a:t>
            </a:r>
            <a:r>
              <a:rPr lang="en-US" sz="2400" dirty="0" err="1" smtClean="0"/>
              <a:t>toko</a:t>
            </a:r>
            <a:r>
              <a:rPr lang="en-US" sz="2400" dirty="0" smtClean="0"/>
              <a:t>:</a:t>
            </a:r>
          </a:p>
          <a:p>
            <a:pPr algn="just" fontAlgn="base"/>
            <a:endParaRPr lang="en-US" sz="1100" dirty="0" smtClean="0"/>
          </a:p>
          <a:p>
            <a:pPr algn="just" fontAlgn="base"/>
            <a:r>
              <a:rPr lang="en-US" sz="24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	</a:t>
            </a:r>
            <a:r>
              <a:rPr lang="en-US" sz="26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$ use </a:t>
            </a:r>
            <a:r>
              <a:rPr lang="en-US" sz="2600" dirty="0" err="1" smtClean="0">
                <a:solidFill>
                  <a:srgbClr val="009696"/>
                </a:solidFill>
                <a:latin typeface="Consolas" panose="020B0609020204030204" pitchFamily="49" charset="0"/>
              </a:rPr>
              <a:t>toko</a:t>
            </a:r>
            <a:endParaRPr lang="en-US" sz="2600" dirty="0">
              <a:solidFill>
                <a:srgbClr val="009696"/>
              </a:solidFill>
              <a:latin typeface="Consolas" panose="020B0609020204030204" pitchFamily="49" charset="0"/>
            </a:endParaRPr>
          </a:p>
          <a:p>
            <a:pPr marL="342900" indent="-342900" algn="just" fontAlgn="base">
              <a:buBlip>
                <a:blip r:embed="rId2"/>
              </a:buBlip>
            </a:pPr>
            <a:endParaRPr lang="en-US" sz="2400" dirty="0" smtClean="0"/>
          </a:p>
          <a:p>
            <a:pPr marL="342900" indent="-342900" algn="just" fontAlgn="base">
              <a:buBlip>
                <a:blip r:embed="rId2"/>
              </a:buBlip>
            </a:pPr>
            <a:r>
              <a:rPr lang="en-US" sz="2400" dirty="0" smtClean="0"/>
              <a:t>Create </a:t>
            </a:r>
            <a:r>
              <a:rPr lang="en-US" sz="2400" dirty="0" err="1"/>
              <a:t>db</a:t>
            </a:r>
            <a:r>
              <a:rPr lang="en-US" sz="2400" dirty="0"/>
              <a:t> user: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algn="just" fontAlgn="base"/>
            <a:endParaRPr lang="en-US" sz="1100" dirty="0"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US" sz="24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26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db.createUser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({user:"</a:t>
            </a:r>
            <a:r>
              <a:rPr lang="en-US" sz="26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lintang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",</a:t>
            </a:r>
          </a:p>
          <a:p>
            <a:pPr fontAlgn="base"/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pwd:"</a:t>
            </a:r>
            <a:r>
              <a:rPr lang="en-US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1234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", roles:["</a:t>
            </a:r>
            <a:r>
              <a:rPr lang="en-US" sz="26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readWrite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",  	"</a:t>
            </a:r>
            <a:r>
              <a:rPr lang="en-US" sz="26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dbAdmin</a:t>
            </a:r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"]});</a:t>
            </a:r>
          </a:p>
          <a:p>
            <a:pPr marL="342900" indent="-342900" algn="just" fontAlgn="base">
              <a:buBlip>
                <a:blip r:embed="rId2"/>
              </a:buBlip>
            </a:pPr>
            <a:endParaRPr lang="en-US" sz="1200" dirty="0" smtClean="0"/>
          </a:p>
          <a:p>
            <a:pPr marL="342900" indent="-342900" algn="just" fontAlgn="base">
              <a:buBlip>
                <a:blip r:embed="rId2"/>
              </a:buBlip>
            </a:pPr>
            <a:endParaRPr lang="en-US" sz="1200" dirty="0" smtClean="0"/>
          </a:p>
          <a:p>
            <a:pPr marL="342900" indent="-342900" fontAlgn="base">
              <a:buBlip>
                <a:blip r:embed="rId2"/>
              </a:buBlip>
            </a:pPr>
            <a:r>
              <a:rPr lang="en-US" sz="2400" dirty="0" smtClean="0">
                <a:solidFill>
                  <a:srgbClr val="FF0000"/>
                </a:solidFill>
              </a:rPr>
              <a:t>You don’t have to create a collection first, we will create it through Mongoose later!</a:t>
            </a:r>
            <a:endParaRPr lang="en-US" sz="260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957209" y="-314452"/>
            <a:ext cx="6265789" cy="16869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009696"/>
                </a:solidFill>
              </a:rPr>
              <a:t>#2 Create Db &amp; User</a:t>
            </a:r>
            <a:endParaRPr lang="en-US" b="1" dirty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1411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15142" y="2178996"/>
            <a:ext cx="7442038" cy="38747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 fontAlgn="base">
              <a:buBlip>
                <a:blip r:embed="rId2"/>
              </a:buBlip>
            </a:pPr>
            <a:r>
              <a:rPr lang="en-US" sz="2400" b="1" i="1" dirty="0" smtClean="0"/>
              <a:t>Mongoose</a:t>
            </a:r>
            <a:r>
              <a:rPr lang="en-US" sz="2400" dirty="0" smtClean="0"/>
              <a:t> </a:t>
            </a:r>
            <a:r>
              <a:rPr lang="en-US" sz="2400" dirty="0"/>
              <a:t>is </a:t>
            </a:r>
            <a:r>
              <a:rPr lang="en-US" sz="2400" dirty="0" smtClean="0"/>
              <a:t>an elegant MongoDB </a:t>
            </a:r>
            <a:r>
              <a:rPr lang="en-US" sz="2400" dirty="0"/>
              <a:t>object modeling for </a:t>
            </a:r>
            <a:r>
              <a:rPr lang="en-US" sz="2400" dirty="0" smtClean="0"/>
              <a:t>Node.js framework. </a:t>
            </a:r>
          </a:p>
          <a:p>
            <a:pPr marL="342900" indent="-342900" fontAlgn="base">
              <a:buBlip>
                <a:blip r:embed="rId2"/>
              </a:buBlip>
            </a:pPr>
            <a:endParaRPr lang="en-US" sz="2400" dirty="0"/>
          </a:p>
          <a:p>
            <a:pPr marL="342900" indent="-342900" fontAlgn="base">
              <a:buBlip>
                <a:blip r:embed="rId2"/>
              </a:buBlip>
            </a:pPr>
            <a:r>
              <a:rPr lang="en-US" sz="2400" dirty="0" smtClean="0"/>
              <a:t>More info: </a:t>
            </a:r>
            <a:r>
              <a:rPr lang="en-US" sz="2400" i="1" dirty="0" smtClean="0">
                <a:solidFill>
                  <a:srgbClr val="009696"/>
                </a:solidFill>
              </a:rPr>
              <a:t>mongoosejs.com</a:t>
            </a:r>
          </a:p>
          <a:p>
            <a:pPr marL="342900" indent="-342900" fontAlgn="base">
              <a:buBlip>
                <a:blip r:embed="rId2"/>
              </a:buBlip>
            </a:pPr>
            <a:endParaRPr lang="en-US" sz="2400" dirty="0" smtClean="0"/>
          </a:p>
          <a:p>
            <a:pPr marL="342900" indent="-342900" fontAlgn="base">
              <a:buBlip>
                <a:blip r:embed="rId2"/>
              </a:buBlip>
            </a:pPr>
            <a:r>
              <a:rPr lang="en-US" sz="2400" dirty="0" smtClean="0"/>
              <a:t>On project </a:t>
            </a:r>
            <a:r>
              <a:rPr lang="en-US" sz="2400" dirty="0" err="1" smtClean="0"/>
              <a:t>dir</a:t>
            </a:r>
            <a:r>
              <a:rPr lang="en-US" sz="2400" dirty="0" smtClean="0"/>
              <a:t>, install Mongoose package:</a:t>
            </a:r>
          </a:p>
          <a:p>
            <a:pPr fontAlgn="base"/>
            <a:endParaRPr lang="en-US" sz="1000" dirty="0" smtClean="0">
              <a:solidFill>
                <a:srgbClr val="009696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en-US" sz="2600" dirty="0">
                <a:solidFill>
                  <a:srgbClr val="009696"/>
                </a:solidFill>
                <a:latin typeface="Consolas" panose="020B0609020204030204" pitchFamily="49" charset="0"/>
              </a:rPr>
              <a:t>	</a:t>
            </a:r>
            <a:r>
              <a:rPr lang="en-US" sz="26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$ </a:t>
            </a:r>
            <a:r>
              <a:rPr lang="en-US" sz="2600" dirty="0" err="1" smtClean="0">
                <a:solidFill>
                  <a:srgbClr val="009696"/>
                </a:solidFill>
                <a:latin typeface="Consolas" panose="020B0609020204030204" pitchFamily="49" charset="0"/>
              </a:rPr>
              <a:t>npm</a:t>
            </a:r>
            <a:r>
              <a:rPr lang="en-US" sz="26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 install mongoose --save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5842326"/>
            <a:ext cx="6207939" cy="8560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009696"/>
                </a:solidFill>
              </a:rPr>
              <a:t>#3 Setup Mongoose</a:t>
            </a:r>
            <a:endParaRPr lang="en-US" b="1" dirty="0">
              <a:solidFill>
                <a:srgbClr val="009696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627547" y="878044"/>
            <a:ext cx="5521921" cy="1011677"/>
            <a:chOff x="353222" y="421943"/>
            <a:chExt cx="5521921" cy="10116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070" b="25677"/>
            <a:stretch/>
          </p:blipFill>
          <p:spPr>
            <a:xfrm>
              <a:off x="1996405" y="421943"/>
              <a:ext cx="3878738" cy="1011677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222" y="425938"/>
              <a:ext cx="1356563" cy="656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86064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61975" y="1215957"/>
            <a:ext cx="8560340" cy="52900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800" b="1" dirty="0" smtClean="0">
                <a:solidFill>
                  <a:srgbClr val="9D3389"/>
                </a:solidFill>
              </a:rPr>
              <a:t>// models/user.js</a:t>
            </a:r>
          </a:p>
          <a:p>
            <a:endParaRPr lang="en-ID" sz="2400" b="1" dirty="0">
              <a:latin typeface="Consolas" panose="020B0609020204030204" pitchFamily="49" charset="0"/>
            </a:endParaRPr>
          </a:p>
          <a:p>
            <a:r>
              <a:rPr lang="en-ID" sz="2400" dirty="0" err="1">
                <a:latin typeface="Consolas" panose="020B0609020204030204" pitchFamily="49" charset="0"/>
              </a:rPr>
              <a:t>const</a:t>
            </a:r>
            <a:r>
              <a:rPr lang="en-ID" sz="2400" dirty="0">
                <a:latin typeface="Consolas" panose="020B0609020204030204" pitchFamily="49" charset="0"/>
              </a:rPr>
              <a:t> </a:t>
            </a:r>
            <a:r>
              <a:rPr lang="en-ID" sz="2400" b="1" dirty="0">
                <a:solidFill>
                  <a:srgbClr val="009696"/>
                </a:solidFill>
                <a:latin typeface="Consolas" panose="020B0609020204030204" pitchFamily="49" charset="0"/>
              </a:rPr>
              <a:t>mongoose</a:t>
            </a:r>
            <a:r>
              <a:rPr lang="en-ID" sz="2400" dirty="0">
                <a:latin typeface="Consolas" panose="020B0609020204030204" pitchFamily="49" charset="0"/>
              </a:rPr>
              <a:t> = require(</a:t>
            </a:r>
            <a:r>
              <a:rPr lang="en-ID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'mongoose'</a:t>
            </a:r>
            <a:r>
              <a:rPr lang="en-ID" sz="2400" dirty="0">
                <a:latin typeface="Consolas" panose="020B0609020204030204" pitchFamily="49" charset="0"/>
              </a:rPr>
              <a:t>);</a:t>
            </a:r>
          </a:p>
          <a:p>
            <a:r>
              <a:rPr lang="en-ID" sz="2400" dirty="0" err="1">
                <a:latin typeface="Consolas" panose="020B0609020204030204" pitchFamily="49" charset="0"/>
              </a:rPr>
              <a:t>const</a:t>
            </a:r>
            <a:r>
              <a:rPr lang="en-ID" sz="2400" dirty="0">
                <a:latin typeface="Consolas" panose="020B0609020204030204" pitchFamily="49" charset="0"/>
              </a:rPr>
              <a:t> </a:t>
            </a:r>
            <a:r>
              <a:rPr lang="en-ID" sz="2400" b="1" dirty="0">
                <a:solidFill>
                  <a:srgbClr val="009696"/>
                </a:solidFill>
                <a:latin typeface="Consolas" panose="020B0609020204030204" pitchFamily="49" charset="0"/>
              </a:rPr>
              <a:t>Schema</a:t>
            </a:r>
            <a:r>
              <a:rPr lang="en-ID" sz="2400" dirty="0">
                <a:latin typeface="Consolas" panose="020B0609020204030204" pitchFamily="49" charset="0"/>
              </a:rPr>
              <a:t> = </a:t>
            </a:r>
            <a:r>
              <a:rPr lang="en-ID" sz="2400" dirty="0" err="1">
                <a:latin typeface="Consolas" panose="020B0609020204030204" pitchFamily="49" charset="0"/>
              </a:rPr>
              <a:t>mongoose.Schema</a:t>
            </a:r>
            <a:r>
              <a:rPr lang="en-ID" sz="2400" dirty="0">
                <a:latin typeface="Consolas" panose="020B0609020204030204" pitchFamily="49" charset="0"/>
              </a:rPr>
              <a:t>;</a:t>
            </a:r>
          </a:p>
          <a:p>
            <a:r>
              <a:rPr lang="en-ID" sz="2400" dirty="0">
                <a:latin typeface="Consolas" panose="020B0609020204030204" pitchFamily="49" charset="0"/>
              </a:rPr>
              <a:t/>
            </a:r>
            <a:br>
              <a:rPr lang="en-ID" sz="2400" dirty="0">
                <a:latin typeface="Consolas" panose="020B0609020204030204" pitchFamily="49" charset="0"/>
              </a:rPr>
            </a:br>
            <a:r>
              <a:rPr lang="en-ID" sz="2400" dirty="0" err="1">
                <a:latin typeface="Consolas" panose="020B0609020204030204" pitchFamily="49" charset="0"/>
              </a:rPr>
              <a:t>const</a:t>
            </a:r>
            <a:r>
              <a:rPr lang="en-ID" sz="2400" dirty="0">
                <a:latin typeface="Consolas" panose="020B0609020204030204" pitchFamily="49" charset="0"/>
              </a:rPr>
              <a:t> </a:t>
            </a:r>
            <a:r>
              <a:rPr lang="en-ID" sz="24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userSchema</a:t>
            </a:r>
            <a:r>
              <a:rPr lang="en-ID" sz="2400" dirty="0">
                <a:latin typeface="Consolas" panose="020B0609020204030204" pitchFamily="49" charset="0"/>
              </a:rPr>
              <a:t> = new Schema({</a:t>
            </a:r>
          </a:p>
          <a:p>
            <a:r>
              <a:rPr lang="en-ID" sz="2400" dirty="0" smtClean="0">
                <a:latin typeface="Consolas" panose="020B0609020204030204" pitchFamily="49" charset="0"/>
              </a:rPr>
              <a:t>   </a:t>
            </a:r>
            <a:r>
              <a:rPr lang="en-ID" sz="2400" b="1" i="1" dirty="0" err="1" smtClean="0">
                <a:solidFill>
                  <a:srgbClr val="009696"/>
                </a:solidFill>
                <a:latin typeface="Consolas" panose="020B0609020204030204" pitchFamily="49" charset="0"/>
              </a:rPr>
              <a:t>nama</a:t>
            </a:r>
            <a:r>
              <a:rPr lang="en-ID" sz="2400" dirty="0">
                <a:latin typeface="Consolas" panose="020B0609020204030204" pitchFamily="49" charset="0"/>
              </a:rPr>
              <a:t>: String,</a:t>
            </a:r>
          </a:p>
          <a:p>
            <a:r>
              <a:rPr lang="en-ID" sz="2400" dirty="0" smtClean="0">
                <a:latin typeface="Consolas" panose="020B0609020204030204" pitchFamily="49" charset="0"/>
              </a:rPr>
              <a:t>   </a:t>
            </a:r>
            <a:r>
              <a:rPr lang="en-ID" sz="2400" b="1" i="1" dirty="0" err="1" smtClean="0">
                <a:solidFill>
                  <a:srgbClr val="009696"/>
                </a:solidFill>
                <a:latin typeface="Consolas" panose="020B0609020204030204" pitchFamily="49" charset="0"/>
              </a:rPr>
              <a:t>usia</a:t>
            </a:r>
            <a:r>
              <a:rPr lang="en-ID" sz="2400" dirty="0">
                <a:latin typeface="Consolas" panose="020B0609020204030204" pitchFamily="49" charset="0"/>
              </a:rPr>
              <a:t>: Number</a:t>
            </a:r>
          </a:p>
          <a:p>
            <a:r>
              <a:rPr lang="en-ID" sz="2400" dirty="0">
                <a:latin typeface="Consolas" panose="020B0609020204030204" pitchFamily="49" charset="0"/>
              </a:rPr>
              <a:t>});</a:t>
            </a:r>
          </a:p>
          <a:p>
            <a:r>
              <a:rPr lang="en-ID" sz="2400" dirty="0">
                <a:latin typeface="Consolas" panose="020B0609020204030204" pitchFamily="49" charset="0"/>
              </a:rPr>
              <a:t/>
            </a:r>
            <a:br>
              <a:rPr lang="en-ID" sz="2400" dirty="0">
                <a:latin typeface="Consolas" panose="020B0609020204030204" pitchFamily="49" charset="0"/>
              </a:rPr>
            </a:br>
            <a:r>
              <a:rPr lang="en-ID" sz="2400" dirty="0" err="1">
                <a:latin typeface="Consolas" panose="020B0609020204030204" pitchFamily="49" charset="0"/>
              </a:rPr>
              <a:t>const</a:t>
            </a:r>
            <a:r>
              <a:rPr lang="en-ID" sz="2400" dirty="0">
                <a:latin typeface="Consolas" panose="020B0609020204030204" pitchFamily="49" charset="0"/>
              </a:rPr>
              <a:t> </a:t>
            </a:r>
            <a:r>
              <a:rPr lang="en-ID" sz="2400" b="1" dirty="0">
                <a:solidFill>
                  <a:srgbClr val="009696"/>
                </a:solidFill>
                <a:latin typeface="Consolas" panose="020B0609020204030204" pitchFamily="49" charset="0"/>
              </a:rPr>
              <a:t>User</a:t>
            </a:r>
            <a:r>
              <a:rPr lang="en-ID" sz="2400" dirty="0">
                <a:latin typeface="Consolas" panose="020B0609020204030204" pitchFamily="49" charset="0"/>
              </a:rPr>
              <a:t> = </a:t>
            </a:r>
            <a:r>
              <a:rPr lang="en-ID" sz="2400" dirty="0" err="1">
                <a:latin typeface="Consolas" panose="020B0609020204030204" pitchFamily="49" charset="0"/>
              </a:rPr>
              <a:t>mongoose.model</a:t>
            </a:r>
            <a:r>
              <a:rPr lang="en-ID" sz="2400" dirty="0">
                <a:latin typeface="Consolas" panose="020B0609020204030204" pitchFamily="49" charset="0"/>
              </a:rPr>
              <a:t>('user', </a:t>
            </a:r>
            <a:r>
              <a:rPr lang="en-ID" sz="2400" dirty="0" err="1">
                <a:latin typeface="Consolas" panose="020B0609020204030204" pitchFamily="49" charset="0"/>
              </a:rPr>
              <a:t>userSchema</a:t>
            </a:r>
            <a:r>
              <a:rPr lang="en-ID" sz="2400" dirty="0">
                <a:latin typeface="Consolas" panose="020B0609020204030204" pitchFamily="49" charset="0"/>
              </a:rPr>
              <a:t>);</a:t>
            </a:r>
          </a:p>
          <a:p>
            <a:r>
              <a:rPr lang="en-ID" sz="2400" b="1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// It will create a ‘Users’ collection!</a:t>
            </a:r>
            <a:endParaRPr lang="en-ID" sz="2400" b="1" i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ID" sz="2400" dirty="0">
                <a:latin typeface="Consolas" panose="020B0609020204030204" pitchFamily="49" charset="0"/>
              </a:rPr>
              <a:t/>
            </a:r>
            <a:br>
              <a:rPr lang="en-ID" sz="2400" dirty="0">
                <a:latin typeface="Consolas" panose="020B0609020204030204" pitchFamily="49" charset="0"/>
              </a:rPr>
            </a:br>
            <a:r>
              <a:rPr lang="en-ID" sz="2400" dirty="0" err="1">
                <a:latin typeface="Consolas" panose="020B0609020204030204" pitchFamily="49" charset="0"/>
              </a:rPr>
              <a:t>module.exports</a:t>
            </a:r>
            <a:r>
              <a:rPr lang="en-ID" sz="2400" dirty="0">
                <a:latin typeface="Consolas" panose="020B0609020204030204" pitchFamily="49" charset="0"/>
              </a:rPr>
              <a:t> = User;</a:t>
            </a:r>
          </a:p>
          <a:p>
            <a:endParaRPr lang="en-ID" sz="2400" b="1" dirty="0">
              <a:latin typeface="Consolas" panose="020B0609020204030204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-19457"/>
            <a:ext cx="8693420" cy="1643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3200" b="1" dirty="0" smtClean="0">
                <a:solidFill>
                  <a:srgbClr val="009696"/>
                </a:solidFill>
              </a:rPr>
              <a:t>Using Mongoose Package</a:t>
            </a:r>
          </a:p>
          <a:p>
            <a:pPr algn="r"/>
            <a:r>
              <a:rPr lang="en-US" sz="2400" i="1" dirty="0" smtClean="0">
                <a:solidFill>
                  <a:srgbClr val="009696"/>
                </a:solidFill>
              </a:rPr>
              <a:t>#1 Connect to MongoDB</a:t>
            </a:r>
          </a:p>
          <a:p>
            <a:pPr algn="r"/>
            <a:r>
              <a:rPr lang="en-US" sz="2000" b="1" dirty="0" smtClean="0">
                <a:solidFill>
                  <a:srgbClr val="FF0000"/>
                </a:solidFill>
              </a:rPr>
              <a:t>*a. Create Model &amp; Schema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1045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562271" y="3850520"/>
            <a:ext cx="3268494" cy="182070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Rectangle 2"/>
          <p:cNvSpPr/>
          <p:nvPr/>
        </p:nvSpPr>
        <p:spPr>
          <a:xfrm>
            <a:off x="2467582" y="1871758"/>
            <a:ext cx="6083030" cy="136187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 10"/>
          <p:cNvSpPr/>
          <p:nvPr/>
        </p:nvSpPr>
        <p:spPr>
          <a:xfrm>
            <a:off x="6606362" y="1963360"/>
            <a:ext cx="1846973" cy="1178671"/>
          </a:xfrm>
          <a:prstGeom prst="rect">
            <a:avLst/>
          </a:prstGeom>
          <a:solidFill>
            <a:srgbClr val="009696"/>
          </a:solidFill>
          <a:ln>
            <a:solidFill>
              <a:srgbClr val="00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/>
          <p:cNvSpPr/>
          <p:nvPr/>
        </p:nvSpPr>
        <p:spPr>
          <a:xfrm>
            <a:off x="4608139" y="1963361"/>
            <a:ext cx="1846973" cy="1178671"/>
          </a:xfrm>
          <a:prstGeom prst="rect">
            <a:avLst/>
          </a:prstGeom>
          <a:solidFill>
            <a:srgbClr val="009696"/>
          </a:solidFill>
          <a:ln>
            <a:solidFill>
              <a:srgbClr val="00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Rectangle 1"/>
          <p:cNvSpPr/>
          <p:nvPr/>
        </p:nvSpPr>
        <p:spPr>
          <a:xfrm>
            <a:off x="2588839" y="1963362"/>
            <a:ext cx="1846973" cy="1178671"/>
          </a:xfrm>
          <a:prstGeom prst="rect">
            <a:avLst/>
          </a:prstGeom>
          <a:solidFill>
            <a:srgbClr val="009696"/>
          </a:solidFill>
          <a:ln>
            <a:solidFill>
              <a:srgbClr val="00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84015" y="1871758"/>
            <a:ext cx="2332206" cy="13618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ID" sz="3200" b="1" dirty="0" smtClean="0">
                <a:solidFill>
                  <a:srgbClr val="009696"/>
                </a:solidFill>
              </a:rPr>
              <a:t>Model</a:t>
            </a:r>
          </a:p>
          <a:p>
            <a:pPr algn="ctr"/>
            <a:r>
              <a:rPr lang="en-ID" sz="2100" dirty="0" smtClean="0"/>
              <a:t>Represents a collection’s records</a:t>
            </a:r>
            <a:endParaRPr lang="en-ID" sz="21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-19457"/>
            <a:ext cx="8693420" cy="1643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3200" b="1" dirty="0" smtClean="0">
                <a:solidFill>
                  <a:srgbClr val="009696"/>
                </a:solidFill>
              </a:rPr>
              <a:t>Using Mongoose Package</a:t>
            </a:r>
          </a:p>
          <a:p>
            <a:pPr algn="r"/>
            <a:r>
              <a:rPr lang="en-US" sz="2400" i="1" dirty="0" smtClean="0">
                <a:solidFill>
                  <a:srgbClr val="009696"/>
                </a:solidFill>
              </a:rPr>
              <a:t>#1 Connect to MongoDB</a:t>
            </a:r>
          </a:p>
          <a:p>
            <a:pPr algn="r"/>
            <a:r>
              <a:rPr lang="en-US" sz="2000" b="1" dirty="0" smtClean="0">
                <a:solidFill>
                  <a:srgbClr val="FF0000"/>
                </a:solidFill>
              </a:rPr>
              <a:t>*a. Create Model &amp; Schema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17126" y="4101826"/>
            <a:ext cx="3335370" cy="13618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ID" sz="3200" b="1" dirty="0" smtClean="0">
                <a:solidFill>
                  <a:srgbClr val="009696"/>
                </a:solidFill>
              </a:rPr>
              <a:t>Schema</a:t>
            </a:r>
          </a:p>
          <a:p>
            <a:pPr algn="ctr"/>
            <a:r>
              <a:rPr lang="en-ID" sz="2100" dirty="0" smtClean="0"/>
              <a:t>Represents the data structure of the records</a:t>
            </a:r>
            <a:endParaRPr lang="en-ID" sz="21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637154" y="3946180"/>
            <a:ext cx="3193612" cy="16861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800" b="1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ID" sz="2800" b="1" dirty="0" smtClean="0">
                <a:latin typeface="Consolas" panose="020B0609020204030204" pitchFamily="49" charset="0"/>
              </a:rPr>
              <a:t>  </a:t>
            </a:r>
            <a:r>
              <a:rPr lang="en-ID" sz="2800" b="1" dirty="0" err="1" smtClean="0">
                <a:latin typeface="Consolas" panose="020B0609020204030204" pitchFamily="49" charset="0"/>
              </a:rPr>
              <a:t>nama</a:t>
            </a:r>
            <a:r>
              <a:rPr lang="en-ID" sz="2800" b="1" dirty="0" smtClean="0">
                <a:latin typeface="Consolas" panose="020B0609020204030204" pitchFamily="49" charset="0"/>
              </a:rPr>
              <a:t>: String,</a:t>
            </a:r>
          </a:p>
          <a:p>
            <a:r>
              <a:rPr lang="en-ID" sz="2800" b="1" dirty="0">
                <a:latin typeface="Consolas" panose="020B0609020204030204" pitchFamily="49" charset="0"/>
              </a:rPr>
              <a:t> </a:t>
            </a:r>
            <a:r>
              <a:rPr lang="en-ID" sz="2800" b="1" dirty="0" smtClean="0">
                <a:latin typeface="Consolas" panose="020B0609020204030204" pitchFamily="49" charset="0"/>
              </a:rPr>
              <a:t> </a:t>
            </a:r>
            <a:r>
              <a:rPr lang="en-ID" sz="2800" b="1" dirty="0" err="1" smtClean="0">
                <a:latin typeface="Consolas" panose="020B0609020204030204" pitchFamily="49" charset="0"/>
              </a:rPr>
              <a:t>usia</a:t>
            </a:r>
            <a:r>
              <a:rPr lang="en-ID" sz="2800" b="1" dirty="0" smtClean="0">
                <a:latin typeface="Consolas" panose="020B0609020204030204" pitchFamily="49" charset="0"/>
              </a:rPr>
              <a:t>: Number</a:t>
            </a:r>
          </a:p>
          <a:p>
            <a:r>
              <a:rPr lang="en-ID" sz="2800" b="1" dirty="0" smtClean="0">
                <a:latin typeface="Consolas" panose="020B0609020204030204" pitchFamily="49" charset="0"/>
              </a:rPr>
              <a:t>}</a:t>
            </a:r>
            <a:endParaRPr lang="en-ID" sz="2800" b="1" dirty="0">
              <a:latin typeface="Consolas" panose="020B060902020403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608140" y="2036322"/>
            <a:ext cx="1846972" cy="11057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1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D" sz="1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ID" sz="18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nama</a:t>
            </a:r>
            <a:r>
              <a:rPr lang="en-ID" sz="1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:'Budi',</a:t>
            </a:r>
          </a:p>
          <a:p>
            <a:r>
              <a:rPr lang="en-ID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ID" sz="1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usia:25</a:t>
            </a:r>
          </a:p>
          <a:p>
            <a:r>
              <a:rPr lang="en-ID" sz="1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ID" sz="18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606362" y="2036321"/>
            <a:ext cx="1846973" cy="11057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1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D" sz="1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ID" sz="18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nama</a:t>
            </a:r>
            <a:r>
              <a:rPr lang="en-ID" sz="1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:'Caca',</a:t>
            </a:r>
          </a:p>
          <a:p>
            <a:r>
              <a:rPr lang="en-ID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ID" sz="1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usia:26</a:t>
            </a:r>
          </a:p>
          <a:p>
            <a:r>
              <a:rPr lang="en-ID" sz="1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ID" sz="18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588839" y="2036320"/>
            <a:ext cx="1846973" cy="11057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1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D" sz="1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ID" sz="18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nama</a:t>
            </a:r>
            <a:r>
              <a:rPr lang="en-ID" sz="1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:'Andi',</a:t>
            </a:r>
          </a:p>
          <a:p>
            <a:r>
              <a:rPr lang="en-ID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ID" sz="1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usia:24</a:t>
            </a:r>
          </a:p>
          <a:p>
            <a:r>
              <a:rPr lang="en-ID" sz="1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ID" sz="18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140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61975" y="1138136"/>
            <a:ext cx="8560340" cy="49902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800" b="1" dirty="0" smtClean="0">
                <a:solidFill>
                  <a:srgbClr val="9D3389"/>
                </a:solidFill>
              </a:rPr>
              <a:t>// app.js</a:t>
            </a:r>
          </a:p>
          <a:p>
            <a:endParaRPr lang="en-ID" sz="2000" b="1" dirty="0">
              <a:latin typeface="Consolas" panose="020B0609020204030204" pitchFamily="49" charset="0"/>
            </a:endParaRPr>
          </a:p>
          <a:p>
            <a:r>
              <a:rPr lang="en-ID" sz="2300" dirty="0" err="1">
                <a:latin typeface="Consolas" panose="020B0609020204030204" pitchFamily="49" charset="0"/>
              </a:rPr>
              <a:t>var</a:t>
            </a:r>
            <a:r>
              <a:rPr lang="en-ID" sz="2300" dirty="0">
                <a:latin typeface="Consolas" panose="020B0609020204030204" pitchFamily="49" charset="0"/>
              </a:rPr>
              <a:t> </a:t>
            </a:r>
            <a:r>
              <a:rPr lang="en-ID" sz="2300" dirty="0">
                <a:solidFill>
                  <a:srgbClr val="009696"/>
                </a:solidFill>
                <a:latin typeface="Consolas" panose="020B0609020204030204" pitchFamily="49" charset="0"/>
              </a:rPr>
              <a:t>mongoose</a:t>
            </a:r>
            <a:r>
              <a:rPr lang="en-ID" sz="2300" dirty="0">
                <a:latin typeface="Consolas" panose="020B0609020204030204" pitchFamily="49" charset="0"/>
              </a:rPr>
              <a:t> = require(</a:t>
            </a:r>
            <a:r>
              <a:rPr lang="en-ID" sz="2300" b="1" dirty="0">
                <a:solidFill>
                  <a:srgbClr val="FF0000"/>
                </a:solidFill>
                <a:latin typeface="Consolas" panose="020B0609020204030204" pitchFamily="49" charset="0"/>
              </a:rPr>
              <a:t>'mongoose'</a:t>
            </a:r>
            <a:r>
              <a:rPr lang="en-ID" sz="2300" dirty="0">
                <a:latin typeface="Consolas" panose="020B0609020204030204" pitchFamily="49" charset="0"/>
              </a:rPr>
              <a:t>);</a:t>
            </a:r>
          </a:p>
          <a:p>
            <a:r>
              <a:rPr lang="en-ID" sz="2300" dirty="0" err="1">
                <a:latin typeface="Consolas" panose="020B0609020204030204" pitchFamily="49" charset="0"/>
              </a:rPr>
              <a:t>var</a:t>
            </a:r>
            <a:r>
              <a:rPr lang="en-ID" sz="2300" dirty="0">
                <a:latin typeface="Consolas" panose="020B0609020204030204" pitchFamily="49" charset="0"/>
              </a:rPr>
              <a:t> </a:t>
            </a:r>
            <a:r>
              <a:rPr lang="en-ID" sz="23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User</a:t>
            </a:r>
            <a:r>
              <a:rPr lang="en-ID" sz="2300" dirty="0" smtClean="0">
                <a:latin typeface="Consolas" panose="020B0609020204030204" pitchFamily="49" charset="0"/>
              </a:rPr>
              <a:t> </a:t>
            </a:r>
            <a:r>
              <a:rPr lang="en-ID" sz="2300" dirty="0">
                <a:latin typeface="Consolas" panose="020B0609020204030204" pitchFamily="49" charset="0"/>
              </a:rPr>
              <a:t>= require(</a:t>
            </a:r>
            <a:r>
              <a:rPr lang="en-ID" sz="2300" b="1" dirty="0">
                <a:solidFill>
                  <a:srgbClr val="FF0000"/>
                </a:solidFill>
                <a:latin typeface="Consolas" panose="020B0609020204030204" pitchFamily="49" charset="0"/>
              </a:rPr>
              <a:t>'./models/user'</a:t>
            </a:r>
            <a:r>
              <a:rPr lang="en-ID" sz="2300" dirty="0">
                <a:latin typeface="Consolas" panose="020B0609020204030204" pitchFamily="49" charset="0"/>
              </a:rPr>
              <a:t>);</a:t>
            </a:r>
          </a:p>
          <a:p>
            <a:endParaRPr lang="en-ID" sz="2300" dirty="0">
              <a:latin typeface="Consolas" panose="020B0609020204030204" pitchFamily="49" charset="0"/>
            </a:endParaRPr>
          </a:p>
          <a:p>
            <a:r>
              <a:rPr lang="en-ID" sz="2300" dirty="0" err="1">
                <a:latin typeface="Consolas" panose="020B0609020204030204" pitchFamily="49" charset="0"/>
              </a:rPr>
              <a:t>mongoose.connect</a:t>
            </a:r>
            <a:r>
              <a:rPr lang="en-ID" sz="2300" dirty="0" smtClean="0">
                <a:latin typeface="Consolas" panose="020B0609020204030204" pitchFamily="49" charset="0"/>
              </a:rPr>
              <a:t>(</a:t>
            </a:r>
          </a:p>
          <a:p>
            <a:r>
              <a:rPr lang="en-ID" sz="2300" dirty="0">
                <a:latin typeface="Consolas" panose="020B0609020204030204" pitchFamily="49" charset="0"/>
              </a:rPr>
              <a:t> </a:t>
            </a:r>
            <a:r>
              <a:rPr lang="en-ID" sz="2300" dirty="0" smtClean="0">
                <a:latin typeface="Consolas" panose="020B0609020204030204" pitchFamily="49" charset="0"/>
              </a:rPr>
              <a:t>  </a:t>
            </a:r>
            <a:r>
              <a:rPr lang="en-ID" sz="2300" b="1" i="1" dirty="0" smtClean="0">
                <a:latin typeface="Consolas" panose="020B0609020204030204" pitchFamily="49" charset="0"/>
              </a:rPr>
              <a:t>'</a:t>
            </a:r>
            <a:r>
              <a:rPr lang="en-ID" sz="2300" b="1" i="1" dirty="0" err="1" smtClean="0">
                <a:latin typeface="Consolas" panose="020B0609020204030204" pitchFamily="49" charset="0"/>
              </a:rPr>
              <a:t>mongodb</a:t>
            </a:r>
            <a:r>
              <a:rPr lang="en-ID" sz="2300" b="1" i="1" dirty="0">
                <a:latin typeface="Consolas" panose="020B0609020204030204" pitchFamily="49" charset="0"/>
              </a:rPr>
              <a:t>://lintang:1234@localhost/</a:t>
            </a:r>
            <a:r>
              <a:rPr lang="en-ID" sz="2300" b="1" i="1" dirty="0" err="1">
                <a:latin typeface="Consolas" panose="020B0609020204030204" pitchFamily="49" charset="0"/>
              </a:rPr>
              <a:t>toko</a:t>
            </a:r>
            <a:r>
              <a:rPr lang="en-ID" sz="2300" b="1" i="1" dirty="0" smtClean="0">
                <a:latin typeface="Consolas" panose="020B0609020204030204" pitchFamily="49" charset="0"/>
              </a:rPr>
              <a:t>'</a:t>
            </a:r>
            <a:r>
              <a:rPr lang="en-ID" sz="2300" dirty="0" smtClean="0">
                <a:latin typeface="Consolas" panose="020B0609020204030204" pitchFamily="49" charset="0"/>
              </a:rPr>
              <a:t>, ()=&gt;{</a:t>
            </a:r>
          </a:p>
          <a:p>
            <a:r>
              <a:rPr lang="en-ID" sz="2300" dirty="0">
                <a:latin typeface="Consolas" panose="020B0609020204030204" pitchFamily="49" charset="0"/>
              </a:rPr>
              <a:t> </a:t>
            </a:r>
            <a:r>
              <a:rPr lang="en-ID" sz="2300" dirty="0" smtClean="0">
                <a:latin typeface="Consolas" panose="020B0609020204030204" pitchFamily="49" charset="0"/>
              </a:rPr>
              <a:t>    console.log</a:t>
            </a:r>
            <a:r>
              <a:rPr lang="en-ID" sz="2300" dirty="0">
                <a:latin typeface="Consolas" panose="020B0609020204030204" pitchFamily="49" charset="0"/>
              </a:rPr>
              <a:t>('</a:t>
            </a:r>
            <a:r>
              <a:rPr lang="en-ID" sz="2300" dirty="0" err="1">
                <a:latin typeface="Consolas" panose="020B0609020204030204" pitchFamily="49" charset="0"/>
              </a:rPr>
              <a:t>Terhubung</a:t>
            </a:r>
            <a:r>
              <a:rPr lang="en-ID" sz="2300" dirty="0">
                <a:latin typeface="Consolas" panose="020B0609020204030204" pitchFamily="49" charset="0"/>
              </a:rPr>
              <a:t> </a:t>
            </a:r>
            <a:r>
              <a:rPr lang="en-ID" sz="2300" dirty="0" err="1">
                <a:latin typeface="Consolas" panose="020B0609020204030204" pitchFamily="49" charset="0"/>
              </a:rPr>
              <a:t>ke</a:t>
            </a:r>
            <a:r>
              <a:rPr lang="en-ID" sz="2300" dirty="0">
                <a:latin typeface="Consolas" panose="020B0609020204030204" pitchFamily="49" charset="0"/>
              </a:rPr>
              <a:t> MongoDB');</a:t>
            </a:r>
          </a:p>
          <a:p>
            <a:r>
              <a:rPr lang="en-ID" sz="2300" dirty="0" smtClean="0">
                <a:latin typeface="Consolas" panose="020B0609020204030204" pitchFamily="49" charset="0"/>
              </a:rPr>
              <a:t>   }</a:t>
            </a:r>
          </a:p>
          <a:p>
            <a:r>
              <a:rPr lang="en-ID" sz="2300" dirty="0" smtClean="0">
                <a:latin typeface="Consolas" panose="020B0609020204030204" pitchFamily="49" charset="0"/>
              </a:rPr>
              <a:t>);</a:t>
            </a:r>
            <a:endParaRPr lang="en-ID" sz="2300" dirty="0">
              <a:latin typeface="Consolas" panose="020B0609020204030204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-19457"/>
            <a:ext cx="8693420" cy="1643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3200" b="1" dirty="0" smtClean="0">
                <a:solidFill>
                  <a:srgbClr val="009696"/>
                </a:solidFill>
              </a:rPr>
              <a:t>Using Mongoose Package</a:t>
            </a:r>
          </a:p>
          <a:p>
            <a:pPr algn="r"/>
            <a:r>
              <a:rPr lang="en-US" sz="2400" i="1" dirty="0" smtClean="0">
                <a:solidFill>
                  <a:srgbClr val="009696"/>
                </a:solidFill>
              </a:rPr>
              <a:t>#1 Connect to MongoDB</a:t>
            </a:r>
          </a:p>
          <a:p>
            <a:pPr algn="r"/>
            <a:r>
              <a:rPr lang="en-US" sz="2000" b="1" dirty="0" smtClean="0">
                <a:solidFill>
                  <a:srgbClr val="FF0000"/>
                </a:solidFill>
              </a:rPr>
              <a:t>*b. Make a connection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2319" t="63906" r="9556" b="12067"/>
          <a:stretch/>
        </p:blipFill>
        <p:spPr>
          <a:xfrm>
            <a:off x="1731523" y="4192619"/>
            <a:ext cx="6610047" cy="1536971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348414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71703" y="680935"/>
            <a:ext cx="8560340" cy="54183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800" b="1" dirty="0" smtClean="0">
                <a:solidFill>
                  <a:srgbClr val="9D3389"/>
                </a:solidFill>
              </a:rPr>
              <a:t>// app.js</a:t>
            </a:r>
          </a:p>
          <a:p>
            <a:endParaRPr lang="en-ID" sz="2000" b="1" dirty="0">
              <a:latin typeface="Consolas" panose="020B0609020204030204" pitchFamily="49" charset="0"/>
            </a:endParaRPr>
          </a:p>
          <a:p>
            <a:r>
              <a:rPr lang="en-ID" sz="2300" dirty="0" err="1">
                <a:latin typeface="Consolas" panose="020B0609020204030204" pitchFamily="49" charset="0"/>
              </a:rPr>
              <a:t>var</a:t>
            </a:r>
            <a:r>
              <a:rPr lang="en-ID" sz="2300" dirty="0">
                <a:latin typeface="Consolas" panose="020B0609020204030204" pitchFamily="49" charset="0"/>
              </a:rPr>
              <a:t> </a:t>
            </a:r>
            <a:r>
              <a:rPr lang="en-ID" sz="2300" dirty="0">
                <a:solidFill>
                  <a:srgbClr val="009696"/>
                </a:solidFill>
                <a:latin typeface="Consolas" panose="020B0609020204030204" pitchFamily="49" charset="0"/>
              </a:rPr>
              <a:t>mongoose</a:t>
            </a:r>
            <a:r>
              <a:rPr lang="en-ID" sz="2300" dirty="0">
                <a:latin typeface="Consolas" panose="020B0609020204030204" pitchFamily="49" charset="0"/>
              </a:rPr>
              <a:t> = require(</a:t>
            </a:r>
            <a:r>
              <a:rPr lang="en-ID" sz="2300" b="1" dirty="0">
                <a:solidFill>
                  <a:srgbClr val="FF0000"/>
                </a:solidFill>
                <a:latin typeface="Consolas" panose="020B0609020204030204" pitchFamily="49" charset="0"/>
              </a:rPr>
              <a:t>'mongoose'</a:t>
            </a:r>
            <a:r>
              <a:rPr lang="en-ID" sz="2300" dirty="0">
                <a:latin typeface="Consolas" panose="020B0609020204030204" pitchFamily="49" charset="0"/>
              </a:rPr>
              <a:t>);</a:t>
            </a:r>
          </a:p>
          <a:p>
            <a:r>
              <a:rPr lang="en-ID" sz="2300" dirty="0" err="1">
                <a:latin typeface="Consolas" panose="020B0609020204030204" pitchFamily="49" charset="0"/>
              </a:rPr>
              <a:t>var</a:t>
            </a:r>
            <a:r>
              <a:rPr lang="en-ID" sz="2300" dirty="0">
                <a:latin typeface="Consolas" panose="020B0609020204030204" pitchFamily="49" charset="0"/>
              </a:rPr>
              <a:t> </a:t>
            </a:r>
            <a:r>
              <a:rPr lang="en-ID" sz="23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User</a:t>
            </a:r>
            <a:r>
              <a:rPr lang="en-ID" sz="2300" dirty="0" smtClean="0">
                <a:latin typeface="Consolas" panose="020B0609020204030204" pitchFamily="49" charset="0"/>
              </a:rPr>
              <a:t> </a:t>
            </a:r>
            <a:r>
              <a:rPr lang="en-ID" sz="2300" dirty="0">
                <a:latin typeface="Consolas" panose="020B0609020204030204" pitchFamily="49" charset="0"/>
              </a:rPr>
              <a:t>= require(</a:t>
            </a:r>
            <a:r>
              <a:rPr lang="en-ID" sz="2300" b="1" dirty="0">
                <a:solidFill>
                  <a:srgbClr val="FF0000"/>
                </a:solidFill>
                <a:latin typeface="Consolas" panose="020B0609020204030204" pitchFamily="49" charset="0"/>
              </a:rPr>
              <a:t>'./models/user'</a:t>
            </a:r>
            <a:r>
              <a:rPr lang="en-ID" sz="2300" dirty="0">
                <a:latin typeface="Consolas" panose="020B0609020204030204" pitchFamily="49" charset="0"/>
              </a:rPr>
              <a:t>);</a:t>
            </a:r>
          </a:p>
          <a:p>
            <a:endParaRPr lang="en-ID" sz="2300" dirty="0">
              <a:latin typeface="Consolas" panose="020B0609020204030204" pitchFamily="49" charset="0"/>
            </a:endParaRPr>
          </a:p>
          <a:p>
            <a:r>
              <a:rPr lang="en-ID" sz="2300" dirty="0" err="1">
                <a:latin typeface="Consolas" panose="020B0609020204030204" pitchFamily="49" charset="0"/>
              </a:rPr>
              <a:t>mongoose.connect</a:t>
            </a:r>
            <a:r>
              <a:rPr lang="en-ID" sz="2300" dirty="0" smtClean="0">
                <a:latin typeface="Consolas" panose="020B0609020204030204" pitchFamily="49" charset="0"/>
              </a:rPr>
              <a:t>(</a:t>
            </a:r>
          </a:p>
          <a:p>
            <a:r>
              <a:rPr lang="en-ID" sz="2300" dirty="0">
                <a:latin typeface="Consolas" panose="020B0609020204030204" pitchFamily="49" charset="0"/>
              </a:rPr>
              <a:t> </a:t>
            </a:r>
            <a:r>
              <a:rPr lang="en-ID" sz="2300" dirty="0" smtClean="0">
                <a:latin typeface="Consolas" panose="020B0609020204030204" pitchFamily="49" charset="0"/>
              </a:rPr>
              <a:t>  </a:t>
            </a:r>
            <a:r>
              <a:rPr lang="en-ID" sz="2300" b="1" i="1" dirty="0" smtClean="0">
                <a:latin typeface="Consolas" panose="020B0609020204030204" pitchFamily="49" charset="0"/>
              </a:rPr>
              <a:t>'</a:t>
            </a:r>
            <a:r>
              <a:rPr lang="en-ID" sz="2300" b="1" i="1" dirty="0" err="1" smtClean="0">
                <a:latin typeface="Consolas" panose="020B0609020204030204" pitchFamily="49" charset="0"/>
              </a:rPr>
              <a:t>mongodb</a:t>
            </a:r>
            <a:r>
              <a:rPr lang="en-ID" sz="2300" b="1" i="1" dirty="0">
                <a:latin typeface="Consolas" panose="020B0609020204030204" pitchFamily="49" charset="0"/>
              </a:rPr>
              <a:t>://lintang:1234@localhost/</a:t>
            </a:r>
            <a:r>
              <a:rPr lang="en-ID" sz="2300" b="1" i="1" dirty="0" err="1">
                <a:latin typeface="Consolas" panose="020B0609020204030204" pitchFamily="49" charset="0"/>
              </a:rPr>
              <a:t>toko</a:t>
            </a:r>
            <a:r>
              <a:rPr lang="en-ID" sz="2300" b="1" i="1" dirty="0" smtClean="0">
                <a:latin typeface="Consolas" panose="020B0609020204030204" pitchFamily="49" charset="0"/>
              </a:rPr>
              <a:t>'</a:t>
            </a:r>
            <a:r>
              <a:rPr lang="en-ID" sz="2300" dirty="0" smtClean="0">
                <a:latin typeface="Consolas" panose="020B0609020204030204" pitchFamily="49" charset="0"/>
              </a:rPr>
              <a:t>, ()=&gt;{</a:t>
            </a:r>
          </a:p>
          <a:p>
            <a:r>
              <a:rPr lang="en-ID" sz="2300" dirty="0">
                <a:latin typeface="Consolas" panose="020B0609020204030204" pitchFamily="49" charset="0"/>
              </a:rPr>
              <a:t> </a:t>
            </a:r>
            <a:r>
              <a:rPr lang="en-ID" sz="2300" dirty="0" smtClean="0">
                <a:latin typeface="Consolas" panose="020B0609020204030204" pitchFamily="49" charset="0"/>
              </a:rPr>
              <a:t>    console.log</a:t>
            </a:r>
            <a:r>
              <a:rPr lang="en-ID" sz="2300" dirty="0">
                <a:latin typeface="Consolas" panose="020B0609020204030204" pitchFamily="49" charset="0"/>
              </a:rPr>
              <a:t>('</a:t>
            </a:r>
            <a:r>
              <a:rPr lang="en-ID" sz="2300" dirty="0" err="1">
                <a:latin typeface="Consolas" panose="020B0609020204030204" pitchFamily="49" charset="0"/>
              </a:rPr>
              <a:t>Terhubung</a:t>
            </a:r>
            <a:r>
              <a:rPr lang="en-ID" sz="2300" dirty="0">
                <a:latin typeface="Consolas" panose="020B0609020204030204" pitchFamily="49" charset="0"/>
              </a:rPr>
              <a:t> </a:t>
            </a:r>
            <a:r>
              <a:rPr lang="en-ID" sz="2300" dirty="0" err="1">
                <a:latin typeface="Consolas" panose="020B0609020204030204" pitchFamily="49" charset="0"/>
              </a:rPr>
              <a:t>ke</a:t>
            </a:r>
            <a:r>
              <a:rPr lang="en-ID" sz="2300" dirty="0">
                <a:latin typeface="Consolas" panose="020B0609020204030204" pitchFamily="49" charset="0"/>
              </a:rPr>
              <a:t> MongoDB');</a:t>
            </a:r>
          </a:p>
          <a:p>
            <a:r>
              <a:rPr lang="en-ID" sz="2300" dirty="0" smtClean="0">
                <a:latin typeface="Consolas" panose="020B0609020204030204" pitchFamily="49" charset="0"/>
              </a:rPr>
              <a:t>   }</a:t>
            </a:r>
          </a:p>
          <a:p>
            <a:r>
              <a:rPr lang="en-ID" sz="2300" dirty="0" smtClean="0">
                <a:latin typeface="Consolas" panose="020B0609020204030204" pitchFamily="49" charset="0"/>
              </a:rPr>
              <a:t>);</a:t>
            </a:r>
          </a:p>
          <a:p>
            <a:endParaRPr lang="en-ID" sz="2300" dirty="0">
              <a:latin typeface="Consolas" panose="020B0609020204030204" pitchFamily="49" charset="0"/>
            </a:endParaRPr>
          </a:p>
          <a:p>
            <a:r>
              <a:rPr lang="en-ID" sz="2300" dirty="0">
                <a:latin typeface="Consolas" panose="020B0609020204030204" pitchFamily="49" charset="0"/>
              </a:rPr>
              <a:t>new User({</a:t>
            </a:r>
          </a:p>
          <a:p>
            <a:r>
              <a:rPr lang="en-ID" sz="2300" dirty="0" smtClean="0">
                <a:latin typeface="Consolas" panose="020B0609020204030204" pitchFamily="49" charset="0"/>
              </a:rPr>
              <a:t>   </a:t>
            </a:r>
            <a:r>
              <a:rPr lang="en-ID" sz="2300" b="1" i="1" dirty="0" err="1" smtClean="0">
                <a:solidFill>
                  <a:srgbClr val="009696"/>
                </a:solidFill>
                <a:latin typeface="Consolas" panose="020B0609020204030204" pitchFamily="49" charset="0"/>
              </a:rPr>
              <a:t>nama</a:t>
            </a:r>
            <a:r>
              <a:rPr lang="en-ID" sz="2300" dirty="0">
                <a:latin typeface="Consolas" panose="020B0609020204030204" pitchFamily="49" charset="0"/>
              </a:rPr>
              <a:t>: </a:t>
            </a:r>
            <a:r>
              <a:rPr lang="en-ID" sz="2300" b="1" dirty="0">
                <a:latin typeface="Consolas" panose="020B0609020204030204" pitchFamily="49" charset="0"/>
              </a:rPr>
              <a:t>'Andi'</a:t>
            </a:r>
            <a:r>
              <a:rPr lang="en-ID" sz="2300" dirty="0">
                <a:latin typeface="Consolas" panose="020B0609020204030204" pitchFamily="49" charset="0"/>
              </a:rPr>
              <a:t>,</a:t>
            </a:r>
          </a:p>
          <a:p>
            <a:r>
              <a:rPr lang="en-ID" sz="2300" dirty="0" smtClean="0">
                <a:latin typeface="Consolas" panose="020B0609020204030204" pitchFamily="49" charset="0"/>
              </a:rPr>
              <a:t>   </a:t>
            </a:r>
            <a:r>
              <a:rPr lang="en-ID" sz="2300" b="1" i="1" dirty="0" err="1" smtClean="0">
                <a:solidFill>
                  <a:srgbClr val="009696"/>
                </a:solidFill>
                <a:latin typeface="Consolas" panose="020B0609020204030204" pitchFamily="49" charset="0"/>
              </a:rPr>
              <a:t>usia</a:t>
            </a:r>
            <a:r>
              <a:rPr lang="en-ID" sz="2300" dirty="0">
                <a:latin typeface="Consolas" panose="020B0609020204030204" pitchFamily="49" charset="0"/>
              </a:rPr>
              <a:t>: </a:t>
            </a:r>
            <a:r>
              <a:rPr lang="en-ID" sz="2300" b="1" dirty="0">
                <a:latin typeface="Consolas" panose="020B0609020204030204" pitchFamily="49" charset="0"/>
              </a:rPr>
              <a:t>21</a:t>
            </a:r>
          </a:p>
          <a:p>
            <a:r>
              <a:rPr lang="en-ID" sz="2300" dirty="0">
                <a:latin typeface="Consolas" panose="020B0609020204030204" pitchFamily="49" charset="0"/>
              </a:rPr>
              <a:t>}).save().then((</a:t>
            </a:r>
            <a:r>
              <a:rPr lang="en-ID" sz="23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newUser</a:t>
            </a:r>
            <a:r>
              <a:rPr lang="en-ID" sz="2300" dirty="0">
                <a:latin typeface="Consolas" panose="020B0609020204030204" pitchFamily="49" charset="0"/>
              </a:rPr>
              <a:t>)=&gt;{</a:t>
            </a:r>
          </a:p>
          <a:p>
            <a:r>
              <a:rPr lang="en-ID" sz="2300" dirty="0" smtClean="0">
                <a:latin typeface="Consolas" panose="020B0609020204030204" pitchFamily="49" charset="0"/>
              </a:rPr>
              <a:t>   console.log</a:t>
            </a:r>
            <a:r>
              <a:rPr lang="en-ID" sz="2300" dirty="0">
                <a:latin typeface="Consolas" panose="020B0609020204030204" pitchFamily="49" charset="0"/>
              </a:rPr>
              <a:t>('Data </a:t>
            </a:r>
            <a:r>
              <a:rPr lang="en-ID" sz="2300" dirty="0" err="1">
                <a:latin typeface="Consolas" panose="020B0609020204030204" pitchFamily="49" charset="0"/>
              </a:rPr>
              <a:t>masuk</a:t>
            </a:r>
            <a:r>
              <a:rPr lang="en-ID" sz="2300" dirty="0">
                <a:latin typeface="Consolas" panose="020B0609020204030204" pitchFamily="49" charset="0"/>
              </a:rPr>
              <a:t>: '+</a:t>
            </a:r>
            <a:r>
              <a:rPr lang="en-ID" sz="23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newUser</a:t>
            </a:r>
            <a:r>
              <a:rPr lang="en-ID" sz="2300" dirty="0">
                <a:latin typeface="Consolas" panose="020B0609020204030204" pitchFamily="49" charset="0"/>
              </a:rPr>
              <a:t>);</a:t>
            </a:r>
          </a:p>
          <a:p>
            <a:r>
              <a:rPr lang="en-ID" sz="2300" dirty="0">
                <a:latin typeface="Consolas" panose="020B0609020204030204" pitchFamily="49" charset="0"/>
              </a:rPr>
              <a:t>});</a:t>
            </a:r>
          </a:p>
          <a:p>
            <a:endParaRPr lang="en-ID" sz="2300" dirty="0">
              <a:latin typeface="Consolas" panose="020B0609020204030204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-19456"/>
            <a:ext cx="8693420" cy="14883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3200" b="1" dirty="0" smtClean="0">
                <a:solidFill>
                  <a:srgbClr val="009696"/>
                </a:solidFill>
              </a:rPr>
              <a:t>Using Mongoose Package</a:t>
            </a:r>
          </a:p>
          <a:p>
            <a:pPr algn="r"/>
            <a:r>
              <a:rPr lang="en-US" sz="2400" i="1" dirty="0" smtClean="0">
                <a:solidFill>
                  <a:srgbClr val="009696"/>
                </a:solidFill>
              </a:rPr>
              <a:t>#2 Input Data</a:t>
            </a:r>
          </a:p>
        </p:txBody>
      </p:sp>
    </p:spTree>
    <p:extLst>
      <p:ext uri="{BB962C8B-B14F-4D97-AF65-F5344CB8AC3E}">
        <p14:creationId xmlns:p14="http://schemas.microsoft.com/office/powerpoint/2010/main" val="24593938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11247</TotalTime>
  <Words>670</Words>
  <Application>Microsoft Office PowerPoint</Application>
  <PresentationFormat>On-screen Show (4:3)</PresentationFormat>
  <Paragraphs>215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Consolas</vt:lpstr>
      <vt:lpstr>Gotham</vt:lpstr>
      <vt:lpstr>Gotham Black</vt:lpstr>
      <vt:lpstr>Gotham Bold</vt:lpstr>
      <vt:lpstr>Gotham ExtraLight</vt:lpstr>
      <vt:lpstr>Gotham Medium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Lintang</dc:creator>
  <cp:lastModifiedBy>lintangwisesa</cp:lastModifiedBy>
  <cp:revision>895</cp:revision>
  <dcterms:created xsi:type="dcterms:W3CDTF">2015-11-07T11:59:24Z</dcterms:created>
  <dcterms:modified xsi:type="dcterms:W3CDTF">2018-10-02T04:57:11Z</dcterms:modified>
</cp:coreProperties>
</file>