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99" r:id="rId2"/>
    <p:sldId id="438" r:id="rId3"/>
    <p:sldId id="472" r:id="rId4"/>
    <p:sldId id="439" r:id="rId5"/>
    <p:sldId id="474" r:id="rId6"/>
    <p:sldId id="479" r:id="rId7"/>
    <p:sldId id="473" r:id="rId8"/>
    <p:sldId id="459" r:id="rId9"/>
    <p:sldId id="445" r:id="rId10"/>
    <p:sldId id="446" r:id="rId11"/>
    <p:sldId id="447" r:id="rId12"/>
    <p:sldId id="448" r:id="rId13"/>
    <p:sldId id="465" r:id="rId14"/>
    <p:sldId id="466" r:id="rId15"/>
    <p:sldId id="467" r:id="rId16"/>
    <p:sldId id="468" r:id="rId17"/>
    <p:sldId id="449" r:id="rId18"/>
    <p:sldId id="450" r:id="rId19"/>
    <p:sldId id="451" r:id="rId20"/>
    <p:sldId id="452" r:id="rId21"/>
    <p:sldId id="454" r:id="rId22"/>
    <p:sldId id="453" r:id="rId23"/>
    <p:sldId id="475" r:id="rId24"/>
    <p:sldId id="476" r:id="rId25"/>
    <p:sldId id="477" r:id="rId26"/>
    <p:sldId id="461" r:id="rId27"/>
    <p:sldId id="462" r:id="rId28"/>
    <p:sldId id="463" r:id="rId29"/>
    <p:sldId id="464" r:id="rId30"/>
    <p:sldId id="469" r:id="rId31"/>
    <p:sldId id="478" r:id="rId32"/>
    <p:sldId id="470" r:id="rId33"/>
    <p:sldId id="480" r:id="rId34"/>
    <p:sldId id="481" r:id="rId35"/>
    <p:sldId id="444" r:id="rId3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0231" autoAdjust="0"/>
  </p:normalViewPr>
  <p:slideViewPr>
    <p:cSldViewPr snapToGrid="0">
      <p:cViewPr varScale="1">
        <p:scale>
          <a:sx n="79" d="100"/>
          <a:sy n="79" d="100"/>
        </p:scale>
        <p:origin x="160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Back-End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940771"/>
            <a:ext cx="5976437" cy="2347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8000" dirty="0" smtClean="0"/>
              <a:t>Exploring</a:t>
            </a:r>
            <a:endParaRPr lang="id-ID" sz="8800" dirty="0" smtClean="0"/>
          </a:p>
          <a:p>
            <a:pPr algn="ctr"/>
            <a:r>
              <a:rPr lang="id-ID" sz="3200" i="1" dirty="0" smtClean="0"/>
              <a:t>#2   </a:t>
            </a:r>
            <a:r>
              <a:rPr lang="id-ID" sz="3200" b="0" dirty="0" smtClean="0">
                <a:latin typeface="Gotham" pitchFamily="50" charset="0"/>
              </a:rPr>
              <a:t>Built-In Modules</a:t>
            </a:r>
            <a:endParaRPr lang="en-US" sz="3200" i="1" dirty="0"/>
          </a:p>
        </p:txBody>
      </p:sp>
      <p:pic>
        <p:nvPicPr>
          <p:cNvPr id="5" name="Picture 2" descr="C:\Users\Windows 7\Music\nodejs-new-pantone-bl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62" y="2260171"/>
            <a:ext cx="2789230" cy="170865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2010"/>
            <a:ext cx="8560680" cy="1172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OS Module</a:t>
            </a:r>
            <a:endParaRPr lang="en-US" sz="2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2741" y="739965"/>
            <a:ext cx="8354091" cy="5266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itchFamily="49" charset="0"/>
                <a:cs typeface="Consolas" pitchFamily="49" charset="0"/>
              </a:rPr>
              <a:t>const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os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('</a:t>
            </a:r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os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');</a:t>
            </a:r>
            <a:r>
              <a:rPr lang="id-ID" dirty="0">
                <a:latin typeface="Consolas" pitchFamily="49" charset="0"/>
                <a:cs typeface="Consolas" pitchFamily="49" charset="0"/>
              </a:rPr>
              <a:t/>
            </a:r>
            <a:br>
              <a:rPr lang="id-ID" dirty="0">
                <a:latin typeface="Consolas" pitchFamily="49" charset="0"/>
                <a:cs typeface="Consolas" pitchFamily="49" charset="0"/>
              </a:rPr>
            </a:br>
            <a:r>
              <a:rPr lang="id-ID" dirty="0">
                <a:latin typeface="Consolas" pitchFamily="49" charset="0"/>
                <a:cs typeface="Consolas" pitchFamily="49" charset="0"/>
              </a:rPr>
              <a:t>var dataUser =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os.userInfo()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; </a:t>
            </a:r>
            <a:endParaRPr lang="id-ID" dirty="0" smtClean="0">
              <a:latin typeface="Consolas" pitchFamily="49" charset="0"/>
              <a:cs typeface="Consolas" pitchFamily="49" charset="0"/>
            </a:endParaRPr>
          </a:p>
          <a:p>
            <a:endParaRPr lang="id-ID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b="1" dirty="0" smtClean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(dataUser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.uid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dirty="0">
              <a:latin typeface="Consolas" pitchFamily="49" charset="0"/>
              <a:cs typeface="Consolas" pitchFamily="49" charset="0"/>
            </a:endParaRPr>
          </a:p>
          <a:p>
            <a:r>
              <a:rPr lang="id-ID" b="1" dirty="0" smtClean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(dataUser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.gid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id-ID" dirty="0">
                <a:latin typeface="Consolas" pitchFamily="49" charset="0"/>
                <a:cs typeface="Consolas" pitchFamily="49" charset="0"/>
              </a:rPr>
              <a:t/>
            </a:r>
            <a:br>
              <a:rPr lang="id-ID" dirty="0">
                <a:latin typeface="Consolas" pitchFamily="49" charset="0"/>
                <a:cs typeface="Consolas" pitchFamily="49" charset="0"/>
              </a:rPr>
            </a:br>
            <a:r>
              <a:rPr lang="id-ID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(dataUser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.username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 console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(dataUser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.homedir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b="1" dirty="0" smtClean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(dataUser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.shell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15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02305" y="6019819"/>
            <a:ext cx="818866" cy="822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600500" y="2074460"/>
            <a:ext cx="7960180" cy="4783540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5664" y="-203082"/>
            <a:ext cx="8560680" cy="1172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OS Module</a:t>
            </a:r>
            <a:endParaRPr lang="en-US" sz="2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3888" y="344173"/>
            <a:ext cx="8067488" cy="15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pt-BR" sz="3200" dirty="0">
                <a:latin typeface="Consolas" pitchFamily="49" charset="0"/>
                <a:cs typeface="Consolas" pitchFamily="49" charset="0"/>
              </a:rPr>
              <a:t>const </a:t>
            </a:r>
            <a:r>
              <a:rPr lang="pt-BR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os</a:t>
            </a:r>
            <a:r>
              <a:rPr lang="pt-BR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32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pt-BR" sz="3200" dirty="0">
                <a:latin typeface="Consolas" pitchFamily="49" charset="0"/>
                <a:cs typeface="Consolas" pitchFamily="49" charset="0"/>
              </a:rPr>
              <a:t>('</a:t>
            </a:r>
            <a:r>
              <a:rPr lang="pt-BR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os</a:t>
            </a:r>
            <a:r>
              <a:rPr lang="pt-BR" sz="32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pt-BR" sz="3200" dirty="0">
                <a:latin typeface="Consolas" pitchFamily="49" charset="0"/>
                <a:cs typeface="Consolas" pitchFamily="49" charset="0"/>
              </a:rPr>
              <a:t>var dataCPU = </a:t>
            </a:r>
            <a:r>
              <a:rPr lang="pt-BR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os.cpus()</a:t>
            </a:r>
            <a:r>
              <a:rPr lang="pt-BR" sz="3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32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pt-BR" sz="3200" dirty="0">
                <a:latin typeface="Consolas" pitchFamily="49" charset="0"/>
                <a:cs typeface="Consolas" pitchFamily="49" charset="0"/>
              </a:rPr>
              <a:t>.</a:t>
            </a:r>
            <a:r>
              <a:rPr lang="pt-BR" sz="32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pt-BR" sz="3200" dirty="0">
                <a:latin typeface="Consolas" pitchFamily="49" charset="0"/>
                <a:cs typeface="Consolas" pitchFamily="49" charset="0"/>
              </a:rPr>
              <a:t>(dataCPU);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4276" y="2169994"/>
            <a:ext cx="76018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 { model: 'AMD A6-4400M APU with Radeon(tm) HD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Graphics',</a:t>
            </a:r>
            <a:endParaRPr lang="en-US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speed: 2695,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times: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{ user: 2016749,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nice: 0,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sys: 1205154,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idle: 15334835,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irq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109824 } },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{ model: 'AMD A6-4400M APU with Radeon(tm) HD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Graphics',</a:t>
            </a:r>
            <a:endParaRPr lang="en-US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speed: 2695,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times: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{ user: 2102066,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nice: 0,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sys: 1426878,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idle: 15027014,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irq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412856 } } ]</a:t>
            </a:r>
            <a:endParaRPr lang="id-ID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557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2010"/>
            <a:ext cx="8560680" cy="1172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OS Module</a:t>
            </a:r>
            <a:endParaRPr lang="en-US" sz="2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3081" y="739965"/>
            <a:ext cx="8749879" cy="5266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pt-BR" sz="3400" dirty="0">
                <a:latin typeface="Consolas" pitchFamily="49" charset="0"/>
                <a:cs typeface="Consolas" pitchFamily="49" charset="0"/>
              </a:rPr>
              <a:t>const </a:t>
            </a:r>
            <a:r>
              <a:rPr lang="pt-BR" sz="3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os</a:t>
            </a:r>
            <a:r>
              <a:rPr lang="pt-BR" sz="3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34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pt-BR" sz="3400" dirty="0">
                <a:latin typeface="Consolas" pitchFamily="49" charset="0"/>
                <a:cs typeface="Consolas" pitchFamily="49" charset="0"/>
              </a:rPr>
              <a:t>('</a:t>
            </a:r>
            <a:r>
              <a:rPr lang="pt-BR" sz="3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os</a:t>
            </a:r>
            <a:r>
              <a:rPr lang="pt-BR" sz="34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pt-BR" sz="3400" dirty="0">
                <a:latin typeface="Consolas" pitchFamily="49" charset="0"/>
                <a:cs typeface="Consolas" pitchFamily="49" charset="0"/>
              </a:rPr>
              <a:t>var dataCPU = </a:t>
            </a:r>
            <a:r>
              <a:rPr lang="pt-BR" sz="3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os.cpus()</a:t>
            </a:r>
            <a:r>
              <a:rPr lang="pt-BR" sz="3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id-ID" sz="3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3400" b="1" dirty="0" smtClean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34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34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3400" dirty="0" smtClean="0">
                <a:latin typeface="Consolas" pitchFamily="49" charset="0"/>
                <a:cs typeface="Consolas" pitchFamily="49" charset="0"/>
              </a:rPr>
              <a:t>(dataCPU</a:t>
            </a:r>
            <a:r>
              <a:rPr lang="id-ID" sz="3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[0</a:t>
            </a:r>
            <a:r>
              <a:rPr lang="id-ID" sz="3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].model</a:t>
            </a:r>
            <a:r>
              <a:rPr lang="id-ID" sz="3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34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34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34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3400" dirty="0">
                <a:latin typeface="Consolas" pitchFamily="49" charset="0"/>
                <a:cs typeface="Consolas" pitchFamily="49" charset="0"/>
              </a:rPr>
              <a:t>(dataCPU</a:t>
            </a:r>
            <a:r>
              <a:rPr lang="id-ID" sz="3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[1].speed</a:t>
            </a:r>
            <a:r>
              <a:rPr lang="id-ID" sz="3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34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34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34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3400" dirty="0">
                <a:latin typeface="Consolas" pitchFamily="49" charset="0"/>
                <a:cs typeface="Consolas" pitchFamily="49" charset="0"/>
              </a:rPr>
              <a:t>(dataCPU</a:t>
            </a:r>
            <a:r>
              <a:rPr lang="id-ID" sz="3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[1].times.user</a:t>
            </a:r>
            <a:r>
              <a:rPr lang="id-ID" sz="3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3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28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2010"/>
            <a:ext cx="8560680" cy="1172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Events Module</a:t>
            </a:r>
            <a:endParaRPr lang="en-US" sz="2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4556" y="829801"/>
            <a:ext cx="8534750" cy="51763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// membuat event</a:t>
            </a:r>
          </a:p>
          <a:p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events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('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events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eventKu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events</a:t>
            </a: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EventEmitter</a:t>
            </a: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800" dirty="0">
                <a:latin typeface="Consolas" pitchFamily="49" charset="0"/>
                <a:cs typeface="Consolas" pitchFamily="49" charset="0"/>
              </a:rPr>
            </a:b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eventKu.on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'klik'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, function(){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i="1" dirty="0">
                <a:latin typeface="Consolas" pitchFamily="49" charset="0"/>
                <a:cs typeface="Consolas" pitchFamily="49" charset="0"/>
              </a:rPr>
              <a:t>'Anda ngeklik!'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800" dirty="0">
                <a:latin typeface="Consolas" pitchFamily="49" charset="0"/>
                <a:cs typeface="Consolas" pitchFamily="49" charset="0"/>
              </a:rPr>
            </a:b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eventKu.on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'drag'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, function(){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i="1" dirty="0">
                <a:latin typeface="Consolas" pitchFamily="49" charset="0"/>
                <a:cs typeface="Consolas" pitchFamily="49" charset="0"/>
              </a:rPr>
              <a:t>'Anda ngedrag!'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206184" y="197108"/>
            <a:ext cx="756744" cy="740948"/>
          </a:xfrm>
          <a:prstGeom prst="star5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365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2010"/>
            <a:ext cx="8560680" cy="1172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Events Module</a:t>
            </a:r>
            <a:endParaRPr lang="en-US" sz="2800" b="1" dirty="0">
              <a:solidFill>
                <a:srgbClr val="00969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8663" y="5909481"/>
            <a:ext cx="2920621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0621" y="679673"/>
            <a:ext cx="8461389" cy="587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// mendata event</a:t>
            </a:r>
          </a:p>
          <a:p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events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('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events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eventKu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events</a:t>
            </a: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EventEmitter</a:t>
            </a: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800" dirty="0">
                <a:latin typeface="Consolas" pitchFamily="49" charset="0"/>
                <a:cs typeface="Consolas" pitchFamily="49" charset="0"/>
              </a:rPr>
            </a:b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eventKu.on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'klik'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, function(){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i="1" dirty="0">
                <a:latin typeface="Consolas" pitchFamily="49" charset="0"/>
                <a:cs typeface="Consolas" pitchFamily="49" charset="0"/>
              </a:rPr>
              <a:t>'Anda ngeklik</a:t>
            </a:r>
            <a:r>
              <a:rPr lang="id-ID" sz="2800" i="1" dirty="0" smtClean="0">
                <a:latin typeface="Consolas" pitchFamily="49" charset="0"/>
                <a:cs typeface="Consolas" pitchFamily="49" charset="0"/>
              </a:rPr>
              <a:t>!'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); });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800" dirty="0">
                <a:latin typeface="Consolas" pitchFamily="49" charset="0"/>
                <a:cs typeface="Consolas" pitchFamily="49" charset="0"/>
              </a:rPr>
            </a:b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eventKu.on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'drag'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, function(){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i="1" dirty="0">
                <a:latin typeface="Consolas" pitchFamily="49" charset="0"/>
                <a:cs typeface="Consolas" pitchFamily="49" charset="0"/>
              </a:rPr>
              <a:t>'Anda ngedrag</a:t>
            </a:r>
            <a:r>
              <a:rPr lang="id-ID" sz="2800" i="1" dirty="0" smtClean="0">
                <a:latin typeface="Consolas" pitchFamily="49" charset="0"/>
                <a:cs typeface="Consolas" pitchFamily="49" charset="0"/>
              </a:rPr>
              <a:t>!'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); });</a:t>
            </a:r>
          </a:p>
          <a:p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eventKu._eventsCount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28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eventKu.eventNames()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id-ID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480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2010"/>
            <a:ext cx="8560680" cy="1172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Events Module</a:t>
            </a:r>
            <a:endParaRPr lang="en-US" sz="2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6386" y="666025"/>
            <a:ext cx="8445624" cy="587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// menjalankan event</a:t>
            </a:r>
          </a:p>
          <a:p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events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('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events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eventKu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events</a:t>
            </a: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EventEmitter</a:t>
            </a:r>
            <a:r>
              <a:rPr lang="id-ID" sz="28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800" dirty="0">
                <a:latin typeface="Consolas" pitchFamily="49" charset="0"/>
                <a:cs typeface="Consolas" pitchFamily="49" charset="0"/>
              </a:rPr>
            </a:b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eventKu.on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'klik'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, function(){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i="1" dirty="0">
                <a:latin typeface="Consolas" pitchFamily="49" charset="0"/>
                <a:cs typeface="Consolas" pitchFamily="49" charset="0"/>
              </a:rPr>
              <a:t>'Anda ngeklik</a:t>
            </a:r>
            <a:r>
              <a:rPr lang="id-ID" sz="2800" i="1" dirty="0" smtClean="0">
                <a:latin typeface="Consolas" pitchFamily="49" charset="0"/>
                <a:cs typeface="Consolas" pitchFamily="49" charset="0"/>
              </a:rPr>
              <a:t>!'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); });</a:t>
            </a:r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800" dirty="0">
                <a:latin typeface="Consolas" pitchFamily="49" charset="0"/>
                <a:cs typeface="Consolas" pitchFamily="49" charset="0"/>
              </a:rPr>
            </a:b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eventKu.on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'drag'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, function(){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8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800" i="1" dirty="0">
                <a:latin typeface="Consolas" pitchFamily="49" charset="0"/>
                <a:cs typeface="Consolas" pitchFamily="49" charset="0"/>
              </a:rPr>
              <a:t>'Anda ngedrag</a:t>
            </a:r>
            <a:r>
              <a:rPr lang="id-ID" sz="2800" i="1" dirty="0" smtClean="0">
                <a:latin typeface="Consolas" pitchFamily="49" charset="0"/>
                <a:cs typeface="Consolas" pitchFamily="49" charset="0"/>
              </a:rPr>
              <a:t>!'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); });</a:t>
            </a:r>
          </a:p>
          <a:p>
            <a:endParaRPr lang="id-ID" sz="2800" dirty="0">
              <a:latin typeface="Consolas" pitchFamily="49" charset="0"/>
              <a:cs typeface="Consolas" pitchFamily="49" charset="0"/>
            </a:endParaRPr>
          </a:p>
          <a:p>
            <a:r>
              <a:rPr lang="id-ID" sz="28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eventKu.emit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('klik');</a:t>
            </a:r>
          </a:p>
          <a:p>
            <a:r>
              <a:rPr lang="id-ID" sz="28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eventKu.emit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('drag');</a:t>
            </a:r>
          </a:p>
          <a:p>
            <a:endParaRPr lang="id-ID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054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2010"/>
            <a:ext cx="8560680" cy="1172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Events Module</a:t>
            </a:r>
            <a:endParaRPr lang="en-US" sz="2800" b="1" dirty="0">
              <a:solidFill>
                <a:srgbClr val="00969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8663" y="5909481"/>
            <a:ext cx="2920621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4497" y="867103"/>
            <a:ext cx="8478329" cy="5833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2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7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// menjalankan event ber-parameter</a:t>
            </a:r>
          </a:p>
          <a:p>
            <a:endParaRPr lang="id-ID" sz="2700" dirty="0">
              <a:latin typeface="Consolas" pitchFamily="49" charset="0"/>
              <a:cs typeface="Consolas" pitchFamily="49" charset="0"/>
            </a:endParaRPr>
          </a:p>
          <a:p>
            <a:r>
              <a:rPr lang="id-ID" sz="27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7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events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700" b="1" dirty="0" smtClean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('</a:t>
            </a:r>
            <a:r>
              <a:rPr lang="id-ID" sz="27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events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id-ID" sz="27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7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eventKu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id-ID" sz="27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events</a:t>
            </a:r>
            <a:r>
              <a:rPr lang="id-ID" sz="27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id-ID" sz="27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EventEmitter</a:t>
            </a:r>
            <a:r>
              <a:rPr lang="id-ID" sz="27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7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700" dirty="0">
                <a:latin typeface="Consolas" pitchFamily="49" charset="0"/>
                <a:cs typeface="Consolas" pitchFamily="49" charset="0"/>
              </a:rPr>
            </a:br>
            <a:r>
              <a:rPr lang="id-ID" sz="27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eventKu.on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7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'klik'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2700" dirty="0" smtClean="0">
                <a:latin typeface="Consolas" pitchFamily="49" charset="0"/>
                <a:cs typeface="Consolas" pitchFamily="49" charset="0"/>
              </a:rPr>
              <a:t>function(</a:t>
            </a:r>
            <a:r>
              <a:rPr lang="id-ID" sz="27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pesan</a:t>
            </a:r>
            <a:r>
              <a:rPr lang="id-ID" sz="2700" dirty="0" smtClean="0">
                <a:latin typeface="Consolas" pitchFamily="49" charset="0"/>
                <a:cs typeface="Consolas" pitchFamily="49" charset="0"/>
              </a:rPr>
              <a:t>){</a:t>
            </a:r>
            <a:endParaRPr lang="id-ID" sz="2700" dirty="0">
              <a:latin typeface="Consolas" pitchFamily="49" charset="0"/>
              <a:cs typeface="Consolas" pitchFamily="49" charset="0"/>
            </a:endParaRPr>
          </a:p>
          <a:p>
            <a:r>
              <a:rPr lang="id-ID" sz="27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2700" b="1" dirty="0" smtClean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7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7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('Anda ngeklik! '</a:t>
            </a:r>
            <a:r>
              <a:rPr lang="id-ID" sz="27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id-ID" sz="27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pesan</a:t>
            </a:r>
            <a:r>
              <a:rPr lang="id-ID" sz="2700" dirty="0" smtClean="0">
                <a:latin typeface="Consolas" pitchFamily="49" charset="0"/>
                <a:cs typeface="Consolas" pitchFamily="49" charset="0"/>
              </a:rPr>
              <a:t>); });</a:t>
            </a:r>
            <a:endParaRPr lang="id-ID" sz="2700" dirty="0">
              <a:latin typeface="Consolas" pitchFamily="49" charset="0"/>
              <a:cs typeface="Consolas" pitchFamily="49" charset="0"/>
            </a:endParaRPr>
          </a:p>
          <a:p>
            <a:r>
              <a:rPr lang="id-ID" sz="27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700" dirty="0">
                <a:latin typeface="Consolas" pitchFamily="49" charset="0"/>
                <a:cs typeface="Consolas" pitchFamily="49" charset="0"/>
              </a:rPr>
            </a:br>
            <a:r>
              <a:rPr lang="id-ID" sz="27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eventKu.on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7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'drag'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2700" dirty="0" smtClean="0">
                <a:latin typeface="Consolas" pitchFamily="49" charset="0"/>
                <a:cs typeface="Consolas" pitchFamily="49" charset="0"/>
              </a:rPr>
              <a:t>function(</a:t>
            </a:r>
            <a:r>
              <a:rPr lang="id-ID" sz="27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pesan</a:t>
            </a:r>
            <a:r>
              <a:rPr lang="id-ID" sz="2700" dirty="0" smtClean="0">
                <a:latin typeface="Consolas" pitchFamily="49" charset="0"/>
                <a:cs typeface="Consolas" pitchFamily="49" charset="0"/>
              </a:rPr>
              <a:t>){</a:t>
            </a:r>
            <a:endParaRPr lang="id-ID" sz="2700" dirty="0">
              <a:latin typeface="Consolas" pitchFamily="49" charset="0"/>
              <a:cs typeface="Consolas" pitchFamily="49" charset="0"/>
            </a:endParaRPr>
          </a:p>
          <a:p>
            <a:r>
              <a:rPr lang="id-ID" sz="27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27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7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('Anda ngedrag</a:t>
            </a:r>
            <a:r>
              <a:rPr lang="id-ID" sz="2700" dirty="0" smtClean="0">
                <a:latin typeface="Consolas" pitchFamily="49" charset="0"/>
                <a:cs typeface="Consolas" pitchFamily="49" charset="0"/>
              </a:rPr>
              <a:t>!'</a:t>
            </a:r>
            <a:r>
              <a:rPr lang="id-ID" sz="27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id-ID" sz="27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pesan</a:t>
            </a:r>
            <a:r>
              <a:rPr lang="id-ID" sz="2700" dirty="0" smtClean="0">
                <a:latin typeface="Consolas" pitchFamily="49" charset="0"/>
                <a:cs typeface="Consolas" pitchFamily="49" charset="0"/>
              </a:rPr>
              <a:t>); });</a:t>
            </a:r>
          </a:p>
          <a:p>
            <a:endParaRPr lang="id-ID" sz="2700" dirty="0">
              <a:latin typeface="Consolas" pitchFamily="49" charset="0"/>
              <a:cs typeface="Consolas" pitchFamily="49" charset="0"/>
            </a:endParaRPr>
          </a:p>
          <a:p>
            <a:r>
              <a:rPr lang="id-ID" sz="27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eventKu.emit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('klik', '</a:t>
            </a:r>
            <a:r>
              <a:rPr lang="id-ID" sz="27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OK!</a:t>
            </a:r>
            <a:r>
              <a:rPr lang="id-ID" sz="2700" dirty="0" smtClean="0">
                <a:latin typeface="Consolas" pitchFamily="49" charset="0"/>
                <a:cs typeface="Consolas" pitchFamily="49" charset="0"/>
              </a:rPr>
              <a:t>');</a:t>
            </a:r>
            <a:endParaRPr lang="id-ID" sz="2700" dirty="0">
              <a:latin typeface="Consolas" pitchFamily="49" charset="0"/>
              <a:cs typeface="Consolas" pitchFamily="49" charset="0"/>
            </a:endParaRPr>
          </a:p>
          <a:p>
            <a:r>
              <a:rPr lang="id-ID" sz="27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eventKu.emit</a:t>
            </a:r>
            <a:r>
              <a:rPr lang="id-ID" sz="2700" dirty="0">
                <a:latin typeface="Consolas" pitchFamily="49" charset="0"/>
                <a:cs typeface="Consolas" pitchFamily="49" charset="0"/>
              </a:rPr>
              <a:t>('drag', '</a:t>
            </a:r>
            <a:r>
              <a:rPr lang="id-ID" sz="27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Sip!</a:t>
            </a:r>
            <a:r>
              <a:rPr lang="id-ID" sz="2700" dirty="0" smtClean="0">
                <a:latin typeface="Consolas" pitchFamily="49" charset="0"/>
                <a:cs typeface="Consolas" pitchFamily="49" charset="0"/>
              </a:rPr>
              <a:t>');</a:t>
            </a:r>
            <a:endParaRPr lang="id-ID" sz="2700" dirty="0">
              <a:latin typeface="Consolas" pitchFamily="49" charset="0"/>
              <a:cs typeface="Consolas" pitchFamily="49" charset="0"/>
            </a:endParaRPr>
          </a:p>
          <a:p>
            <a:endParaRPr lang="id-ID" sz="27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33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2010"/>
            <a:ext cx="8560680" cy="1172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FS Module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0017" y="726317"/>
            <a:ext cx="8749879" cy="4508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const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('fs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');</a:t>
            </a: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fs.writeFile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'halo.txt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Halo!'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000" dirty="0" smtClean="0">
                <a:latin typeface="Consolas" pitchFamily="49" charset="0"/>
                <a:cs typeface="Consolas" pitchFamily="49" charset="0"/>
              </a:rPr>
              <a:t>// membuat file </a:t>
            </a:r>
            <a:r>
              <a:rPr lang="id-ID" sz="2000" b="1" dirty="0" smtClean="0">
                <a:latin typeface="Consolas" pitchFamily="49" charset="0"/>
                <a:cs typeface="Consolas" pitchFamily="49" charset="0"/>
              </a:rPr>
              <a:t>halo.txt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 yg konten awalnya </a:t>
            </a:r>
            <a:r>
              <a:rPr lang="id-ID" sz="2000" b="1" dirty="0" smtClean="0">
                <a:latin typeface="Consolas" pitchFamily="49" charset="0"/>
                <a:cs typeface="Consolas" pitchFamily="49" charset="0"/>
              </a:rPr>
              <a:t>‘Halo!’</a:t>
            </a:r>
            <a:endParaRPr lang="id-ID" sz="2000" b="1" dirty="0">
              <a:latin typeface="Consolas" pitchFamily="49" charset="0"/>
              <a:cs typeface="Consolas" pitchFamily="49" charset="0"/>
            </a:endParaRP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fs.appendFile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'halo.txt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'\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 Kuy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! '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000" dirty="0" smtClean="0">
                <a:latin typeface="Consolas" pitchFamily="49" charset="0"/>
                <a:cs typeface="Consolas" pitchFamily="49" charset="0"/>
              </a:rPr>
              <a:t>// menambah konten </a:t>
            </a:r>
            <a:r>
              <a:rPr lang="id-ID" sz="2000" b="1" dirty="0" smtClean="0">
                <a:latin typeface="Consolas" pitchFamily="49" charset="0"/>
                <a:cs typeface="Consolas" pitchFamily="49" charset="0"/>
              </a:rPr>
              <a:t>halo.txt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 dg </a:t>
            </a:r>
            <a:r>
              <a:rPr lang="id-ID" sz="2000" b="1" dirty="0" smtClean="0">
                <a:latin typeface="Consolas" pitchFamily="49" charset="0"/>
                <a:cs typeface="Consolas" pitchFamily="49" charset="0"/>
              </a:rPr>
              <a:t>‘\n Kuy!’</a:t>
            </a:r>
            <a:endParaRPr lang="id-ID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206184" y="197108"/>
            <a:ext cx="756744" cy="740948"/>
          </a:xfrm>
          <a:prstGeom prst="star5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0" y="492485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*Coba appendFile dahulu, kemudian writeFile! </a:t>
            </a:r>
          </a:p>
          <a:p>
            <a:pPr algn="ctr"/>
            <a:r>
              <a:rPr lang="id-ID" sz="2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Lihat outputnya!</a:t>
            </a:r>
            <a:endParaRPr lang="id-ID" sz="2000" b="1" dirty="0">
              <a:solidFill>
                <a:srgbClr val="009696"/>
              </a:solidFill>
              <a:latin typeface="Gotham" pitchFamily="50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83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2010"/>
            <a:ext cx="8560680" cy="1172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FS Module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3081" y="726317"/>
            <a:ext cx="9193885" cy="4508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const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('fs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');</a:t>
            </a: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fs.writeFileSync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'halo.txt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'Halo!'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000" dirty="0" smtClean="0">
                <a:latin typeface="Consolas" pitchFamily="49" charset="0"/>
                <a:cs typeface="Consolas" pitchFamily="49" charset="0"/>
              </a:rPr>
              <a:t>// writeFileSync = writeFile synchronously</a:t>
            </a:r>
            <a:endParaRPr lang="id-ID" sz="2000" b="1" dirty="0">
              <a:latin typeface="Consolas" pitchFamily="49" charset="0"/>
              <a:cs typeface="Consolas" pitchFamily="49" charset="0"/>
            </a:endParaRP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fs.appendFileSync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'halo.txt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'\nYa!'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000" dirty="0" smtClean="0">
                <a:latin typeface="Consolas" pitchFamily="49" charset="0"/>
                <a:cs typeface="Consolas" pitchFamily="49" charset="0"/>
              </a:rPr>
              <a:t>// appendFileSync 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id-ID" sz="2000" dirty="0" smtClean="0">
                <a:latin typeface="Consolas" pitchFamily="49" charset="0"/>
                <a:cs typeface="Consolas" pitchFamily="49" charset="0"/>
              </a:rPr>
              <a:t>appendFile </a:t>
            </a:r>
            <a:r>
              <a:rPr lang="id-ID" sz="2000" dirty="0">
                <a:latin typeface="Consolas" pitchFamily="49" charset="0"/>
                <a:cs typeface="Consolas" pitchFamily="49" charset="0"/>
              </a:rPr>
              <a:t>synchronously</a:t>
            </a:r>
            <a:endParaRPr lang="id-ID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098283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*Coba appendFileSync dahulu, kemudian writeFileSync! </a:t>
            </a:r>
          </a:p>
          <a:p>
            <a:pPr algn="ctr"/>
            <a:r>
              <a:rPr lang="id-ID" sz="2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Lihat outputnya!</a:t>
            </a:r>
            <a:endParaRPr lang="id-ID" sz="2000" b="1" dirty="0">
              <a:solidFill>
                <a:srgbClr val="009696"/>
              </a:solidFill>
              <a:latin typeface="Gotham" pitchFamily="50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620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2010"/>
            <a:ext cx="8560680" cy="1172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FS Module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36986" y="644428"/>
            <a:ext cx="7724632" cy="5783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const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('fs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');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endParaRPr lang="id-ID" sz="3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x = </a:t>
            </a:r>
            <a:r>
              <a:rPr lang="id-ID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readFileSync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'halo.txt</a:t>
            </a: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(x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y =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fs.readFile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'halo.txt</a:t>
            </a: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function(err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data)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		console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(data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44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2390" y="691074"/>
            <a:ext cx="7973826" cy="5328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Modules</a:t>
            </a:r>
          </a:p>
          <a:p>
            <a:pPr algn="ctr"/>
            <a:endParaRPr lang="id-ID" sz="2500" b="1" dirty="0" smtClean="0">
              <a:solidFill>
                <a:srgbClr val="009696"/>
              </a:solidFill>
            </a:endParaRPr>
          </a:p>
          <a:p>
            <a:pPr algn="ctr"/>
            <a:endParaRPr lang="id-ID" sz="2500" b="1" dirty="0">
              <a:solidFill>
                <a:srgbClr val="009696"/>
              </a:solidFill>
            </a:endParaRPr>
          </a:p>
          <a:p>
            <a:r>
              <a:rPr lang="id-ID" sz="2500" b="1" i="1" dirty="0" smtClean="0"/>
              <a:t>Module</a:t>
            </a:r>
            <a:r>
              <a:rPr lang="id-ID" sz="2500" dirty="0" smtClean="0"/>
              <a:t> is anything that can be loaded with </a:t>
            </a:r>
            <a:r>
              <a:rPr lang="id-ID" sz="2500" b="1" i="1" dirty="0" smtClean="0">
                <a:solidFill>
                  <a:srgbClr val="009696"/>
                </a:solidFill>
              </a:rPr>
              <a:t>require</a:t>
            </a:r>
            <a:r>
              <a:rPr lang="id-ID" sz="2500" b="1" dirty="0" smtClean="0">
                <a:solidFill>
                  <a:srgbClr val="009696"/>
                </a:solidFill>
              </a:rPr>
              <a:t>() </a:t>
            </a:r>
            <a:r>
              <a:rPr lang="id-ID" sz="2500" dirty="0" smtClean="0"/>
              <a:t>in an NodeJS program, including:</a:t>
            </a:r>
          </a:p>
          <a:p>
            <a:endParaRPr lang="id-ID" sz="2500" dirty="0" smtClean="0"/>
          </a:p>
          <a:p>
            <a:pPr marL="342900" indent="-342900">
              <a:buBlip>
                <a:blip r:embed="rId2"/>
              </a:buBlip>
            </a:pPr>
            <a:r>
              <a:rPr lang="id-ID" sz="2500" dirty="0" smtClean="0"/>
              <a:t>A folder with a </a:t>
            </a:r>
            <a:r>
              <a:rPr lang="id-ID" sz="2500" b="1" i="1" dirty="0" smtClean="0">
                <a:solidFill>
                  <a:srgbClr val="009696"/>
                </a:solidFill>
              </a:rPr>
              <a:t>package.json</a:t>
            </a:r>
            <a:r>
              <a:rPr lang="id-ID" sz="2500" dirty="0" smtClean="0"/>
              <a:t> file containing a main field,</a:t>
            </a:r>
          </a:p>
          <a:p>
            <a:endParaRPr lang="id-ID" sz="2500" dirty="0" smtClean="0"/>
          </a:p>
          <a:p>
            <a:pPr marL="342900" indent="-342900">
              <a:buBlip>
                <a:blip r:embed="rId2"/>
              </a:buBlip>
            </a:pPr>
            <a:r>
              <a:rPr lang="id-ID" sz="2500" dirty="0" smtClean="0"/>
              <a:t>A folder with an </a:t>
            </a:r>
            <a:r>
              <a:rPr lang="id-ID" sz="2500" b="1" i="1" dirty="0" smtClean="0">
                <a:solidFill>
                  <a:srgbClr val="009696"/>
                </a:solidFill>
              </a:rPr>
              <a:t>index.js</a:t>
            </a:r>
            <a:r>
              <a:rPr lang="id-ID" sz="2500" dirty="0" smtClean="0"/>
              <a:t> file in it, or</a:t>
            </a:r>
          </a:p>
          <a:p>
            <a:endParaRPr lang="id-ID" sz="2500" dirty="0" smtClean="0"/>
          </a:p>
          <a:p>
            <a:pPr marL="342900" indent="-342900">
              <a:buBlip>
                <a:blip r:embed="rId2"/>
              </a:buBlip>
            </a:pPr>
            <a:r>
              <a:rPr lang="id-ID" sz="2500" dirty="0" smtClean="0"/>
              <a:t>Just a JavaScript file.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49678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2010"/>
            <a:ext cx="8560680" cy="1172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FS Module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6729" y="699020"/>
            <a:ext cx="8391961" cy="5783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const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('fs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');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endParaRPr lang="id-ID" sz="3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x = </a:t>
            </a:r>
            <a:r>
              <a:rPr lang="id-ID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readFileSync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'halo.txt'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'utf8'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(x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id-ID" sz="3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y =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fs.readFile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'halo.txt'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'utf8</a:t>
            </a: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function(err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data)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		console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(data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6000" y="373969"/>
            <a:ext cx="553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rgbClr val="FF0000"/>
                </a:solidFill>
                <a:latin typeface="Gotham" pitchFamily="50" charset="0"/>
                <a:cs typeface="Consolas" pitchFamily="49" charset="0"/>
              </a:rPr>
              <a:t>UTF-8 Text Encoding</a:t>
            </a:r>
            <a:endParaRPr lang="id-ID" sz="2000" b="1" dirty="0">
              <a:solidFill>
                <a:srgbClr val="FF0000"/>
              </a:solidFill>
              <a:latin typeface="Gotham" pitchFamily="50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407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2010"/>
            <a:ext cx="8560680" cy="1172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FS Module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50633" y="699020"/>
            <a:ext cx="8123951" cy="5783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const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('fs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');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endParaRPr lang="id-ID" sz="3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x = </a:t>
            </a:r>
            <a:r>
              <a:rPr lang="id-ID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readFileSync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'halo.txt</a:t>
            </a: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(x</a:t>
            </a: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.toString()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id-ID" sz="3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y =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fs.readFile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'halo.txt</a:t>
            </a: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function(err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data)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	console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(data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.toString()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6000" y="373969"/>
            <a:ext cx="553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rgbClr val="FF0000"/>
                </a:solidFill>
                <a:latin typeface="Gotham" pitchFamily="50" charset="0"/>
                <a:cs typeface="Consolas" pitchFamily="49" charset="0"/>
              </a:rPr>
              <a:t>Convert to String</a:t>
            </a:r>
            <a:endParaRPr lang="id-ID" sz="2000" b="1" dirty="0">
              <a:solidFill>
                <a:srgbClr val="FF0000"/>
              </a:solidFill>
              <a:latin typeface="Gotham" pitchFamily="50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816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2010"/>
            <a:ext cx="8560680" cy="1172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FS Module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18663" y="5909481"/>
            <a:ext cx="2920621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28057" y="818866"/>
            <a:ext cx="7673567" cy="58821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const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('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');</a:t>
            </a:r>
            <a:endParaRPr lang="id-ID" sz="2000" dirty="0" smtClean="0">
              <a:latin typeface="Consolas" pitchFamily="49" charset="0"/>
              <a:cs typeface="Consolas" pitchFamily="49" charset="0"/>
            </a:endParaRPr>
          </a:p>
          <a:p>
            <a:endParaRPr lang="id-ID" sz="16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fs.rename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('halo.txt', 'sapa.txt');</a:t>
            </a:r>
          </a:p>
          <a:p>
            <a:r>
              <a:rPr lang="id-ID" sz="2000" i="1" dirty="0">
                <a:latin typeface="Consolas" pitchFamily="49" charset="0"/>
                <a:cs typeface="Consolas" pitchFamily="49" charset="0"/>
              </a:rPr>
              <a:t>// ubah nama file ‘halo.txt’ menjadi ‘sapa.txt’</a:t>
            </a:r>
          </a:p>
          <a:p>
            <a:endParaRPr lang="id-ID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fs.unlink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('sapa.txt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id-ID" sz="2000" i="1" dirty="0">
                <a:latin typeface="Consolas" pitchFamily="49" charset="0"/>
                <a:cs typeface="Consolas" pitchFamily="49" charset="0"/>
              </a:rPr>
              <a:t>// menghapus </a:t>
            </a:r>
            <a:r>
              <a:rPr lang="id-ID" sz="2000" i="1" dirty="0" smtClean="0">
                <a:latin typeface="Consolas" pitchFamily="49" charset="0"/>
                <a:cs typeface="Consolas" pitchFamily="49" charset="0"/>
              </a:rPr>
              <a:t>file ‘sapa.txt’</a:t>
            </a:r>
          </a:p>
          <a:p>
            <a:endParaRPr lang="id-ID" sz="16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fs.mkdir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('okay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id-ID" sz="2000" i="1" dirty="0" smtClean="0">
                <a:latin typeface="Consolas" pitchFamily="49" charset="0"/>
                <a:cs typeface="Consolas" pitchFamily="49" charset="0"/>
              </a:rPr>
              <a:t>// membuat </a:t>
            </a:r>
            <a:r>
              <a:rPr lang="id-ID" sz="2000" i="1" dirty="0">
                <a:latin typeface="Consolas" pitchFamily="49" charset="0"/>
                <a:cs typeface="Consolas" pitchFamily="49" charset="0"/>
              </a:rPr>
              <a:t>direktori/folder ‘okay’</a:t>
            </a:r>
          </a:p>
          <a:p>
            <a:endParaRPr lang="id-ID" sz="16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fs.rmdir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('okay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id-ID" sz="2000" i="1" dirty="0">
                <a:latin typeface="Consolas" pitchFamily="49" charset="0"/>
                <a:cs typeface="Consolas" pitchFamily="49" charset="0"/>
              </a:rPr>
              <a:t>// </a:t>
            </a:r>
            <a:r>
              <a:rPr lang="id-ID" sz="2000" i="1" dirty="0" smtClean="0">
                <a:latin typeface="Consolas" pitchFamily="49" charset="0"/>
                <a:cs typeface="Consolas" pitchFamily="49" charset="0"/>
              </a:rPr>
              <a:t>menghapus </a:t>
            </a:r>
            <a:r>
              <a:rPr lang="id-ID" sz="2000" i="1" dirty="0">
                <a:latin typeface="Consolas" pitchFamily="49" charset="0"/>
                <a:cs typeface="Consolas" pitchFamily="49" charset="0"/>
              </a:rPr>
              <a:t>direktori/folder </a:t>
            </a:r>
            <a:r>
              <a:rPr lang="id-ID" sz="2000" i="1" dirty="0" smtClean="0">
                <a:latin typeface="Consolas" pitchFamily="49" charset="0"/>
                <a:cs typeface="Consolas" pitchFamily="49" charset="0"/>
              </a:rPr>
              <a:t>‘okay’</a:t>
            </a:r>
          </a:p>
          <a:p>
            <a:r>
              <a:rPr lang="id-ID" sz="2000" i="1" dirty="0" smtClean="0">
                <a:latin typeface="Consolas" pitchFamily="49" charset="0"/>
                <a:cs typeface="Consolas" pitchFamily="49" charset="0"/>
              </a:rPr>
              <a:t>// folder yang akan dihapus harus kosong!</a:t>
            </a:r>
            <a:endParaRPr lang="id-ID" sz="2000" i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496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2010"/>
            <a:ext cx="9144000" cy="1724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Buffer</a:t>
            </a:r>
            <a:r>
              <a:rPr lang="en-US" sz="4000" b="1" dirty="0" smtClean="0">
                <a:solidFill>
                  <a:srgbClr val="009696"/>
                </a:solidFill>
              </a:rPr>
              <a:t> &amp; Stream</a:t>
            </a:r>
            <a:endParaRPr lang="en-US" b="1" dirty="0">
              <a:solidFill>
                <a:srgbClr val="00969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4" y="1284052"/>
            <a:ext cx="8506931" cy="43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08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2010"/>
            <a:ext cx="8560680" cy="1376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Buffer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91172" y="1364343"/>
            <a:ext cx="7632622" cy="15995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457200" indent="-457200">
              <a:buBlip>
                <a:blip r:embed="rId2"/>
              </a:buBlip>
            </a:pPr>
            <a:r>
              <a:rPr lang="en-US" sz="2400" dirty="0" smtClean="0"/>
              <a:t>Buffer is temporary storage spot for a chunk of data that is being transferred from one place to another. Transfer small chunks of data at a time.</a:t>
            </a:r>
            <a:endParaRPr lang="id-ID" sz="1600" i="1" dirty="0"/>
          </a:p>
        </p:txBody>
      </p:sp>
      <p:sp>
        <p:nvSpPr>
          <p:cNvPr id="8" name="Rectangle 7"/>
          <p:cNvSpPr/>
          <p:nvPr/>
        </p:nvSpPr>
        <p:spPr>
          <a:xfrm>
            <a:off x="5964363" y="3094543"/>
            <a:ext cx="2340000" cy="2340000"/>
          </a:xfrm>
          <a:prstGeom prst="rect">
            <a:avLst/>
          </a:prstGeom>
          <a:solidFill>
            <a:srgbClr val="DC54D2"/>
          </a:solidFill>
          <a:ln>
            <a:solidFill>
              <a:srgbClr val="DC54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5964363" y="4033711"/>
            <a:ext cx="2340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Gotham Medium" pitchFamily="2" charset="0"/>
              </a:rPr>
              <a:t>D A T A</a:t>
            </a:r>
            <a:endParaRPr lang="id-ID" sz="2400" b="1" dirty="0">
              <a:solidFill>
                <a:schemeClr val="bg1"/>
              </a:solidFill>
              <a:latin typeface="Gotham Medium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75997" y="3874936"/>
            <a:ext cx="235335" cy="779213"/>
          </a:xfrm>
          <a:prstGeom prst="rect">
            <a:avLst/>
          </a:prstGeom>
          <a:solidFill>
            <a:srgbClr val="DC54D2"/>
          </a:solidFill>
          <a:ln>
            <a:solidFill>
              <a:srgbClr val="DC54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2589861" y="3736469"/>
            <a:ext cx="1820174" cy="1069674"/>
          </a:xfrm>
          <a:prstGeom prst="rect">
            <a:avLst/>
          </a:prstGeom>
          <a:solidFill>
            <a:srgbClr val="FFFF00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27049" y="3874936"/>
            <a:ext cx="235335" cy="779210"/>
          </a:xfrm>
          <a:prstGeom prst="rect">
            <a:avLst/>
          </a:prstGeom>
          <a:solidFill>
            <a:srgbClr val="DC54D2"/>
          </a:solidFill>
          <a:ln>
            <a:solidFill>
              <a:srgbClr val="DC54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2732590" y="3874936"/>
            <a:ext cx="235335" cy="779207"/>
          </a:xfrm>
          <a:prstGeom prst="rect">
            <a:avLst/>
          </a:prstGeom>
          <a:solidFill>
            <a:srgbClr val="DC54D2"/>
          </a:solidFill>
          <a:ln>
            <a:solidFill>
              <a:srgbClr val="DC54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3056825" y="3874936"/>
            <a:ext cx="235335" cy="779213"/>
          </a:xfrm>
          <a:prstGeom prst="rect">
            <a:avLst/>
          </a:prstGeom>
          <a:solidFill>
            <a:srgbClr val="DC54D2"/>
          </a:solidFill>
          <a:ln>
            <a:solidFill>
              <a:srgbClr val="DC54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383126" y="3874936"/>
            <a:ext cx="235335" cy="779208"/>
          </a:xfrm>
          <a:prstGeom prst="rect">
            <a:avLst/>
          </a:prstGeom>
          <a:solidFill>
            <a:srgbClr val="DC54D2"/>
          </a:solidFill>
          <a:ln>
            <a:solidFill>
              <a:srgbClr val="DC54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3698782" y="3874936"/>
            <a:ext cx="235335" cy="779209"/>
          </a:xfrm>
          <a:prstGeom prst="rect">
            <a:avLst/>
          </a:prstGeom>
          <a:solidFill>
            <a:srgbClr val="DC54D2"/>
          </a:solidFill>
          <a:ln>
            <a:solidFill>
              <a:srgbClr val="DC54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470417" y="4271306"/>
            <a:ext cx="526196" cy="0"/>
          </a:xfrm>
          <a:prstGeom prst="straightConnector1">
            <a:avLst/>
          </a:prstGeom>
          <a:ln w="76200">
            <a:solidFill>
              <a:srgbClr val="00969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354462" y="4271306"/>
            <a:ext cx="526196" cy="0"/>
          </a:xfrm>
          <a:prstGeom prst="straightConnector1">
            <a:avLst/>
          </a:prstGeom>
          <a:ln w="76200">
            <a:solidFill>
              <a:srgbClr val="00969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982735" y="4271306"/>
            <a:ext cx="526196" cy="0"/>
          </a:xfrm>
          <a:prstGeom prst="straightConnector1">
            <a:avLst/>
          </a:prstGeom>
          <a:ln w="76200">
            <a:solidFill>
              <a:srgbClr val="00969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39847" y="3738453"/>
            <a:ext cx="1405722" cy="9019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2400" b="1" dirty="0" smtClean="0"/>
              <a:t>Data</a:t>
            </a:r>
          </a:p>
          <a:p>
            <a:pPr algn="r"/>
            <a:r>
              <a:rPr lang="en-US" sz="2400" b="1" dirty="0" smtClean="0"/>
              <a:t>Passed</a:t>
            </a:r>
          </a:p>
          <a:p>
            <a:pPr algn="r"/>
            <a:r>
              <a:rPr lang="en-US" sz="2400" b="1" dirty="0" smtClean="0"/>
              <a:t>on</a:t>
            </a:r>
            <a:endParaRPr lang="id-ID" sz="2400" b="1" dirty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797932" y="4884814"/>
            <a:ext cx="1405722" cy="4509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Buffer</a:t>
            </a:r>
            <a:endParaRPr lang="id-ID" sz="2400" b="1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490803" y="3382210"/>
            <a:ext cx="1405722" cy="4509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Chunk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649442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9862" y="3402767"/>
            <a:ext cx="9548734" cy="148402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2010"/>
            <a:ext cx="8560680" cy="1376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Str</a:t>
            </a:r>
            <a:r>
              <a:rPr lang="id-ID" sz="4000" b="1" dirty="0" smtClean="0">
                <a:solidFill>
                  <a:srgbClr val="009696"/>
                </a:solidFill>
              </a:rPr>
              <a:t>e</a:t>
            </a:r>
            <a:r>
              <a:rPr lang="en-US" sz="4000" b="1" dirty="0" smtClean="0">
                <a:solidFill>
                  <a:srgbClr val="009696"/>
                </a:solidFill>
              </a:rPr>
              <a:t>am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91172" y="1364343"/>
            <a:ext cx="7632622" cy="15995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457200" indent="-457200">
              <a:buBlip>
                <a:blip r:embed="rId2"/>
              </a:buBlip>
            </a:pPr>
            <a:r>
              <a:rPr lang="en-US" sz="2400" dirty="0" smtClean="0"/>
              <a:t>Stream of data that flows over time from one place to another. Stream can increase our data transfer performance in Node.js.</a:t>
            </a:r>
            <a:endParaRPr lang="id-ID" sz="1600" i="1" dirty="0"/>
          </a:p>
        </p:txBody>
      </p:sp>
      <p:sp>
        <p:nvSpPr>
          <p:cNvPr id="10" name="Rectangle 9"/>
          <p:cNvSpPr/>
          <p:nvPr/>
        </p:nvSpPr>
        <p:spPr>
          <a:xfrm>
            <a:off x="7954077" y="3744310"/>
            <a:ext cx="235335" cy="779213"/>
          </a:xfrm>
          <a:prstGeom prst="rect">
            <a:avLst/>
          </a:prstGeom>
          <a:solidFill>
            <a:srgbClr val="DC54D2"/>
          </a:solidFill>
          <a:ln>
            <a:solidFill>
              <a:srgbClr val="DC54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5407981" y="3605843"/>
            <a:ext cx="1820174" cy="106967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50710" y="3744310"/>
            <a:ext cx="235335" cy="779207"/>
          </a:xfrm>
          <a:prstGeom prst="rect">
            <a:avLst/>
          </a:prstGeom>
          <a:solidFill>
            <a:srgbClr val="DC54D2"/>
          </a:solidFill>
          <a:ln>
            <a:solidFill>
              <a:srgbClr val="DC54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5874945" y="3744310"/>
            <a:ext cx="235335" cy="779213"/>
          </a:xfrm>
          <a:prstGeom prst="rect">
            <a:avLst/>
          </a:prstGeom>
          <a:solidFill>
            <a:srgbClr val="DC54D2"/>
          </a:solidFill>
          <a:ln>
            <a:solidFill>
              <a:srgbClr val="DC54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6201246" y="3744310"/>
            <a:ext cx="235335" cy="779208"/>
          </a:xfrm>
          <a:prstGeom prst="rect">
            <a:avLst/>
          </a:prstGeom>
          <a:solidFill>
            <a:srgbClr val="DC54D2"/>
          </a:solidFill>
          <a:ln>
            <a:solidFill>
              <a:srgbClr val="DC54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288537" y="4140680"/>
            <a:ext cx="526196" cy="0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307492" y="4140680"/>
            <a:ext cx="526196" cy="0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800855" y="4140680"/>
            <a:ext cx="526196" cy="0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5616052" y="2942267"/>
            <a:ext cx="1405722" cy="4509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Buffer</a:t>
            </a:r>
            <a:endParaRPr lang="id-ID" sz="24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2892" y="3606249"/>
            <a:ext cx="1820174" cy="1069674"/>
            <a:chOff x="2725963" y="3605843"/>
            <a:chExt cx="1820174" cy="1069674"/>
          </a:xfrm>
        </p:grpSpPr>
        <p:sp>
          <p:nvSpPr>
            <p:cNvPr id="20" name="Rectangle 19"/>
            <p:cNvSpPr/>
            <p:nvPr/>
          </p:nvSpPr>
          <p:spPr>
            <a:xfrm>
              <a:off x="2725963" y="3605843"/>
              <a:ext cx="1820174" cy="106967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63151" y="3744310"/>
              <a:ext cx="235335" cy="779210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68692" y="3744310"/>
              <a:ext cx="235335" cy="779207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92927" y="3744310"/>
              <a:ext cx="235335" cy="779213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19228" y="3744310"/>
              <a:ext cx="235335" cy="779208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34884" y="3744310"/>
              <a:ext cx="235335" cy="779209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7084" y="3599076"/>
            <a:ext cx="1820174" cy="1069674"/>
            <a:chOff x="2725963" y="3605843"/>
            <a:chExt cx="1820174" cy="1069674"/>
          </a:xfrm>
        </p:grpSpPr>
        <p:sp>
          <p:nvSpPr>
            <p:cNvPr id="31" name="Rectangle 30"/>
            <p:cNvSpPr/>
            <p:nvPr/>
          </p:nvSpPr>
          <p:spPr>
            <a:xfrm>
              <a:off x="2725963" y="3605843"/>
              <a:ext cx="1820174" cy="106967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63151" y="3744310"/>
              <a:ext cx="235335" cy="779210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68692" y="3744310"/>
              <a:ext cx="235335" cy="779207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92927" y="3744310"/>
              <a:ext cx="235335" cy="779213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19228" y="3744310"/>
              <a:ext cx="235335" cy="779208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34884" y="3744310"/>
              <a:ext cx="235335" cy="779209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flipH="1">
            <a:off x="2282535" y="4141086"/>
            <a:ext cx="526196" cy="0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 txBox="1">
            <a:spLocks/>
          </p:cNvSpPr>
          <p:nvPr/>
        </p:nvSpPr>
        <p:spPr>
          <a:xfrm>
            <a:off x="7368883" y="2942267"/>
            <a:ext cx="1405722" cy="4509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Chunk</a:t>
            </a:r>
            <a:endParaRPr lang="id-ID" sz="2400" b="1" dirty="0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3861644" y="5039583"/>
            <a:ext cx="1405722" cy="4509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Stream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3375668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2" y="-95536"/>
            <a:ext cx="5718413" cy="66171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6018663" y="5909481"/>
            <a:ext cx="2920621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307" y="566183"/>
            <a:ext cx="8884692" cy="358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6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('</a:t>
            </a: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600" dirty="0">
                <a:latin typeface="Consolas" pitchFamily="49" charset="0"/>
                <a:cs typeface="Consolas" pitchFamily="49" charset="0"/>
              </a:rPr>
            </a:br>
            <a:r>
              <a:rPr lang="id-ID" sz="26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bacaStream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createReadStream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(__dirname+'/halo.txt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');</a:t>
            </a:r>
            <a:endParaRPr lang="id-ID" sz="2600" dirty="0">
              <a:latin typeface="Consolas" pitchFamily="49" charset="0"/>
              <a:cs typeface="Consolas" pitchFamily="49" charset="0"/>
            </a:endParaRP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600" dirty="0">
                <a:latin typeface="Consolas" pitchFamily="49" charset="0"/>
                <a:cs typeface="Consolas" pitchFamily="49" charset="0"/>
              </a:rPr>
            </a:b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bacaStream.on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('data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', function(</a:t>
            </a:r>
            <a:r>
              <a:rPr lang="id-ID" sz="2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potData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  console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('</a:t>
            </a:r>
            <a:r>
              <a:rPr lang="id-ID" sz="2600" i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*** Potongan data </a:t>
            </a:r>
            <a:r>
              <a:rPr lang="id-ID" sz="2600" i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masuk</a:t>
            </a:r>
            <a:r>
              <a:rPr lang="id-ID" sz="2600" i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id-ID" sz="2600" i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***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');</a:t>
            </a:r>
            <a:endParaRPr lang="id-ID" sz="2600" dirty="0">
              <a:latin typeface="Consolas" pitchFamily="49" charset="0"/>
              <a:cs typeface="Consolas" pitchFamily="49" charset="0"/>
            </a:endParaRPr>
          </a:p>
          <a:p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  console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potData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})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148920"/>
            <a:ext cx="9144000" cy="2709080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2"/>
          <p:cNvSpPr txBox="1"/>
          <p:nvPr/>
        </p:nvSpPr>
        <p:spPr>
          <a:xfrm>
            <a:off x="259307" y="4458760"/>
            <a:ext cx="88846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*** Potongan data sudah masuk: ***</a:t>
            </a:r>
          </a:p>
          <a:p>
            <a:r>
              <a:rPr lang="id-ID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&lt;Buffer 61 61 61 61 61 61 61 61 61 61 61 61 61 61 61 61 61 61 61 61 61 61 61 61 61 61 61 6</a:t>
            </a:r>
          </a:p>
          <a:p>
            <a:r>
              <a:rPr lang="id-ID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61 61 61 61 61 61 61 61 61 61 61 61 61 61 61 61 61 61 61 61 61 61 ... &gt;</a:t>
            </a:r>
          </a:p>
          <a:p>
            <a:r>
              <a:rPr lang="id-ID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*** Potongan data sudah masuk: ***</a:t>
            </a:r>
          </a:p>
          <a:p>
            <a:r>
              <a:rPr lang="id-ID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&lt;Buffer 73 73 73 73 73 73 73 73 73 73 73 73 73 73 73 73 73 73 73 73 73 73 73 73 73 73 73 7</a:t>
            </a:r>
          </a:p>
          <a:p>
            <a:r>
              <a:rPr lang="id-ID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73 73 73 73 73 73 73 73 73 73 73 73 73 73 73 73 73 0d 0a 73 73 73 ... 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" y="68235"/>
            <a:ext cx="571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chemeClr val="bg1"/>
                </a:solidFill>
                <a:latin typeface="Gotham" pitchFamily="50" charset="0"/>
                <a:cs typeface="Consolas" pitchFamily="49" charset="0"/>
              </a:rPr>
              <a:t>*Buat halo.txt berisi 2000 baris @60 char!</a:t>
            </a:r>
            <a:endParaRPr lang="id-ID" sz="2000" b="1" dirty="0">
              <a:solidFill>
                <a:schemeClr val="bg1"/>
              </a:solidFill>
              <a:latin typeface="Gotham" pitchFamily="50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9731" y="0"/>
            <a:ext cx="2942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FS Read</a:t>
            </a:r>
          </a:p>
          <a:p>
            <a:pPr algn="ctr"/>
            <a:r>
              <a:rPr lang="id-ID" sz="4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Stream</a:t>
            </a:r>
            <a:endParaRPr lang="id-ID" sz="4000" b="1" dirty="0">
              <a:solidFill>
                <a:srgbClr val="009696"/>
              </a:solidFill>
              <a:latin typeface="Gotham" pitchFamily="50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262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18663" y="5909481"/>
            <a:ext cx="2920621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7547" y="468345"/>
            <a:ext cx="9005639" cy="4130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6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('</a:t>
            </a: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600" dirty="0">
                <a:latin typeface="Consolas" pitchFamily="49" charset="0"/>
                <a:cs typeface="Consolas" pitchFamily="49" charset="0"/>
              </a:rPr>
            </a:br>
            <a:r>
              <a:rPr lang="id-ID" sz="26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bacaStream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createReadStream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(__dirname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/halo.txt',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utf8'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600" dirty="0">
              <a:latin typeface="Consolas" pitchFamily="49" charset="0"/>
              <a:cs typeface="Consolas" pitchFamily="49" charset="0"/>
            </a:endParaRP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600" dirty="0">
                <a:latin typeface="Consolas" pitchFamily="49" charset="0"/>
                <a:cs typeface="Consolas" pitchFamily="49" charset="0"/>
              </a:rPr>
            </a:b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bacaStream.on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('data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', function(</a:t>
            </a:r>
            <a:r>
              <a:rPr lang="id-ID" sz="2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potData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  console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('</a:t>
            </a:r>
            <a:r>
              <a:rPr lang="id-ID" sz="2600" i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*** Potongan data </a:t>
            </a:r>
            <a:r>
              <a:rPr lang="id-ID" sz="2600" i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masuk</a:t>
            </a:r>
            <a:r>
              <a:rPr lang="id-ID" sz="2600" i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id-ID" sz="2600" i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***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');</a:t>
            </a:r>
            <a:endParaRPr lang="id-ID" sz="2600" dirty="0">
              <a:latin typeface="Consolas" pitchFamily="49" charset="0"/>
              <a:cs typeface="Consolas" pitchFamily="49" charset="0"/>
            </a:endParaRPr>
          </a:p>
          <a:p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  console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potData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})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394578"/>
            <a:ext cx="9144000" cy="2463421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2"/>
          <p:cNvSpPr txBox="1"/>
          <p:nvPr/>
        </p:nvSpPr>
        <p:spPr>
          <a:xfrm>
            <a:off x="327547" y="4458760"/>
            <a:ext cx="888469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9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.....</a:t>
            </a:r>
            <a:endParaRPr lang="id-ID" sz="19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1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sssssssssssssssssssssssssssssssssssssssssssssssssssssssssssss</a:t>
            </a:r>
          </a:p>
          <a:p>
            <a:r>
              <a:rPr lang="id-ID" sz="19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sssssssssssssssssssssssssssssssssssssssssssssssssssssssssssss</a:t>
            </a:r>
            <a:endParaRPr lang="id-ID" sz="19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1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*** Potongan data sudah masuk: ***</a:t>
            </a:r>
          </a:p>
          <a:p>
            <a:r>
              <a:rPr lang="id-ID" sz="19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sssssssssssssssssssssssssssssssssssssssssssssssssssssssssssss</a:t>
            </a:r>
            <a:endParaRPr lang="id-ID" sz="19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1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sssssssssssssssssssssssssssssssssssssssssssssssssssssssssssss</a:t>
            </a:r>
          </a:p>
          <a:p>
            <a:pPr algn="ctr"/>
            <a:r>
              <a:rPr lang="id-ID" sz="19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.....</a:t>
            </a:r>
            <a:endParaRPr lang="id-ID" sz="19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" y="-95536"/>
            <a:ext cx="5718413" cy="66171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-2" y="68235"/>
            <a:ext cx="571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chemeClr val="bg1"/>
                </a:solidFill>
                <a:latin typeface="Gotham" pitchFamily="50" charset="0"/>
                <a:cs typeface="Consolas" pitchFamily="49" charset="0"/>
              </a:rPr>
              <a:t>*Buat halo.txt berisi 2000 baris @60 char!</a:t>
            </a:r>
            <a:endParaRPr lang="id-ID" sz="2000" b="1" dirty="0">
              <a:solidFill>
                <a:schemeClr val="bg1"/>
              </a:solidFill>
              <a:latin typeface="Gotham" pitchFamily="50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9731" y="0"/>
            <a:ext cx="2942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FS Read</a:t>
            </a:r>
          </a:p>
          <a:p>
            <a:pPr algn="ctr"/>
            <a:r>
              <a:rPr lang="id-ID" sz="4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Stream</a:t>
            </a:r>
            <a:endParaRPr lang="id-ID" sz="4000" b="1" dirty="0">
              <a:solidFill>
                <a:srgbClr val="009696"/>
              </a:solidFill>
              <a:latin typeface="Gotham" pitchFamily="50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9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18663" y="5909481"/>
            <a:ext cx="2920621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7547" y="313898"/>
            <a:ext cx="8884692" cy="42853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6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('</a:t>
            </a: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600" dirty="0">
                <a:latin typeface="Consolas" pitchFamily="49" charset="0"/>
                <a:cs typeface="Consolas" pitchFamily="49" charset="0"/>
              </a:rPr>
            </a:br>
            <a:r>
              <a:rPr lang="id-ID" sz="26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bacaStream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createReadStream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(__dirname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/halo.txt');</a:t>
            </a:r>
            <a:endParaRPr lang="id-ID" sz="2600" dirty="0">
              <a:latin typeface="Consolas" pitchFamily="49" charset="0"/>
              <a:cs typeface="Consolas" pitchFamily="49" charset="0"/>
            </a:endParaRP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600" dirty="0">
                <a:latin typeface="Consolas" pitchFamily="49" charset="0"/>
                <a:cs typeface="Consolas" pitchFamily="49" charset="0"/>
              </a:rPr>
            </a:b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bacaStream.on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('data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', function(</a:t>
            </a:r>
            <a:r>
              <a:rPr lang="id-ID" sz="2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potData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  console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('</a:t>
            </a:r>
            <a:r>
              <a:rPr lang="id-ID" sz="2600" i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*** Potongan data </a:t>
            </a:r>
            <a:r>
              <a:rPr lang="id-ID" sz="2600" i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masuk</a:t>
            </a:r>
            <a:r>
              <a:rPr lang="id-ID" sz="2600" i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id-ID" sz="2600" i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***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');</a:t>
            </a:r>
            <a:endParaRPr lang="id-ID" sz="2600" dirty="0">
              <a:latin typeface="Consolas" pitchFamily="49" charset="0"/>
              <a:cs typeface="Consolas" pitchFamily="49" charset="0"/>
            </a:endParaRPr>
          </a:p>
          <a:p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  console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6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potData</a:t>
            </a:r>
            <a:r>
              <a:rPr lang="id-ID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.toString()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600" dirty="0">
              <a:latin typeface="Consolas" pitchFamily="49" charset="0"/>
              <a:cs typeface="Consolas" pitchFamily="49" charset="0"/>
            </a:endParaRP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})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394578"/>
            <a:ext cx="9144000" cy="2463421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2"/>
          <p:cNvSpPr txBox="1"/>
          <p:nvPr/>
        </p:nvSpPr>
        <p:spPr>
          <a:xfrm>
            <a:off x="327547" y="4458760"/>
            <a:ext cx="888469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9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.....</a:t>
            </a:r>
            <a:endParaRPr lang="id-ID" sz="19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1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sssssssssssssssssssssssssssssssssssssssssssssssssssssssssssss</a:t>
            </a:r>
          </a:p>
          <a:p>
            <a:r>
              <a:rPr lang="id-ID" sz="19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sssssssssssssssssssssssssssssssssssssssssssssssssssssssssssss</a:t>
            </a:r>
            <a:endParaRPr lang="id-ID" sz="19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1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*** Potongan data sudah masuk: ***</a:t>
            </a:r>
          </a:p>
          <a:p>
            <a:r>
              <a:rPr lang="id-ID" sz="19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sssssssssssssssssssssssssssssssssssssssssssssssssssssssssssss</a:t>
            </a:r>
            <a:endParaRPr lang="id-ID" sz="19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1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sssssssssssssssssssssssssssssssssssssssssssssssssssssssssssss</a:t>
            </a:r>
          </a:p>
          <a:p>
            <a:pPr algn="ctr"/>
            <a:r>
              <a:rPr lang="id-ID" sz="19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.....</a:t>
            </a:r>
            <a:endParaRPr lang="id-ID" sz="19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2" y="-95536"/>
            <a:ext cx="5718413" cy="66171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-2" y="68235"/>
            <a:ext cx="5718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chemeClr val="bg1"/>
                </a:solidFill>
                <a:latin typeface="Gotham" pitchFamily="50" charset="0"/>
                <a:cs typeface="Consolas" pitchFamily="49" charset="0"/>
              </a:rPr>
              <a:t>*Buat halo.txt berisi 2000 baris @60 char!</a:t>
            </a:r>
            <a:endParaRPr lang="id-ID" sz="2000" b="1" dirty="0">
              <a:solidFill>
                <a:schemeClr val="bg1"/>
              </a:solidFill>
              <a:latin typeface="Gotham" pitchFamily="50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9731" y="0"/>
            <a:ext cx="2942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FS Read</a:t>
            </a:r>
          </a:p>
          <a:p>
            <a:pPr algn="ctr"/>
            <a:r>
              <a:rPr lang="id-ID" sz="4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Stream</a:t>
            </a:r>
            <a:endParaRPr lang="id-ID" sz="4000" b="1" dirty="0">
              <a:solidFill>
                <a:srgbClr val="009696"/>
              </a:solidFill>
              <a:latin typeface="Gotham" pitchFamily="50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15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8016" y="313898"/>
            <a:ext cx="9181642" cy="6544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6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('</a:t>
            </a: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600" dirty="0">
                <a:latin typeface="Consolas" pitchFamily="49" charset="0"/>
                <a:cs typeface="Consolas" pitchFamily="49" charset="0"/>
              </a:rPr>
            </a:br>
            <a:r>
              <a:rPr lang="id-ID" sz="26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bacaStream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createReadStream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(__dirname+'/halo.txt');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600" dirty="0">
                <a:latin typeface="Consolas" pitchFamily="49" charset="0"/>
                <a:cs typeface="Consolas" pitchFamily="49" charset="0"/>
              </a:rPr>
            </a:b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bacaStream.on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('data', function(</a:t>
            </a:r>
            <a:r>
              <a:rPr lang="id-ID" sz="2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potData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id-ID" sz="2600" b="1" dirty="0">
                <a:latin typeface="Consolas" pitchFamily="49" charset="0"/>
                <a:cs typeface="Consolas" pitchFamily="49" charset="0"/>
              </a:rPr>
              <a:t>   console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6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('</a:t>
            </a:r>
            <a:r>
              <a:rPr lang="id-ID" sz="2600" i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*** Potongan data masuk: ***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id-ID" sz="2600" b="1" dirty="0">
                <a:latin typeface="Consolas" pitchFamily="49" charset="0"/>
                <a:cs typeface="Consolas" pitchFamily="49" charset="0"/>
              </a:rPr>
              <a:t>   console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6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potData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600" dirty="0">
                <a:latin typeface="Consolas" pitchFamily="49" charset="0"/>
                <a:cs typeface="Consolas" pitchFamily="49" charset="0"/>
              </a:rPr>
            </a:b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bacaStream.bytesRead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600" dirty="0">
                <a:latin typeface="Consolas" pitchFamily="49" charset="0"/>
                <a:cs typeface="Consolas" pitchFamily="49" charset="0"/>
              </a:rPr>
            </a:b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d-ID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bacaStream.pause()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2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  setTimeout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(function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id-ID" sz="26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id-ID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bacaStream.resume</a:t>
            </a:r>
            <a:r>
              <a:rPr lang="id-ID" sz="2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600" dirty="0" smtClean="0">
                <a:latin typeface="Consolas" pitchFamily="49" charset="0"/>
                <a:cs typeface="Consolas" pitchFamily="49" charset="0"/>
              </a:rPr>
              <a:t>   },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5000)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})</a:t>
            </a:r>
          </a:p>
        </p:txBody>
      </p:sp>
      <p:sp>
        <p:nvSpPr>
          <p:cNvPr id="9" name="Rectangle 8"/>
          <p:cNvSpPr/>
          <p:nvPr/>
        </p:nvSpPr>
        <p:spPr>
          <a:xfrm>
            <a:off x="-2" y="-95536"/>
            <a:ext cx="5718413" cy="661719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6209731" y="0"/>
            <a:ext cx="2942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FS Read</a:t>
            </a:r>
          </a:p>
          <a:p>
            <a:pPr algn="ctr"/>
            <a:r>
              <a:rPr lang="id-ID" sz="4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Stream</a:t>
            </a:r>
            <a:endParaRPr lang="id-ID" sz="4000" b="1" dirty="0">
              <a:solidFill>
                <a:srgbClr val="009696"/>
              </a:solidFill>
              <a:latin typeface="Gotham" pitchFamily="50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9251"/>
            <a:ext cx="5718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chemeClr val="bg1"/>
                </a:solidFill>
                <a:latin typeface="Gotham" pitchFamily="50" charset="0"/>
                <a:cs typeface="Consolas" pitchFamily="49" charset="0"/>
              </a:rPr>
              <a:t>* Byte terbaca, pause &amp; resume</a:t>
            </a:r>
            <a:endParaRPr lang="id-ID" sz="2000" b="1" dirty="0">
              <a:solidFill>
                <a:schemeClr val="bg1"/>
              </a:solidFill>
              <a:latin typeface="Gotham" pitchFamily="50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000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6854" y="177420"/>
            <a:ext cx="7973826" cy="21972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3200" b="1" dirty="0" smtClean="0">
                <a:solidFill>
                  <a:srgbClr val="009696"/>
                </a:solidFill>
              </a:rPr>
              <a:t>NodeJS Built-In Modules</a:t>
            </a:r>
          </a:p>
          <a:p>
            <a:pPr algn="ctr"/>
            <a:endParaRPr lang="id-ID" sz="2500" b="1" dirty="0">
              <a:solidFill>
                <a:srgbClr val="009696"/>
              </a:solidFill>
            </a:endParaRPr>
          </a:p>
          <a:p>
            <a:pPr algn="ctr"/>
            <a:r>
              <a:rPr lang="id-ID" sz="2500" dirty="0" smtClean="0"/>
              <a:t>NodeJS has a set of built-in modules which you can use easily without any further installation.</a:t>
            </a:r>
            <a:endParaRPr lang="en-US" sz="25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7362" y="2115397"/>
            <a:ext cx="6770222" cy="4462817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457200" indent="-457200">
              <a:buBlip>
                <a:blip r:embed="rId2"/>
              </a:buBlip>
            </a:pPr>
            <a:r>
              <a:rPr lang="id-ID" sz="2500" dirty="0" smtClean="0"/>
              <a:t>assert</a:t>
            </a:r>
          </a:p>
          <a:p>
            <a:pPr marL="457200" indent="-457200">
              <a:buBlip>
                <a:blip r:embed="rId2"/>
              </a:buBlip>
            </a:pPr>
            <a:r>
              <a:rPr lang="id-ID" sz="2500" dirty="0" smtClean="0"/>
              <a:t>buffer</a:t>
            </a:r>
          </a:p>
          <a:p>
            <a:pPr marL="457200" indent="-457200">
              <a:buBlip>
                <a:blip r:embed="rId2"/>
              </a:buBlip>
            </a:pPr>
            <a:r>
              <a:rPr lang="id-ID" sz="2500" dirty="0" smtClean="0"/>
              <a:t>cluster</a:t>
            </a:r>
          </a:p>
          <a:p>
            <a:pPr marL="457200" indent="-457200">
              <a:buBlip>
                <a:blip r:embed="rId2"/>
              </a:buBlip>
            </a:pPr>
            <a:r>
              <a:rPr lang="id-ID" sz="2500" dirty="0" smtClean="0"/>
              <a:t>crypto</a:t>
            </a:r>
          </a:p>
          <a:p>
            <a:pPr marL="457200" indent="-457200">
              <a:buBlip>
                <a:blip r:embed="rId2"/>
              </a:buBlip>
            </a:pPr>
            <a:r>
              <a:rPr lang="id-ID" sz="2500" dirty="0" smtClean="0"/>
              <a:t>dgram</a:t>
            </a:r>
          </a:p>
          <a:p>
            <a:pPr marL="457200" indent="-457200">
              <a:buBlip>
                <a:blip r:embed="rId2"/>
              </a:buBlip>
            </a:pPr>
            <a:r>
              <a:rPr lang="id-ID" sz="2500" dirty="0" smtClean="0"/>
              <a:t>dns</a:t>
            </a:r>
          </a:p>
          <a:p>
            <a:pPr marL="457200" indent="-457200">
              <a:buBlip>
                <a:blip r:embed="rId2"/>
              </a:buBlip>
            </a:pPr>
            <a:r>
              <a:rPr lang="id-ID" sz="2500" dirty="0" smtClean="0"/>
              <a:t>events</a:t>
            </a:r>
          </a:p>
          <a:p>
            <a:pPr marL="457200" indent="-457200">
              <a:buBlip>
                <a:blip r:embed="rId2"/>
              </a:buBlip>
            </a:pPr>
            <a:r>
              <a:rPr lang="id-ID" sz="2500" dirty="0" smtClean="0"/>
              <a:t>fs</a:t>
            </a:r>
          </a:p>
          <a:p>
            <a:pPr marL="457200" indent="-457200">
              <a:buBlip>
                <a:blip r:embed="rId2"/>
              </a:buBlip>
            </a:pPr>
            <a:r>
              <a:rPr lang="id-ID" sz="2500" dirty="0" smtClean="0"/>
              <a:t>http</a:t>
            </a:r>
          </a:p>
          <a:p>
            <a:pPr marL="457200" indent="-457200">
              <a:buBlip>
                <a:blip r:embed="rId2"/>
              </a:buBlip>
            </a:pPr>
            <a:r>
              <a:rPr lang="id-ID" sz="2500" dirty="0" smtClean="0"/>
              <a:t>https</a:t>
            </a:r>
          </a:p>
          <a:p>
            <a:pPr marL="457200" indent="-457200">
              <a:buBlip>
                <a:blip r:embed="rId2"/>
              </a:buBlip>
            </a:pPr>
            <a:r>
              <a:rPr lang="id-ID" sz="2500" dirty="0" smtClean="0"/>
              <a:t>net</a:t>
            </a:r>
          </a:p>
          <a:p>
            <a:pPr marL="457200" indent="-457200">
              <a:buBlip>
                <a:blip r:embed="rId2"/>
              </a:buBlip>
            </a:pPr>
            <a:r>
              <a:rPr lang="id-ID" sz="2500" dirty="0" smtClean="0"/>
              <a:t>os</a:t>
            </a:r>
          </a:p>
          <a:p>
            <a:pPr marL="457200" indent="-457200">
              <a:buBlip>
                <a:blip r:embed="rId2"/>
              </a:buBlip>
            </a:pPr>
            <a:r>
              <a:rPr lang="id-ID" sz="2500" dirty="0" smtClean="0"/>
              <a:t>path</a:t>
            </a:r>
          </a:p>
          <a:p>
            <a:pPr marL="457200" indent="-457200">
              <a:buBlip>
                <a:blip r:embed="rId2"/>
              </a:buBlip>
            </a:pPr>
            <a:r>
              <a:rPr lang="id-ID" sz="2500" dirty="0" smtClean="0"/>
              <a:t>querystring</a:t>
            </a:r>
          </a:p>
          <a:p>
            <a:pPr marL="457200" indent="-457200">
              <a:buBlip>
                <a:blip r:embed="rId2"/>
              </a:buBlip>
            </a:pPr>
            <a:r>
              <a:rPr lang="id-ID" sz="2500" dirty="0" smtClean="0"/>
              <a:t>readline</a:t>
            </a:r>
          </a:p>
          <a:p>
            <a:pPr marL="457200" indent="-457200">
              <a:buBlip>
                <a:blip r:embed="rId2"/>
              </a:buBlip>
            </a:pPr>
            <a:r>
              <a:rPr lang="id-ID" sz="2500" dirty="0" smtClean="0"/>
              <a:t>stream</a:t>
            </a:r>
          </a:p>
          <a:p>
            <a:pPr marL="457200" indent="-457200">
              <a:buBlip>
                <a:blip r:embed="rId2"/>
              </a:buBlip>
            </a:pPr>
            <a:r>
              <a:rPr lang="id-ID" sz="2500" dirty="0" smtClean="0"/>
              <a:t>string_decoder</a:t>
            </a:r>
          </a:p>
          <a:p>
            <a:pPr marL="457200" indent="-457200">
              <a:buBlip>
                <a:blip r:embed="rId2"/>
              </a:buBlip>
            </a:pPr>
            <a:r>
              <a:rPr lang="id-ID" sz="2500" dirty="0" smtClean="0"/>
              <a:t>timers</a:t>
            </a:r>
          </a:p>
          <a:p>
            <a:pPr marL="457200" indent="-457200">
              <a:buBlip>
                <a:blip r:embed="rId2"/>
              </a:buBlip>
            </a:pPr>
            <a:r>
              <a:rPr lang="id-ID" sz="2500" dirty="0" smtClean="0"/>
              <a:t>tls</a:t>
            </a:r>
          </a:p>
          <a:p>
            <a:pPr marL="457200" indent="-457200">
              <a:buBlip>
                <a:blip r:embed="rId2"/>
              </a:buBlip>
            </a:pPr>
            <a:r>
              <a:rPr lang="id-ID" sz="2500" dirty="0" smtClean="0"/>
              <a:t>url</a:t>
            </a:r>
          </a:p>
          <a:p>
            <a:pPr marL="457200" indent="-457200">
              <a:buBlip>
                <a:blip r:embed="rId2"/>
              </a:buBlip>
            </a:pPr>
            <a:r>
              <a:rPr lang="id-ID" sz="2500" dirty="0" smtClean="0"/>
              <a:t>util</a:t>
            </a:r>
          </a:p>
          <a:p>
            <a:pPr marL="457200" indent="-457200">
              <a:buBlip>
                <a:blip r:embed="rId2"/>
              </a:buBlip>
            </a:pPr>
            <a:r>
              <a:rPr lang="id-ID" sz="2500" dirty="0" smtClean="0"/>
              <a:t>vm</a:t>
            </a:r>
          </a:p>
          <a:p>
            <a:pPr marL="457200" indent="-457200">
              <a:buBlip>
                <a:blip r:embed="rId2"/>
              </a:buBlip>
            </a:pPr>
            <a:r>
              <a:rPr lang="id-ID" sz="2500" dirty="0" smtClean="0"/>
              <a:t>zlib</a:t>
            </a:r>
          </a:p>
        </p:txBody>
      </p:sp>
    </p:spTree>
    <p:extLst>
      <p:ext uri="{BB962C8B-B14F-4D97-AF65-F5344CB8AC3E}">
        <p14:creationId xmlns:p14="http://schemas.microsoft.com/office/powerpoint/2010/main" val="2949885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13897" y="27290"/>
            <a:ext cx="8761863" cy="5622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('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400" dirty="0">
                <a:latin typeface="Consolas" pitchFamily="49" charset="0"/>
                <a:cs typeface="Consolas" pitchFamily="49" charset="0"/>
              </a:rPr>
            </a:br>
            <a:r>
              <a:rPr lang="id-ID" sz="24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bacaStream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createReadStream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(__dirname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/halo.txt','utf8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400" dirty="0">
              <a:latin typeface="Consolas" pitchFamily="49" charset="0"/>
              <a:cs typeface="Consolas" pitchFamily="49" charset="0"/>
            </a:endParaRPr>
          </a:p>
          <a:p>
            <a:endParaRPr lang="id-ID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tulisStream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fs.createWriteStream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(__dirname+'/halo2.txt');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400" dirty="0">
                <a:latin typeface="Consolas" pitchFamily="49" charset="0"/>
                <a:cs typeface="Consolas" pitchFamily="49" charset="0"/>
              </a:rPr>
            </a:br>
            <a:r>
              <a:rPr lang="id-ID" sz="2400" dirty="0">
                <a:latin typeface="Consolas" pitchFamily="49" charset="0"/>
                <a:cs typeface="Consolas" pitchFamily="49" charset="0"/>
              </a:rPr>
              <a:t>bacaStream.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on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('data', function(</a:t>
            </a:r>
            <a:r>
              <a:rPr lang="id-ID" sz="24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potData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	console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('*** Potongan data 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masuk! 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***');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tulisStream.write(</a:t>
            </a:r>
            <a:r>
              <a:rPr lang="id-ID" sz="2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potData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})</a:t>
            </a:r>
            <a:endParaRPr lang="id-ID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13783" y="163773"/>
            <a:ext cx="4389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FS Read &amp; </a:t>
            </a:r>
          </a:p>
          <a:p>
            <a:pPr algn="ctr"/>
            <a:r>
              <a:rPr lang="id-ID" sz="32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Write</a:t>
            </a:r>
            <a:r>
              <a:rPr lang="id-ID" sz="3200" b="1" dirty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 </a:t>
            </a:r>
            <a:r>
              <a:rPr lang="id-ID" sz="32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Stream</a:t>
            </a:r>
            <a:endParaRPr lang="id-ID" sz="3200" b="1" dirty="0">
              <a:solidFill>
                <a:srgbClr val="009696"/>
              </a:solidFill>
              <a:latin typeface="Gotham" pitchFamily="50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10515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*Akan muncul file </a:t>
            </a:r>
            <a:r>
              <a:rPr lang="id-ID" sz="2000" b="1" i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halo2.txt</a:t>
            </a:r>
            <a:r>
              <a:rPr lang="id-ID" sz="2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 yg kontennya </a:t>
            </a:r>
          </a:p>
          <a:p>
            <a:pPr algn="ctr"/>
            <a:r>
              <a:rPr lang="id-ID" sz="2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Sama dengan hasil pembacaan </a:t>
            </a:r>
            <a:r>
              <a:rPr lang="id-ID" sz="2000" b="1" i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halo.txt</a:t>
            </a:r>
            <a:endParaRPr lang="id-ID" sz="2000" b="1" i="1" dirty="0">
              <a:solidFill>
                <a:srgbClr val="009696"/>
              </a:solidFill>
              <a:latin typeface="Gotham" pitchFamily="50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01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 rot="5400000">
            <a:off x="804371" y="4850990"/>
            <a:ext cx="2805765" cy="148402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209862" y="2706095"/>
            <a:ext cx="9548734" cy="148402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2010"/>
            <a:ext cx="8560680" cy="1376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Pip</a:t>
            </a:r>
            <a:r>
              <a:rPr lang="id-ID" sz="4000" b="1" dirty="0" smtClean="0">
                <a:solidFill>
                  <a:srgbClr val="009696"/>
                </a:solidFill>
              </a:rPr>
              <a:t>e</a:t>
            </a:r>
            <a:endParaRPr lang="en-US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91172" y="1262745"/>
            <a:ext cx="7632622" cy="15995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457200" indent="-457200">
              <a:buBlip>
                <a:blip r:embed="rId2"/>
              </a:buBlip>
            </a:pPr>
            <a:r>
              <a:rPr lang="en-US" sz="2400" dirty="0" smtClean="0"/>
              <a:t>Pipe takes data from a read stream and then “pipe” into a write stream.</a:t>
            </a:r>
            <a:endParaRPr lang="id-ID" sz="1600" i="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8022963" y="3444008"/>
            <a:ext cx="729151" cy="4100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979860" y="2909577"/>
            <a:ext cx="1820174" cy="1069674"/>
            <a:chOff x="2725963" y="3605843"/>
            <a:chExt cx="1820174" cy="1069674"/>
          </a:xfrm>
        </p:grpSpPr>
        <p:sp>
          <p:nvSpPr>
            <p:cNvPr id="20" name="Rectangle 19"/>
            <p:cNvSpPr/>
            <p:nvPr/>
          </p:nvSpPr>
          <p:spPr>
            <a:xfrm>
              <a:off x="2725963" y="3605843"/>
              <a:ext cx="1820174" cy="106967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63151" y="3744310"/>
              <a:ext cx="235335" cy="779210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68692" y="3744310"/>
              <a:ext cx="235335" cy="779207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92927" y="3744310"/>
              <a:ext cx="235335" cy="779213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19228" y="3744310"/>
              <a:ext cx="235335" cy="779208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34884" y="3744310"/>
              <a:ext cx="235335" cy="779209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9" name="Title 1"/>
          <p:cNvSpPr txBox="1">
            <a:spLocks/>
          </p:cNvSpPr>
          <p:nvPr/>
        </p:nvSpPr>
        <p:spPr>
          <a:xfrm>
            <a:off x="4481501" y="4384864"/>
            <a:ext cx="1405722" cy="4509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Stream</a:t>
            </a:r>
            <a:endParaRPr lang="id-ID" sz="2400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909680" y="3434563"/>
            <a:ext cx="729151" cy="4100"/>
          </a:xfrm>
          <a:prstGeom prst="straightConnector1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laque 6"/>
          <p:cNvSpPr/>
          <p:nvPr/>
        </p:nvSpPr>
        <p:spPr>
          <a:xfrm>
            <a:off x="1030517" y="2263113"/>
            <a:ext cx="2340864" cy="2340961"/>
          </a:xfrm>
          <a:prstGeom prst="plaqu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794464" y="2902404"/>
            <a:ext cx="1820174" cy="1069674"/>
            <a:chOff x="2725963" y="3605843"/>
            <a:chExt cx="1820174" cy="1069674"/>
          </a:xfrm>
        </p:grpSpPr>
        <p:sp>
          <p:nvSpPr>
            <p:cNvPr id="31" name="Rectangle 30"/>
            <p:cNvSpPr/>
            <p:nvPr/>
          </p:nvSpPr>
          <p:spPr>
            <a:xfrm>
              <a:off x="2725963" y="3605843"/>
              <a:ext cx="1820174" cy="106967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63151" y="3744310"/>
              <a:ext cx="235335" cy="779210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68692" y="3744310"/>
              <a:ext cx="235335" cy="779207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92927" y="3744310"/>
              <a:ext cx="235335" cy="779213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19228" y="3744310"/>
              <a:ext cx="235335" cy="779208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34884" y="3744310"/>
              <a:ext cx="235335" cy="779209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2" name="Group 41"/>
          <p:cNvGrpSpPr/>
          <p:nvPr/>
        </p:nvGrpSpPr>
        <p:grpSpPr>
          <a:xfrm rot="5400000">
            <a:off x="1303932" y="5727996"/>
            <a:ext cx="1820174" cy="1069674"/>
            <a:chOff x="2725963" y="3605843"/>
            <a:chExt cx="1820174" cy="1069674"/>
          </a:xfrm>
        </p:grpSpPr>
        <p:sp>
          <p:nvSpPr>
            <p:cNvPr id="43" name="Rectangle 42"/>
            <p:cNvSpPr/>
            <p:nvPr/>
          </p:nvSpPr>
          <p:spPr>
            <a:xfrm>
              <a:off x="2725963" y="3605843"/>
              <a:ext cx="1820174" cy="106967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163151" y="3744310"/>
              <a:ext cx="235335" cy="779210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68692" y="3744310"/>
              <a:ext cx="235335" cy="779207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92927" y="3744310"/>
              <a:ext cx="235335" cy="779213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19228" y="3744310"/>
              <a:ext cx="235335" cy="779208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34884" y="3744310"/>
              <a:ext cx="235335" cy="779209"/>
            </a:xfrm>
            <a:prstGeom prst="rect">
              <a:avLst/>
            </a:prstGeom>
            <a:solidFill>
              <a:srgbClr val="DC54D2"/>
            </a:solidFill>
            <a:ln>
              <a:solidFill>
                <a:srgbClr val="DC5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1" name="Title 1"/>
          <p:cNvSpPr txBox="1">
            <a:spLocks/>
          </p:cNvSpPr>
          <p:nvPr/>
        </p:nvSpPr>
        <p:spPr>
          <a:xfrm>
            <a:off x="1537810" y="2350906"/>
            <a:ext cx="1405722" cy="4509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 smtClean="0"/>
              <a:t>Pipe</a:t>
            </a:r>
            <a:endParaRPr lang="id-ID" sz="2400" b="1" dirty="0"/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6796715" y="4428406"/>
            <a:ext cx="2376309" cy="565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Read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Stream</a:t>
            </a:r>
            <a:endParaRPr lang="id-ID" sz="2400" b="1" dirty="0">
              <a:solidFill>
                <a:srgbClr val="FF0000"/>
              </a:solidFill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2588651" y="5939147"/>
            <a:ext cx="2321030" cy="5650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Write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Stream</a:t>
            </a:r>
            <a:endParaRPr lang="id-ID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13897" y="-204726"/>
            <a:ext cx="8761863" cy="6045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4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('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fs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400" dirty="0">
                <a:latin typeface="Consolas" pitchFamily="49" charset="0"/>
                <a:cs typeface="Consolas" pitchFamily="49" charset="0"/>
              </a:rPr>
            </a:br>
            <a:r>
              <a:rPr lang="id-ID" sz="24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bacaStream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fs.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createReadStream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(__dirname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/halo.txt','utf8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2400" dirty="0">
              <a:latin typeface="Consolas" pitchFamily="49" charset="0"/>
              <a:cs typeface="Consolas" pitchFamily="49" charset="0"/>
            </a:endParaRPr>
          </a:p>
          <a:p>
            <a:endParaRPr lang="id-ID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4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tulisStream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fs.createWriteStream</a:t>
            </a:r>
            <a:r>
              <a:rPr lang="id-ID" sz="2400" dirty="0">
                <a:latin typeface="Consolas" pitchFamily="49" charset="0"/>
                <a:cs typeface="Consolas" pitchFamily="49" charset="0"/>
              </a:rPr>
              <a:t>(__dirname+'/halo2.txt');</a:t>
            </a:r>
          </a:p>
          <a:p>
            <a:r>
              <a:rPr lang="id-ID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400" dirty="0">
                <a:latin typeface="Consolas" pitchFamily="49" charset="0"/>
                <a:cs typeface="Consolas" pitchFamily="49" charset="0"/>
              </a:rPr>
            </a:br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bacaStream</a:t>
            </a:r>
            <a:r>
              <a:rPr lang="id-ID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.pipe</a:t>
            </a:r>
            <a:r>
              <a:rPr lang="id-ID" sz="2400" b="1" dirty="0" smtClean="0">
                <a:latin typeface="Consolas" pitchFamily="49" charset="0"/>
                <a:cs typeface="Consolas" pitchFamily="49" charset="0"/>
              </a:rPr>
              <a:t>(tulisStream);</a:t>
            </a:r>
            <a:endParaRPr lang="id-ID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58935" y="163773"/>
            <a:ext cx="4389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FS Read &amp;</a:t>
            </a:r>
          </a:p>
          <a:p>
            <a:pPr algn="ctr"/>
            <a:r>
              <a:rPr lang="id-ID" sz="4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Write</a:t>
            </a:r>
            <a:r>
              <a:rPr lang="id-ID" sz="4000" b="1" dirty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 </a:t>
            </a:r>
            <a:r>
              <a:rPr lang="id-ID" sz="4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Stream</a:t>
            </a:r>
            <a:endParaRPr lang="id-ID" sz="4000" b="1" dirty="0">
              <a:solidFill>
                <a:srgbClr val="009696"/>
              </a:solidFill>
              <a:latin typeface="Gotham" pitchFamily="50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3691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*Akan muncul file </a:t>
            </a:r>
            <a:r>
              <a:rPr lang="id-ID" sz="2000" b="1" i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halo2.txt</a:t>
            </a:r>
            <a:r>
              <a:rPr lang="id-ID" sz="2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 yg kontennya </a:t>
            </a:r>
          </a:p>
          <a:p>
            <a:pPr algn="ctr"/>
            <a:r>
              <a:rPr lang="id-ID" sz="2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Sama dengan hasil pembacaan </a:t>
            </a:r>
            <a:r>
              <a:rPr lang="id-ID" sz="2000" b="1" i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halo.txt</a:t>
            </a:r>
            <a:endParaRPr lang="id-ID" sz="2000" b="1" i="1" dirty="0">
              <a:solidFill>
                <a:srgbClr val="009696"/>
              </a:solidFill>
              <a:latin typeface="Gotham" pitchFamily="50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863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0000" i="1" dirty="0" smtClean="0">
                <a:solidFill>
                  <a:srgbClr val="009696"/>
                </a:solidFill>
              </a:rPr>
              <a:t>?</a:t>
            </a:r>
            <a:endParaRPr lang="en-US" sz="50000" b="1" dirty="0">
              <a:solidFill>
                <a:srgbClr val="009696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8289" y="428017"/>
            <a:ext cx="8394971" cy="5607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 err="1" smtClean="0">
                <a:solidFill>
                  <a:schemeClr val="bg1"/>
                </a:solidFill>
                <a:latin typeface="Gotham Black" panose="02000603040000020004" pitchFamily="2" charset="0"/>
              </a:rPr>
              <a:t>Buatlah</a:t>
            </a:r>
            <a:r>
              <a:rPr lang="en-US" sz="4000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Gotham Black" panose="02000603040000020004" pitchFamily="2" charset="0"/>
              </a:rPr>
              <a:t>sebuah</a:t>
            </a:r>
            <a:r>
              <a:rPr lang="en-US" sz="4000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 program yang </a:t>
            </a:r>
            <a:r>
              <a:rPr lang="en-US" sz="4000" dirty="0" err="1" smtClean="0">
                <a:solidFill>
                  <a:schemeClr val="bg1"/>
                </a:solidFill>
                <a:latin typeface="Gotham Black" panose="02000603040000020004" pitchFamily="2" charset="0"/>
              </a:rPr>
              <a:t>ketika</a:t>
            </a:r>
            <a:r>
              <a:rPr lang="en-US" sz="4000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Gotham Black" panose="02000603040000020004" pitchFamily="2" charset="0"/>
              </a:rPr>
              <a:t>dijalankan</a:t>
            </a:r>
            <a:r>
              <a:rPr lang="en-US" sz="4000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Gotham Black" panose="02000603040000020004" pitchFamily="2" charset="0"/>
              </a:rPr>
              <a:t>akan</a:t>
            </a:r>
            <a:r>
              <a:rPr lang="en-US" sz="4000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Gotham Black" panose="02000603040000020004" pitchFamily="2" charset="0"/>
              </a:rPr>
              <a:t>menghasilkan</a:t>
            </a:r>
            <a:r>
              <a:rPr lang="en-US" sz="4000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 file </a:t>
            </a:r>
            <a:r>
              <a:rPr lang="en-US" sz="4000" dirty="0" err="1" smtClean="0">
                <a:solidFill>
                  <a:schemeClr val="bg1"/>
                </a:solidFill>
                <a:latin typeface="Gotham Black" panose="02000603040000020004" pitchFamily="2" charset="0"/>
              </a:rPr>
              <a:t>json</a:t>
            </a:r>
            <a:r>
              <a:rPr lang="en-US" sz="4000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Gotham Black" panose="02000603040000020004" pitchFamily="2" charset="0"/>
              </a:rPr>
              <a:t>berisi</a:t>
            </a:r>
            <a:r>
              <a:rPr lang="en-US" sz="4000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 data </a:t>
            </a:r>
            <a:r>
              <a:rPr lang="en-US" sz="4000" dirty="0" err="1" smtClean="0">
                <a:solidFill>
                  <a:schemeClr val="bg1"/>
                </a:solidFill>
                <a:latin typeface="Gotham Black" panose="02000603040000020004" pitchFamily="2" charset="0"/>
              </a:rPr>
              <a:t>json</a:t>
            </a:r>
            <a:r>
              <a:rPr lang="en-US" sz="4000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Gotham Black" panose="02000603040000020004" pitchFamily="2" charset="0"/>
              </a:rPr>
              <a:t>tentang</a:t>
            </a:r>
            <a:r>
              <a:rPr lang="en-US" sz="4000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Gotham Black" panose="02000603040000020004" pitchFamily="2" charset="0"/>
              </a:rPr>
              <a:t>spesifikasi</a:t>
            </a:r>
            <a:r>
              <a:rPr lang="en-US" sz="4000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 OS/CPU user. </a:t>
            </a:r>
          </a:p>
          <a:p>
            <a:pPr algn="ctr">
              <a:lnSpc>
                <a:spcPct val="100000"/>
              </a:lnSpc>
            </a:pPr>
            <a:endParaRPr lang="en-US" sz="2800" dirty="0" smtClean="0">
              <a:solidFill>
                <a:schemeClr val="bg1"/>
              </a:solidFill>
              <a:latin typeface="Gotham Black" panose="02000603040000020004" pitchFamily="2" charset="0"/>
            </a:endParaRPr>
          </a:p>
          <a:p>
            <a:pPr algn="ctr">
              <a:lnSpc>
                <a:spcPct val="100000"/>
              </a:lnSpc>
            </a:pPr>
            <a:r>
              <a:rPr lang="en-US" sz="2800" i="1" dirty="0" err="1" smtClean="0">
                <a:solidFill>
                  <a:srgbClr val="FFFF00"/>
                </a:solidFill>
                <a:latin typeface="Gotham Black" panose="02000603040000020004" pitchFamily="2" charset="0"/>
              </a:rPr>
              <a:t>Gunakan</a:t>
            </a:r>
            <a:r>
              <a:rPr lang="en-US" sz="2800" i="1" dirty="0" smtClean="0">
                <a:solidFill>
                  <a:srgbClr val="FFFF00"/>
                </a:solidFill>
                <a:latin typeface="Gotham Black" panose="02000603040000020004" pitchFamily="2" charset="0"/>
              </a:rPr>
              <a:t> module FS &amp; OS!</a:t>
            </a:r>
            <a:endParaRPr lang="en-US" sz="4000" i="1" dirty="0">
              <a:solidFill>
                <a:srgbClr val="FFFF00"/>
              </a:solidFill>
              <a:latin typeface="Gotham Black" panose="020006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104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35018" y="1138136"/>
            <a:ext cx="8355913" cy="3725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800" dirty="0" err="1">
                <a:latin typeface="Consolas" panose="020B0609020204030204" pitchFamily="49" charset="0"/>
              </a:rPr>
              <a:t>const</a:t>
            </a:r>
            <a:r>
              <a:rPr lang="en-ID" sz="2800" dirty="0">
                <a:latin typeface="Consolas" panose="020B0609020204030204" pitchFamily="49" charset="0"/>
              </a:rPr>
              <a:t> </a:t>
            </a:r>
            <a:r>
              <a:rPr lang="en-ID" sz="2800" b="1" dirty="0">
                <a:solidFill>
                  <a:srgbClr val="009696"/>
                </a:solidFill>
                <a:latin typeface="Consolas" panose="020B0609020204030204" pitchFamily="49" charset="0"/>
              </a:rPr>
              <a:t>fs</a:t>
            </a:r>
            <a:r>
              <a:rPr lang="en-ID" sz="2800" dirty="0">
                <a:latin typeface="Consolas" panose="020B0609020204030204" pitchFamily="49" charset="0"/>
              </a:rPr>
              <a:t> = require(</a:t>
            </a:r>
            <a:r>
              <a:rPr lang="en-ID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'fs'</a:t>
            </a:r>
            <a:r>
              <a:rPr lang="en-ID" sz="28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800" dirty="0" err="1">
                <a:latin typeface="Consolas" panose="020B0609020204030204" pitchFamily="49" charset="0"/>
              </a:rPr>
              <a:t>const</a:t>
            </a:r>
            <a:r>
              <a:rPr lang="en-ID" sz="2800" dirty="0">
                <a:latin typeface="Consolas" panose="020B0609020204030204" pitchFamily="49" charset="0"/>
              </a:rPr>
              <a:t> </a:t>
            </a:r>
            <a:r>
              <a:rPr lang="en-ID" sz="28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os</a:t>
            </a:r>
            <a:r>
              <a:rPr lang="en-ID" sz="2800" dirty="0">
                <a:latin typeface="Consolas" panose="020B0609020204030204" pitchFamily="49" charset="0"/>
              </a:rPr>
              <a:t> = require(</a:t>
            </a:r>
            <a:r>
              <a:rPr lang="en-ID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</a:t>
            </a:r>
            <a:r>
              <a:rPr lang="en-ID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ID" sz="2800" dirty="0">
              <a:latin typeface="Consolas" panose="020B0609020204030204" pitchFamily="49" charset="0"/>
            </a:endParaRPr>
          </a:p>
          <a:p>
            <a:r>
              <a:rPr lang="en-ID" sz="2800" dirty="0" err="1">
                <a:latin typeface="Consolas" panose="020B0609020204030204" pitchFamily="49" charset="0"/>
              </a:rPr>
              <a:t>var</a:t>
            </a:r>
            <a:r>
              <a:rPr lang="en-ID" sz="2800" dirty="0">
                <a:latin typeface="Consolas" panose="020B0609020204030204" pitchFamily="49" charset="0"/>
              </a:rPr>
              <a:t> </a:t>
            </a:r>
            <a:r>
              <a:rPr lang="en-ID" sz="2800" dirty="0" err="1">
                <a:latin typeface="Consolas" panose="020B0609020204030204" pitchFamily="49" charset="0"/>
              </a:rPr>
              <a:t>dataCPU</a:t>
            </a:r>
            <a:r>
              <a:rPr lang="en-ID" sz="2800" dirty="0">
                <a:latin typeface="Consolas" panose="020B0609020204030204" pitchFamily="49" charset="0"/>
              </a:rPr>
              <a:t> = </a:t>
            </a:r>
            <a:r>
              <a:rPr lang="en-ID" sz="28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JSON.stringify</a:t>
            </a:r>
            <a:r>
              <a:rPr lang="en-ID" sz="2800" dirty="0">
                <a:latin typeface="Consolas" panose="020B0609020204030204" pitchFamily="49" charset="0"/>
              </a:rPr>
              <a:t>(</a:t>
            </a:r>
            <a:r>
              <a:rPr lang="en-ID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os.cpus</a:t>
            </a:r>
            <a:r>
              <a:rPr lang="en-ID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ID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ID" sz="2800" dirty="0">
              <a:latin typeface="Consolas" panose="020B0609020204030204" pitchFamily="49" charset="0"/>
            </a:endParaRPr>
          </a:p>
          <a:p>
            <a:r>
              <a:rPr lang="en-ID" sz="2800" dirty="0" err="1">
                <a:latin typeface="Consolas" panose="020B0609020204030204" pitchFamily="49" charset="0"/>
              </a:rPr>
              <a:t>fs.writeFileSync</a:t>
            </a:r>
            <a:r>
              <a:rPr lang="en-ID" sz="2800" dirty="0">
                <a:latin typeface="Consolas" panose="020B0609020204030204" pitchFamily="49" charset="0"/>
              </a:rPr>
              <a:t>(</a:t>
            </a:r>
            <a:r>
              <a:rPr lang="en-ID" sz="2800" b="1" dirty="0">
                <a:solidFill>
                  <a:srgbClr val="009696"/>
                </a:solidFill>
                <a:latin typeface="Consolas" panose="020B0609020204030204" pitchFamily="49" charset="0"/>
              </a:rPr>
              <a:t>'</a:t>
            </a:r>
            <a:r>
              <a:rPr lang="en-ID" sz="28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satu.json</a:t>
            </a:r>
            <a:r>
              <a:rPr lang="en-ID" sz="28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'</a:t>
            </a:r>
            <a:r>
              <a:rPr lang="en-ID" sz="2800" dirty="0" smtClean="0">
                <a:latin typeface="Consolas" panose="020B0609020204030204" pitchFamily="49" charset="0"/>
              </a:rPr>
              <a:t>, </a:t>
            </a:r>
            <a:r>
              <a:rPr lang="en-ID" sz="2800" dirty="0" err="1" smtClean="0">
                <a:latin typeface="Consolas" panose="020B0609020204030204" pitchFamily="49" charset="0"/>
              </a:rPr>
              <a:t>dataCPU</a:t>
            </a:r>
            <a:r>
              <a:rPr lang="en-ID" sz="2800" dirty="0">
                <a:latin typeface="Consolas" panose="020B0609020204030204" pitchFamily="49" charset="0"/>
              </a:rPr>
              <a:t>);</a:t>
            </a:r>
          </a:p>
          <a:p>
            <a:endParaRPr lang="en-ID" sz="2800" dirty="0" smtClean="0">
              <a:latin typeface="Consolas" panose="020B0609020204030204" pitchFamily="49" charset="0"/>
            </a:endParaRPr>
          </a:p>
          <a:p>
            <a:r>
              <a:rPr lang="en-ID" sz="2800" dirty="0" smtClean="0">
                <a:latin typeface="Consolas" panose="020B0609020204030204" pitchFamily="49" charset="0"/>
              </a:rPr>
              <a:t>console.log</a:t>
            </a:r>
            <a:r>
              <a:rPr lang="en-ID" sz="2800" dirty="0">
                <a:latin typeface="Consolas" panose="020B0609020204030204" pitchFamily="49" charset="0"/>
              </a:rPr>
              <a:t>(</a:t>
            </a:r>
            <a:r>
              <a:rPr lang="en-ID" sz="2800" b="1" i="1" dirty="0">
                <a:latin typeface="Consolas" panose="020B0609020204030204" pitchFamily="49" charset="0"/>
              </a:rPr>
              <a:t>'Data </a:t>
            </a:r>
            <a:r>
              <a:rPr lang="en-ID" sz="2800" b="1" i="1" dirty="0" err="1" smtClean="0">
                <a:latin typeface="Consolas" panose="020B0609020204030204" pitchFamily="49" charset="0"/>
              </a:rPr>
              <a:t>sukses</a:t>
            </a:r>
            <a:r>
              <a:rPr lang="en-ID" sz="2800" b="1" i="1" dirty="0" smtClean="0">
                <a:latin typeface="Consolas" panose="020B0609020204030204" pitchFamily="49" charset="0"/>
              </a:rPr>
              <a:t> </a:t>
            </a:r>
            <a:r>
              <a:rPr lang="en-ID" sz="2800" b="1" i="1" dirty="0" err="1" smtClean="0">
                <a:latin typeface="Consolas" panose="020B0609020204030204" pitchFamily="49" charset="0"/>
              </a:rPr>
              <a:t>diterima</a:t>
            </a:r>
            <a:r>
              <a:rPr lang="en-ID" sz="2800" b="1" i="1" dirty="0" smtClean="0">
                <a:latin typeface="Consolas" panose="020B0609020204030204" pitchFamily="49" charset="0"/>
              </a:rPr>
              <a:t>!'</a:t>
            </a:r>
            <a:r>
              <a:rPr lang="en-ID" sz="2800" dirty="0" smtClean="0">
                <a:latin typeface="Consolas" panose="020B0609020204030204" pitchFamily="49" charset="0"/>
              </a:rPr>
              <a:t>);</a:t>
            </a:r>
            <a:endParaRPr lang="en-ID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6952" y="280505"/>
            <a:ext cx="4389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#Solved!</a:t>
            </a:r>
            <a:endParaRPr lang="id-ID" sz="4000" b="1" dirty="0">
              <a:solidFill>
                <a:srgbClr val="009696"/>
              </a:solidFill>
              <a:latin typeface="Gotham" pitchFamily="50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68672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*</a:t>
            </a:r>
            <a:r>
              <a:rPr lang="en-ID" sz="2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Run </a:t>
            </a:r>
            <a:r>
              <a:rPr lang="en-ID" sz="2000" b="1" dirty="0" err="1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kode</a:t>
            </a:r>
            <a:r>
              <a:rPr lang="en-ID" sz="2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 di </a:t>
            </a:r>
            <a:r>
              <a:rPr lang="en-ID" sz="2000" b="1" dirty="0" err="1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atas</a:t>
            </a:r>
            <a:r>
              <a:rPr lang="en-ID" sz="2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 &amp; a</a:t>
            </a:r>
            <a:r>
              <a:rPr lang="id-ID" sz="2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kan muncul file </a:t>
            </a:r>
            <a:r>
              <a:rPr lang="en-ID" sz="2000" b="1" i="1" dirty="0" err="1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satu.json</a:t>
            </a:r>
            <a:r>
              <a:rPr lang="id-ID" sz="2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 </a:t>
            </a:r>
            <a:r>
              <a:rPr lang="en-ID" sz="2000" b="1" dirty="0" err="1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berisi</a:t>
            </a:r>
            <a:endParaRPr lang="en-ID" sz="2000" b="1" dirty="0" smtClean="0">
              <a:solidFill>
                <a:srgbClr val="009696"/>
              </a:solidFill>
              <a:latin typeface="Gotham" pitchFamily="50" charset="0"/>
              <a:cs typeface="Consolas" pitchFamily="49" charset="0"/>
            </a:endParaRPr>
          </a:p>
          <a:p>
            <a:pPr algn="ctr"/>
            <a:r>
              <a:rPr lang="en-ID" sz="2000" b="1" dirty="0" err="1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Tentang</a:t>
            </a:r>
            <a:r>
              <a:rPr lang="en-ID" sz="2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 </a:t>
            </a:r>
            <a:r>
              <a:rPr lang="en-ID" sz="2000" b="1" dirty="0" err="1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spesifikasi</a:t>
            </a:r>
            <a:r>
              <a:rPr lang="en-ID" sz="2000" b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 OS/CPU user.</a:t>
            </a:r>
            <a:endParaRPr lang="id-ID" sz="2000" b="1" dirty="0">
              <a:solidFill>
                <a:srgbClr val="009696"/>
              </a:solidFill>
              <a:latin typeface="Gotham" pitchFamily="50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98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940771"/>
            <a:ext cx="5976437" cy="2347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id-ID" sz="8000" dirty="0" smtClean="0"/>
              <a:t>Exploring</a:t>
            </a:r>
            <a:endParaRPr lang="id-ID" sz="8800" dirty="0" smtClean="0"/>
          </a:p>
          <a:p>
            <a:pPr algn="ctr"/>
            <a:r>
              <a:rPr lang="id-ID" sz="3200" i="1" dirty="0" smtClean="0"/>
              <a:t>#2   </a:t>
            </a:r>
            <a:r>
              <a:rPr lang="id-ID" sz="3200" b="0" dirty="0" smtClean="0">
                <a:latin typeface="Gotham" pitchFamily="50" charset="0"/>
              </a:rPr>
              <a:t>Built-In Module</a:t>
            </a:r>
            <a:endParaRPr lang="en-US" sz="3200" i="1" dirty="0"/>
          </a:p>
        </p:txBody>
      </p:sp>
      <p:pic>
        <p:nvPicPr>
          <p:cNvPr id="5" name="Picture 2" descr="C:\Users\Windows 7\Music\nodejs-new-pantone-bl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62" y="2260171"/>
            <a:ext cx="2789230" cy="170865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0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2010"/>
            <a:ext cx="8560680" cy="1172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Timers Module</a:t>
            </a:r>
            <a:endParaRPr lang="en-US" sz="2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6273" y="1023579"/>
            <a:ext cx="8285848" cy="50193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1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timers</a:t>
            </a:r>
            <a:r>
              <a:rPr lang="id-ID" sz="3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1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3100" dirty="0">
                <a:latin typeface="Consolas" pitchFamily="49" charset="0"/>
                <a:cs typeface="Consolas" pitchFamily="49" charset="0"/>
              </a:rPr>
              <a:t> ('</a:t>
            </a:r>
            <a:r>
              <a:rPr lang="id-ID" sz="3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timers</a:t>
            </a:r>
            <a:r>
              <a:rPr lang="id-ID" sz="3100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id-ID" sz="31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100" dirty="0">
                <a:latin typeface="Consolas" pitchFamily="49" charset="0"/>
                <a:cs typeface="Consolas" pitchFamily="49" charset="0"/>
              </a:rPr>
            </a:br>
            <a:r>
              <a:rPr lang="id-ID" sz="31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timers.</a:t>
            </a:r>
            <a:r>
              <a:rPr lang="id-ID" sz="3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setTimeout</a:t>
            </a:r>
            <a:r>
              <a:rPr lang="id-ID" sz="3100" dirty="0">
                <a:latin typeface="Consolas" pitchFamily="49" charset="0"/>
                <a:cs typeface="Consolas" pitchFamily="49" charset="0"/>
              </a:rPr>
              <a:t>(function </a:t>
            </a:r>
            <a:r>
              <a:rPr lang="id-ID" sz="3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waktu</a:t>
            </a:r>
            <a:r>
              <a:rPr lang="id-ID" sz="3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31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id-ID" sz="3100" b="1" dirty="0" smtClean="0">
                <a:latin typeface="Consolas" pitchFamily="49" charset="0"/>
                <a:cs typeface="Consolas" pitchFamily="49" charset="0"/>
              </a:rPr>
              <a:t>	console</a:t>
            </a:r>
            <a:r>
              <a:rPr lang="id-ID" sz="31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31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3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1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100" dirty="0" smtClean="0">
                <a:latin typeface="Consolas" pitchFamily="49" charset="0"/>
                <a:cs typeface="Consolas" pitchFamily="49" charset="0"/>
              </a:rPr>
              <a:t>Halo!'); </a:t>
            </a:r>
            <a:endParaRPr lang="id-ID" sz="3100" dirty="0">
              <a:latin typeface="Consolas" pitchFamily="49" charset="0"/>
              <a:cs typeface="Consolas" pitchFamily="49" charset="0"/>
            </a:endParaRPr>
          </a:p>
          <a:p>
            <a:r>
              <a:rPr lang="id-ID" sz="3100" dirty="0" smtClean="0">
                <a:latin typeface="Consolas" pitchFamily="49" charset="0"/>
                <a:cs typeface="Consolas" pitchFamily="49" charset="0"/>
              </a:rPr>
              <a:t>}, 1000</a:t>
            </a:r>
            <a:r>
              <a:rPr lang="id-ID" sz="31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1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100" dirty="0">
                <a:latin typeface="Consolas" pitchFamily="49" charset="0"/>
                <a:cs typeface="Consolas" pitchFamily="49" charset="0"/>
              </a:rPr>
            </a:br>
            <a:r>
              <a:rPr lang="id-ID" sz="31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timers.</a:t>
            </a:r>
            <a:r>
              <a:rPr lang="id-ID" sz="3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setInterval</a:t>
            </a:r>
            <a:r>
              <a:rPr lang="id-ID" sz="3100" dirty="0">
                <a:latin typeface="Consolas" pitchFamily="49" charset="0"/>
                <a:cs typeface="Consolas" pitchFamily="49" charset="0"/>
              </a:rPr>
              <a:t>(function </a:t>
            </a:r>
            <a:r>
              <a:rPr lang="id-ID" sz="3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waktu</a:t>
            </a:r>
            <a:r>
              <a:rPr lang="id-ID" sz="3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31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id-ID" sz="3100" b="1" dirty="0" smtClean="0">
                <a:latin typeface="Consolas" pitchFamily="49" charset="0"/>
                <a:cs typeface="Consolas" pitchFamily="49" charset="0"/>
              </a:rPr>
              <a:t>	console</a:t>
            </a:r>
            <a:r>
              <a:rPr lang="id-ID" sz="31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31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3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1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100" dirty="0" smtClean="0">
                <a:latin typeface="Consolas" pitchFamily="49" charset="0"/>
                <a:cs typeface="Consolas" pitchFamily="49" charset="0"/>
              </a:rPr>
              <a:t>Ini </a:t>
            </a:r>
            <a:r>
              <a:rPr lang="id-ID" sz="3100" dirty="0">
                <a:latin typeface="Consolas" pitchFamily="49" charset="0"/>
                <a:cs typeface="Consolas" pitchFamily="49" charset="0"/>
              </a:rPr>
              <a:t>loop</a:t>
            </a:r>
            <a:r>
              <a:rPr lang="id-ID" sz="3100" dirty="0" smtClean="0">
                <a:latin typeface="Consolas" pitchFamily="49" charset="0"/>
                <a:cs typeface="Consolas" pitchFamily="49" charset="0"/>
              </a:rPr>
              <a:t>!'); </a:t>
            </a:r>
            <a:endParaRPr lang="id-ID" sz="3100" dirty="0">
              <a:latin typeface="Consolas" pitchFamily="49" charset="0"/>
              <a:cs typeface="Consolas" pitchFamily="49" charset="0"/>
            </a:endParaRPr>
          </a:p>
          <a:p>
            <a:r>
              <a:rPr lang="id-ID" sz="3100" dirty="0" smtClean="0">
                <a:latin typeface="Consolas" pitchFamily="49" charset="0"/>
                <a:cs typeface="Consolas" pitchFamily="49" charset="0"/>
              </a:rPr>
              <a:t>}, 2000</a:t>
            </a:r>
            <a:r>
              <a:rPr lang="id-ID" sz="31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206184" y="197108"/>
            <a:ext cx="756744" cy="740948"/>
          </a:xfrm>
          <a:prstGeom prst="star5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1130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2010"/>
            <a:ext cx="8560680" cy="1172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Assert Module</a:t>
            </a:r>
          </a:p>
          <a:p>
            <a:pPr algn="r"/>
            <a:r>
              <a:rPr lang="id-ID" sz="2400" b="1" dirty="0" smtClean="0">
                <a:solidFill>
                  <a:srgbClr val="009696"/>
                </a:solidFill>
              </a:rPr>
              <a:t># unit testing</a:t>
            </a:r>
            <a:endParaRPr lang="en-US" sz="2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9095" y="1277003"/>
            <a:ext cx="9301656" cy="4671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500" dirty="0">
                <a:latin typeface="Consolas" pitchFamily="49" charset="0"/>
                <a:cs typeface="Consolas" pitchFamily="49" charset="0"/>
              </a:rPr>
              <a:t>const </a:t>
            </a:r>
            <a:r>
              <a:rPr lang="id-ID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id-ID" sz="25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5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5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'assert'</a:t>
            </a:r>
            <a:r>
              <a:rPr lang="id-ID" sz="25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500" dirty="0">
                <a:latin typeface="Consolas" pitchFamily="49" charset="0"/>
                <a:cs typeface="Consolas" pitchFamily="49" charset="0"/>
              </a:rPr>
              <a:t>var minum = {kopi:['luwak','hitam','susu</a:t>
            </a:r>
            <a:r>
              <a:rPr lang="id-ID" sz="2500" dirty="0" smtClean="0">
                <a:latin typeface="Consolas" pitchFamily="49" charset="0"/>
                <a:cs typeface="Consolas" pitchFamily="49" charset="0"/>
              </a:rPr>
              <a:t>']};</a:t>
            </a:r>
            <a:endParaRPr lang="id-ID" sz="2500" dirty="0">
              <a:latin typeface="Consolas" pitchFamily="49" charset="0"/>
              <a:cs typeface="Consolas" pitchFamily="49" charset="0"/>
            </a:endParaRPr>
          </a:p>
          <a:p>
            <a:endParaRPr lang="id-ID" sz="2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5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assert.equal</a:t>
            </a:r>
            <a:r>
              <a:rPr lang="id-ID" sz="2500" dirty="0" smtClean="0">
                <a:latin typeface="Consolas" pitchFamily="49" charset="0"/>
                <a:cs typeface="Consolas" pitchFamily="49" charset="0"/>
              </a:rPr>
              <a:t>(minum.kopi.length</a:t>
            </a:r>
            <a:r>
              <a:rPr lang="id-ID" sz="2500" dirty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25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id-ID" sz="25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5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 ==</a:t>
            </a:r>
            <a:endParaRPr lang="id-ID" sz="25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id-ID" sz="2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5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assert.strictEqual</a:t>
            </a:r>
            <a:r>
              <a:rPr lang="id-ID" sz="2500" dirty="0" smtClean="0">
                <a:latin typeface="Consolas" pitchFamily="49" charset="0"/>
                <a:cs typeface="Consolas" pitchFamily="49" charset="0"/>
              </a:rPr>
              <a:t>(minum.kopi.length</a:t>
            </a:r>
            <a:r>
              <a:rPr lang="id-ID" sz="2500" dirty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25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id-ID" sz="2500" dirty="0">
                <a:latin typeface="Consolas" pitchFamily="49" charset="0"/>
                <a:cs typeface="Consolas" pitchFamily="49" charset="0"/>
              </a:rPr>
              <a:t>); </a:t>
            </a:r>
            <a:endParaRPr lang="id-ID" sz="2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5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 ===</a:t>
            </a:r>
            <a:endParaRPr lang="id-ID" sz="25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id-ID" sz="2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5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assert.notEqual</a:t>
            </a:r>
            <a:r>
              <a:rPr lang="id-ID" sz="2500" dirty="0" smtClean="0">
                <a:latin typeface="Consolas" pitchFamily="49" charset="0"/>
                <a:cs typeface="Consolas" pitchFamily="49" charset="0"/>
              </a:rPr>
              <a:t>(minum.kopi.length</a:t>
            </a:r>
            <a:r>
              <a:rPr lang="id-ID" sz="2500" dirty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25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id-ID" sz="25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5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d-ID" sz="25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endParaRPr lang="id-ID" sz="2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5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assert.notStrictEqual</a:t>
            </a:r>
            <a:r>
              <a:rPr lang="id-ID" sz="2500" dirty="0" smtClean="0">
                <a:latin typeface="Consolas" pitchFamily="49" charset="0"/>
                <a:cs typeface="Consolas" pitchFamily="49" charset="0"/>
              </a:rPr>
              <a:t>(minum.kopi.length</a:t>
            </a:r>
            <a:r>
              <a:rPr lang="id-ID" sz="2500" dirty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25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id-ID" sz="25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5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 !==</a:t>
            </a:r>
            <a:endParaRPr lang="id-ID" sz="25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206184" y="197108"/>
            <a:ext cx="756744" cy="740948"/>
          </a:xfrm>
          <a:prstGeom prst="star5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0188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2010"/>
            <a:ext cx="8560680" cy="1172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Assert Module</a:t>
            </a:r>
          </a:p>
          <a:p>
            <a:pPr algn="r"/>
            <a:r>
              <a:rPr lang="id-ID" sz="2400" b="1" dirty="0" smtClean="0">
                <a:solidFill>
                  <a:srgbClr val="009696"/>
                </a:solidFill>
              </a:rPr>
              <a:t># unit </a:t>
            </a:r>
            <a:r>
              <a:rPr lang="en-ID" sz="2400" b="1" dirty="0" err="1" smtClean="0">
                <a:solidFill>
                  <a:srgbClr val="009696"/>
                </a:solidFill>
              </a:rPr>
              <a:t>val</a:t>
            </a:r>
            <a:r>
              <a:rPr lang="en-ID" sz="2400" b="1" dirty="0" smtClean="0">
                <a:solidFill>
                  <a:srgbClr val="009696"/>
                </a:solidFill>
              </a:rPr>
              <a:t> </a:t>
            </a:r>
            <a:r>
              <a:rPr lang="id-ID" sz="2400" b="1" dirty="0" smtClean="0">
                <a:solidFill>
                  <a:srgbClr val="009696"/>
                </a:solidFill>
              </a:rPr>
              <a:t>testing</a:t>
            </a:r>
            <a:endParaRPr lang="en-US" sz="2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9095" y="1277003"/>
            <a:ext cx="9301656" cy="4671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500" dirty="0">
                <a:latin typeface="Consolas" pitchFamily="49" charset="0"/>
                <a:cs typeface="Consolas" pitchFamily="49" charset="0"/>
              </a:rPr>
              <a:t>const </a:t>
            </a:r>
            <a:r>
              <a:rPr lang="id-ID" sz="2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id-ID" sz="25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5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5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'assert'</a:t>
            </a:r>
            <a:r>
              <a:rPr lang="id-ID" sz="25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500" dirty="0">
                <a:latin typeface="Consolas" pitchFamily="49" charset="0"/>
                <a:cs typeface="Consolas" pitchFamily="49" charset="0"/>
              </a:rPr>
              <a:t>var minum = {kopi</a:t>
            </a:r>
            <a:r>
              <a:rPr lang="id-ID" sz="2500" dirty="0" smtClean="0">
                <a:latin typeface="Consolas" pitchFamily="49" charset="0"/>
                <a:cs typeface="Consolas" pitchFamily="49" charset="0"/>
              </a:rPr>
              <a:t>:[</a:t>
            </a:r>
            <a:r>
              <a:rPr lang="en-ID" sz="2500" dirty="0" smtClean="0">
                <a:latin typeface="Consolas" pitchFamily="49" charset="0"/>
                <a:cs typeface="Consolas" pitchFamily="49" charset="0"/>
              </a:rPr>
              <a:t>12, 15, 20</a:t>
            </a:r>
            <a:r>
              <a:rPr lang="id-ID" sz="2500" dirty="0" smtClean="0">
                <a:latin typeface="Consolas" pitchFamily="49" charset="0"/>
                <a:cs typeface="Consolas" pitchFamily="49" charset="0"/>
              </a:rPr>
              <a:t>]};</a:t>
            </a:r>
            <a:endParaRPr lang="id-ID" sz="2500" dirty="0">
              <a:latin typeface="Consolas" pitchFamily="49" charset="0"/>
              <a:cs typeface="Consolas" pitchFamily="49" charset="0"/>
            </a:endParaRPr>
          </a:p>
          <a:p>
            <a:endParaRPr lang="id-ID" sz="2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5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assert.equal</a:t>
            </a:r>
            <a:r>
              <a:rPr lang="id-ID" sz="2500" dirty="0" smtClean="0">
                <a:latin typeface="Consolas" pitchFamily="49" charset="0"/>
                <a:cs typeface="Consolas" pitchFamily="49" charset="0"/>
              </a:rPr>
              <a:t>(minum.kopi</a:t>
            </a:r>
            <a:r>
              <a:rPr lang="en-ID" sz="2500" dirty="0" smtClean="0">
                <a:latin typeface="Consolas" pitchFamily="49" charset="0"/>
                <a:cs typeface="Consolas" pitchFamily="49" charset="0"/>
              </a:rPr>
              <a:t>[0]</a:t>
            </a:r>
            <a:r>
              <a:rPr lang="id-ID" sz="2500" dirty="0">
                <a:latin typeface="Consolas" pitchFamily="49" charset="0"/>
                <a:cs typeface="Consolas" pitchFamily="49" charset="0"/>
              </a:rPr>
              <a:t>, </a:t>
            </a:r>
            <a:r>
              <a:rPr lang="id-ID" sz="25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'luwak'</a:t>
            </a:r>
            <a:r>
              <a:rPr lang="id-ID" sz="2500" dirty="0">
                <a:latin typeface="Consolas" pitchFamily="49" charset="0"/>
                <a:cs typeface="Consolas" pitchFamily="49" charset="0"/>
              </a:rPr>
              <a:t>);</a:t>
            </a:r>
            <a:endParaRPr lang="id-ID" sz="2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5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 ==</a:t>
            </a:r>
            <a:endParaRPr lang="id-ID" sz="25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id-ID" sz="2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5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assert.strictEqual</a:t>
            </a:r>
            <a:r>
              <a:rPr lang="id-ID" sz="2500" dirty="0" smtClean="0">
                <a:latin typeface="Consolas" pitchFamily="49" charset="0"/>
                <a:cs typeface="Consolas" pitchFamily="49" charset="0"/>
              </a:rPr>
              <a:t>(minum.kopi</a:t>
            </a:r>
            <a:r>
              <a:rPr lang="en-ID" sz="2500" dirty="0" smtClean="0">
                <a:latin typeface="Consolas" pitchFamily="49" charset="0"/>
                <a:cs typeface="Consolas" pitchFamily="49" charset="0"/>
              </a:rPr>
              <a:t>[1] * 2</a:t>
            </a:r>
            <a:r>
              <a:rPr lang="id-ID" sz="25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ID" sz="2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30</a:t>
            </a:r>
            <a:r>
              <a:rPr lang="id-ID" sz="25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id-ID" sz="25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 ===</a:t>
            </a:r>
            <a:endParaRPr lang="id-ID" sz="25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id-ID" sz="2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5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assert.notEqual</a:t>
            </a:r>
            <a:r>
              <a:rPr lang="id-ID" sz="2500" dirty="0" smtClean="0">
                <a:latin typeface="Consolas" pitchFamily="49" charset="0"/>
                <a:cs typeface="Consolas" pitchFamily="49" charset="0"/>
              </a:rPr>
              <a:t>(minum.kopi</a:t>
            </a:r>
            <a:r>
              <a:rPr lang="en-ID" sz="2500" dirty="0" smtClean="0">
                <a:latin typeface="Consolas" pitchFamily="49" charset="0"/>
                <a:cs typeface="Consolas" pitchFamily="49" charset="0"/>
              </a:rPr>
              <a:t>[2]</a:t>
            </a:r>
            <a:r>
              <a:rPr lang="id-ID" sz="25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ID" sz="2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id-ID" sz="25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5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 !=</a:t>
            </a:r>
          </a:p>
          <a:p>
            <a:endParaRPr lang="id-ID" sz="2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25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assert.notStrictEqual</a:t>
            </a:r>
            <a:r>
              <a:rPr lang="id-ID" sz="2500" dirty="0" smtClean="0">
                <a:latin typeface="Consolas" pitchFamily="49" charset="0"/>
                <a:cs typeface="Consolas" pitchFamily="49" charset="0"/>
              </a:rPr>
              <a:t>(minum.kopi.length, </a:t>
            </a:r>
            <a:r>
              <a:rPr lang="id-ID" sz="2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id-ID" sz="25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5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 !==</a:t>
            </a:r>
            <a:endParaRPr lang="id-ID" sz="25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206184" y="197108"/>
            <a:ext cx="756744" cy="740948"/>
          </a:xfrm>
          <a:prstGeom prst="star5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647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2010"/>
            <a:ext cx="8560680" cy="1172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Url Module</a:t>
            </a:r>
            <a:endParaRPr lang="en-US" sz="2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50880" y="986939"/>
            <a:ext cx="8502555" cy="5524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600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'url'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2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'http://</a:t>
            </a:r>
            <a:r>
              <a:rPr lang="id-ID" sz="2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lin.id/data.htm?tgl=2&amp;bln=july</a:t>
            </a:r>
            <a:r>
              <a:rPr lang="id-ID" sz="2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>var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x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= url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.parse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(link, true);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600" dirty="0">
                <a:latin typeface="Consolas" pitchFamily="49" charset="0"/>
                <a:cs typeface="Consolas" pitchFamily="49" charset="0"/>
              </a:rPr>
            </a:br>
            <a:r>
              <a:rPr lang="id-ID" sz="26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6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('Host = '+x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.host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6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6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('Path = '+x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.pathname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6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6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('Find = '+x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.search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600" dirty="0">
                <a:latin typeface="Consolas" pitchFamily="49" charset="0"/>
                <a:cs typeface="Consolas" pitchFamily="49" charset="0"/>
              </a:rPr>
            </a:br>
            <a:r>
              <a:rPr lang="id-ID" sz="26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xdata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 = x</a:t>
            </a:r>
            <a:r>
              <a:rPr lang="id-ID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.query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id-ID" sz="2600" dirty="0">
              <a:latin typeface="Consolas" pitchFamily="49" charset="0"/>
              <a:cs typeface="Consolas" pitchFamily="49" charset="0"/>
            </a:endParaRPr>
          </a:p>
          <a:p>
            <a:r>
              <a:rPr lang="id-ID" sz="26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6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(xdata);</a:t>
            </a:r>
          </a:p>
          <a:p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600" b="1" dirty="0" smtClean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600" dirty="0" smtClean="0">
                <a:latin typeface="Consolas" pitchFamily="49" charset="0"/>
                <a:cs typeface="Consolas" pitchFamily="49" charset="0"/>
              </a:rPr>
              <a:t>(xdata.tgl);</a:t>
            </a:r>
            <a:endParaRPr lang="id-ID" sz="2600" dirty="0">
              <a:latin typeface="Consolas" pitchFamily="49" charset="0"/>
              <a:cs typeface="Consolas" pitchFamily="49" charset="0"/>
            </a:endParaRPr>
          </a:p>
          <a:p>
            <a:r>
              <a:rPr lang="id-ID" sz="2600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sz="2600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sz="2600" dirty="0">
                <a:latin typeface="Consolas" pitchFamily="49" charset="0"/>
                <a:cs typeface="Consolas" pitchFamily="49" charset="0"/>
              </a:rPr>
              <a:t>(xdata.bln);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206184" y="197108"/>
            <a:ext cx="756744" cy="740948"/>
          </a:xfrm>
          <a:prstGeom prst="star5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8349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2010"/>
            <a:ext cx="8560680" cy="1172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OS Module</a:t>
            </a:r>
            <a:endParaRPr lang="en-US" sz="2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7570" y="938055"/>
            <a:ext cx="8285848" cy="4834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itchFamily="49" charset="0"/>
                <a:cs typeface="Consolas" pitchFamily="49" charset="0"/>
              </a:rPr>
              <a:t>const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os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('</a:t>
            </a:r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os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');</a:t>
            </a:r>
          </a:p>
          <a:p>
            <a:endParaRPr lang="id-ID" dirty="0">
              <a:latin typeface="Consolas" pitchFamily="49" charset="0"/>
              <a:cs typeface="Consolas" pitchFamily="49" charset="0"/>
            </a:endParaRP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var namaCPU =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os.hostname()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var osTipe =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os.type()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var osPlatform =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os.platform()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var osRilis =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os.release()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var dirAwal =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os.homedir()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var ramSisa =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os.freemem()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var ramTotal =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os.totalmem()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5789" y="5954586"/>
            <a:ext cx="631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i="1" dirty="0" smtClean="0">
                <a:solidFill>
                  <a:srgbClr val="009696"/>
                </a:solidFill>
                <a:latin typeface="Gotham" pitchFamily="50" charset="0"/>
                <a:cs typeface="Consolas" pitchFamily="49" charset="0"/>
              </a:rPr>
              <a:t>*Console.log semua var di atas!</a:t>
            </a:r>
            <a:endParaRPr lang="id-ID" sz="2400" b="1" i="1" dirty="0">
              <a:solidFill>
                <a:srgbClr val="009696"/>
              </a:solidFill>
              <a:latin typeface="Gotham" pitchFamily="50" charset="0"/>
              <a:cs typeface="Consolas" pitchFamily="49" charset="0"/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206184" y="197108"/>
            <a:ext cx="756744" cy="740948"/>
          </a:xfrm>
          <a:prstGeom prst="star5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4051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0322" y="3232614"/>
            <a:ext cx="6618220" cy="2417557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691074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12010"/>
            <a:ext cx="8560680" cy="1172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3200" b="1" dirty="0" smtClean="0">
                <a:solidFill>
                  <a:srgbClr val="009696"/>
                </a:solidFill>
              </a:rPr>
              <a:t>OS Module</a:t>
            </a:r>
            <a:endParaRPr lang="en-US" sz="2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0621" y="753613"/>
            <a:ext cx="8378563" cy="26018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itchFamily="49" charset="0"/>
                <a:cs typeface="Consolas" pitchFamily="49" charset="0"/>
              </a:rPr>
              <a:t>const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os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require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('</a:t>
            </a:r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os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');</a:t>
            </a:r>
            <a:r>
              <a:rPr lang="id-ID" dirty="0">
                <a:latin typeface="Consolas" pitchFamily="49" charset="0"/>
                <a:cs typeface="Consolas" pitchFamily="49" charset="0"/>
              </a:rPr>
              <a:t/>
            </a:r>
            <a:br>
              <a:rPr lang="id-ID" dirty="0">
                <a:latin typeface="Consolas" pitchFamily="49" charset="0"/>
                <a:cs typeface="Consolas" pitchFamily="49" charset="0"/>
              </a:rPr>
            </a:br>
            <a:r>
              <a:rPr lang="id-ID" dirty="0">
                <a:latin typeface="Consolas" pitchFamily="49" charset="0"/>
                <a:cs typeface="Consolas" pitchFamily="49" charset="0"/>
              </a:rPr>
              <a:t>var dataUser =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os.userInfo()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; </a:t>
            </a:r>
            <a:br>
              <a:rPr lang="id-ID" dirty="0">
                <a:latin typeface="Consolas" pitchFamily="49" charset="0"/>
                <a:cs typeface="Consolas" pitchFamily="49" charset="0"/>
              </a:rPr>
            </a:br>
            <a:r>
              <a:rPr lang="id-ID" b="1" dirty="0">
                <a:latin typeface="Consolas" pitchFamily="49" charset="0"/>
                <a:cs typeface="Consolas" pitchFamily="49" charset="0"/>
              </a:rPr>
              <a:t>console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.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log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(dataUser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19628" y="3471896"/>
            <a:ext cx="6318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uid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-1,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gid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-1,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username: 'Windows 7',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homedir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'C:\\Users\\Windows 7',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shell: null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d-ID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111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8763</TotalTime>
  <Words>1243</Words>
  <Application>Microsoft Office PowerPoint</Application>
  <PresentationFormat>On-screen Show (4:3)</PresentationFormat>
  <Paragraphs>381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Consolas</vt:lpstr>
      <vt:lpstr>Gotham</vt:lpstr>
      <vt:lpstr>Gotham Black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687</cp:revision>
  <dcterms:created xsi:type="dcterms:W3CDTF">2015-11-07T11:59:24Z</dcterms:created>
  <dcterms:modified xsi:type="dcterms:W3CDTF">2018-03-19T02:19:45Z</dcterms:modified>
</cp:coreProperties>
</file>