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99" r:id="rId2"/>
    <p:sldId id="487" r:id="rId3"/>
    <p:sldId id="536" r:id="rId4"/>
    <p:sldId id="539" r:id="rId5"/>
    <p:sldId id="538" r:id="rId6"/>
    <p:sldId id="537" r:id="rId7"/>
    <p:sldId id="540" r:id="rId8"/>
    <p:sldId id="495" r:id="rId9"/>
    <p:sldId id="488" r:id="rId10"/>
    <p:sldId id="489" r:id="rId11"/>
    <p:sldId id="491" r:id="rId12"/>
    <p:sldId id="492" r:id="rId13"/>
    <p:sldId id="493" r:id="rId14"/>
    <p:sldId id="494" r:id="rId15"/>
    <p:sldId id="497" r:id="rId16"/>
    <p:sldId id="500" r:id="rId17"/>
    <p:sldId id="498" r:id="rId18"/>
    <p:sldId id="543" r:id="rId19"/>
    <p:sldId id="541" r:id="rId20"/>
    <p:sldId id="542" r:id="rId21"/>
    <p:sldId id="499" r:id="rId22"/>
    <p:sldId id="530" r:id="rId23"/>
    <p:sldId id="501" r:id="rId24"/>
    <p:sldId id="502" r:id="rId25"/>
    <p:sldId id="503" r:id="rId26"/>
    <p:sldId id="504" r:id="rId27"/>
    <p:sldId id="505" r:id="rId28"/>
    <p:sldId id="506" r:id="rId29"/>
    <p:sldId id="531" r:id="rId30"/>
    <p:sldId id="514" r:id="rId31"/>
    <p:sldId id="515" r:id="rId32"/>
    <p:sldId id="516" r:id="rId33"/>
    <p:sldId id="517" r:id="rId34"/>
    <p:sldId id="518" r:id="rId35"/>
    <p:sldId id="507" r:id="rId36"/>
    <p:sldId id="509" r:id="rId37"/>
    <p:sldId id="510" r:id="rId38"/>
    <p:sldId id="508" r:id="rId39"/>
    <p:sldId id="511" r:id="rId40"/>
    <p:sldId id="512" r:id="rId41"/>
    <p:sldId id="513" r:id="rId42"/>
    <p:sldId id="534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4671"/>
            <a:ext cx="91440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</a:t>
            </a:r>
            <a:r>
              <a:rPr lang="en-US" sz="3200" i="1" dirty="0" smtClean="0"/>
              <a:t>6</a:t>
            </a:r>
            <a:r>
              <a:rPr lang="id-ID" sz="3200" i="1" dirty="0" smtClean="0"/>
              <a:t>   </a:t>
            </a:r>
            <a:r>
              <a:rPr lang="id-ID" sz="3200" b="0" dirty="0" smtClean="0">
                <a:latin typeface="Gotham" pitchFamily="50" charset="0"/>
              </a:rPr>
              <a:t>Express Module</a:t>
            </a:r>
            <a:endParaRPr lang="en-US" sz="3200" i="1" dirty="0"/>
          </a:p>
        </p:txBody>
      </p:sp>
      <p:pic>
        <p:nvPicPr>
          <p:cNvPr id="6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1" y="1930081"/>
            <a:ext cx="4204418" cy="93577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6" y="1466849"/>
            <a:ext cx="8276901" cy="4287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'/halo'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function(req, res){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res.send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id-ID" sz="3200" i="1" dirty="0" smtClean="0">
                <a:latin typeface="Consolas" pitchFamily="49" charset="0"/>
                <a:cs typeface="Consolas" pitchFamily="49" charset="0"/>
              </a:rPr>
              <a:t>Halo!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 static request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Listening port 3000</a:t>
            </a:r>
            <a:endParaRPr lang="id-ID" sz="24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98" b="64696"/>
          <a:stretch/>
        </p:blipFill>
        <p:spPr bwMode="auto">
          <a:xfrm>
            <a:off x="5344511" y="4275398"/>
            <a:ext cx="4472115" cy="3039802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91352" y="-63065"/>
            <a:ext cx="3452648" cy="119818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56234" y="173416"/>
            <a:ext cx="4225163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Response to a</a:t>
            </a:r>
          </a:p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Static </a:t>
            </a:r>
            <a:r>
              <a:rPr lang="id-ID" sz="2800" b="1" dirty="0">
                <a:solidFill>
                  <a:schemeClr val="bg1"/>
                </a:solidFill>
              </a:rPr>
              <a:t>Request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0103" y="-63065"/>
            <a:ext cx="3883897" cy="119818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6" y="1543050"/>
            <a:ext cx="8403021" cy="50784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/id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/:nama'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function(req, res){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res.send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Request ID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req.params.nama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6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 dynamic request w/ parameter nama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2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coba buka:</a:t>
            </a:r>
          </a:p>
          <a:p>
            <a:r>
              <a:rPr lang="id-ID" sz="2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localhost:3000/id/Lintang</a:t>
            </a:r>
          </a:p>
          <a:p>
            <a:r>
              <a:rPr lang="id-ID" sz="2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localhost:3000/id/Andi</a:t>
            </a:r>
            <a:endParaRPr lang="id-ID" sz="2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56234" y="173416"/>
            <a:ext cx="4225163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Response to a</a:t>
            </a:r>
          </a:p>
          <a:p>
            <a:pPr algn="r"/>
            <a:r>
              <a:rPr lang="id-ID" sz="2800" b="1" dirty="0">
                <a:solidFill>
                  <a:schemeClr val="bg1"/>
                </a:solidFill>
              </a:rPr>
              <a:t>Dynamic Request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7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1"/>
          <a:stretch/>
        </p:blipFill>
        <p:spPr bwMode="auto">
          <a:xfrm>
            <a:off x="0" y="1195824"/>
            <a:ext cx="9173683" cy="465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0548" y="-15766"/>
            <a:ext cx="4101093" cy="1211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</a:rPr>
              <a:t>satu.html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#Static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1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0548" y="-15766"/>
            <a:ext cx="8784767" cy="655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satu.html</a:t>
            </a:r>
          </a:p>
          <a:p>
            <a:endParaRPr lang="id-ID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DOCTYPE html&gt;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head&gt;&lt;title&gt;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Lintang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&lt;style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{background:green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font-family:verdana; color:white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padding:150px;}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{font-size:72px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text-transform:uppercase; letter-spacing:2px;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{font-size:32px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h1&gt;Selamat Datang!&lt;/h1&gt;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p&gt;~ Ini webpage paling unyu sedunia ~&lt;/p&gt;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#Static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54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2018" y="1038167"/>
            <a:ext cx="8150764" cy="5189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40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  <a:endParaRPr lang="id-ID" sz="4000" b="1" i="1" dirty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function(req, res){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res.sendFile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__dirname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'/satu.html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id-ID" sz="24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* satu.html &amp; satu.js ada dalam 1 folder!</a:t>
            </a: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#Static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6748" y="1749969"/>
            <a:ext cx="7756634" cy="40832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500" b="1" dirty="0"/>
              <a:t>EJS</a:t>
            </a:r>
            <a:r>
              <a:rPr lang="en-US" sz="2500" dirty="0"/>
              <a:t> </a:t>
            </a:r>
            <a:r>
              <a:rPr lang="en-US" sz="2500" dirty="0" smtClean="0"/>
              <a:t>is </a:t>
            </a:r>
            <a:r>
              <a:rPr lang="en-US" sz="2500" dirty="0"/>
              <a:t>a </a:t>
            </a:r>
            <a:r>
              <a:rPr lang="id-ID" sz="2500" dirty="0" smtClean="0"/>
              <a:t>package of </a:t>
            </a:r>
            <a:r>
              <a:rPr lang="en-US" sz="2500" dirty="0" smtClean="0"/>
              <a:t>client</a:t>
            </a:r>
            <a:r>
              <a:rPr lang="id-ID" sz="2500" dirty="0" smtClean="0"/>
              <a:t> </a:t>
            </a:r>
            <a:r>
              <a:rPr lang="en-US" sz="2500" dirty="0" smtClean="0"/>
              <a:t>side </a:t>
            </a:r>
            <a:r>
              <a:rPr lang="en-US" sz="2500" dirty="0" err="1"/>
              <a:t>templating</a:t>
            </a:r>
            <a:r>
              <a:rPr lang="en-US" sz="2500" dirty="0"/>
              <a:t> </a:t>
            </a:r>
            <a:r>
              <a:rPr lang="en-US" sz="2500" dirty="0" smtClean="0"/>
              <a:t>language</a:t>
            </a:r>
            <a:r>
              <a:rPr lang="id-ID" sz="2500" dirty="0" smtClean="0"/>
              <a:t> (</a:t>
            </a:r>
            <a:r>
              <a:rPr lang="en-ID" sz="2500" b="1" i="1" dirty="0" smtClean="0"/>
              <a:t>view</a:t>
            </a:r>
            <a:r>
              <a:rPr lang="id-ID" sz="2500" b="1" i="1" dirty="0" smtClean="0"/>
              <a:t> engine</a:t>
            </a:r>
            <a:r>
              <a:rPr lang="id-ID" sz="2500" dirty="0" smtClean="0"/>
              <a:t>) that </a:t>
            </a:r>
            <a:r>
              <a:rPr lang="en-US" sz="2500" dirty="0"/>
              <a:t>was originally part </a:t>
            </a:r>
            <a:r>
              <a:rPr lang="en-US" sz="2500" dirty="0" smtClean="0"/>
              <a:t>of</a:t>
            </a:r>
            <a:r>
              <a:rPr lang="id-ID" sz="2500" dirty="0"/>
              <a:t> </a:t>
            </a:r>
            <a:r>
              <a:rPr lang="id-ID" sz="2500" dirty="0" smtClean="0"/>
              <a:t>JavaScriptMVC</a:t>
            </a:r>
            <a:r>
              <a:rPr lang="en-US" sz="2500" dirty="0" smtClean="0"/>
              <a:t>, </a:t>
            </a:r>
            <a:r>
              <a:rPr lang="en-US" sz="2500" dirty="0"/>
              <a:t>which has now been replaced by </a:t>
            </a:r>
            <a:r>
              <a:rPr lang="id-ID" sz="2500" dirty="0" smtClean="0"/>
              <a:t>DoneJS. EJS </a:t>
            </a:r>
            <a:r>
              <a:rPr lang="en-US" sz="2500" dirty="0" smtClean="0"/>
              <a:t>combines </a:t>
            </a:r>
            <a:r>
              <a:rPr lang="en-US" sz="2500" dirty="0"/>
              <a:t>data </a:t>
            </a:r>
            <a:r>
              <a:rPr lang="id-ID" sz="2500" dirty="0" smtClean="0"/>
              <a:t>&amp;</a:t>
            </a:r>
            <a:r>
              <a:rPr lang="en-US" sz="2500" dirty="0" smtClean="0"/>
              <a:t> </a:t>
            </a:r>
            <a:r>
              <a:rPr lang="en-US" sz="2500" dirty="0"/>
              <a:t>a template to produce HTML. JavaScript between </a:t>
            </a:r>
            <a:r>
              <a:rPr lang="en-US" sz="2500" b="1" dirty="0" smtClean="0">
                <a:solidFill>
                  <a:srgbClr val="FF0000"/>
                </a:solidFill>
              </a:rPr>
              <a:t>&lt;%</a:t>
            </a:r>
            <a:r>
              <a:rPr lang="id-ID" sz="2500" b="1" dirty="0" smtClean="0">
                <a:solidFill>
                  <a:srgbClr val="FF0000"/>
                </a:solidFill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</a:rPr>
              <a:t>%&gt;</a:t>
            </a:r>
            <a:r>
              <a:rPr lang="en-US" sz="2500" dirty="0" smtClean="0"/>
              <a:t> </a:t>
            </a:r>
            <a:r>
              <a:rPr lang="id-ID" sz="2500" dirty="0" smtClean="0"/>
              <a:t>will be</a:t>
            </a:r>
            <a:r>
              <a:rPr lang="en-US" sz="2500" dirty="0" smtClean="0"/>
              <a:t> </a:t>
            </a:r>
            <a:r>
              <a:rPr lang="en-US" sz="2500" dirty="0"/>
              <a:t>executed. JavaScript between </a:t>
            </a:r>
            <a:r>
              <a:rPr lang="en-US" sz="2500" b="1" dirty="0" smtClean="0">
                <a:solidFill>
                  <a:srgbClr val="FF0000"/>
                </a:solidFill>
              </a:rPr>
              <a:t>&lt;%=</a:t>
            </a:r>
            <a:r>
              <a:rPr lang="id-ID" sz="2500" b="1" dirty="0" smtClean="0">
                <a:solidFill>
                  <a:srgbClr val="FF0000"/>
                </a:solidFill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</a:rPr>
              <a:t>%&gt;</a:t>
            </a:r>
            <a:r>
              <a:rPr lang="en-US" sz="2500" dirty="0" smtClean="0"/>
              <a:t> </a:t>
            </a:r>
            <a:r>
              <a:rPr lang="en-US" sz="2500" dirty="0"/>
              <a:t>adds HTML to the </a:t>
            </a:r>
            <a:r>
              <a:rPr lang="en-US" sz="2500" dirty="0" smtClean="0"/>
              <a:t>result</a:t>
            </a:r>
            <a:r>
              <a:rPr lang="id-ID" sz="2500" dirty="0"/>
              <a:t> </a:t>
            </a:r>
            <a:r>
              <a:rPr lang="id-ID" sz="2500" dirty="0" smtClean="0"/>
              <a:t>(see </a:t>
            </a:r>
            <a:r>
              <a:rPr lang="id-ID" sz="2500" dirty="0" smtClean="0">
                <a:solidFill>
                  <a:srgbClr val="FF0000"/>
                </a:solidFill>
              </a:rPr>
              <a:t>embeddedjs.com</a:t>
            </a:r>
            <a:r>
              <a:rPr lang="id-ID" sz="2500" dirty="0" smtClean="0"/>
              <a:t>)</a:t>
            </a:r>
            <a:r>
              <a:rPr lang="en-US" sz="2500" dirty="0" smtClean="0"/>
              <a:t>.</a:t>
            </a:r>
            <a:endParaRPr lang="id-ID" sz="2500" dirty="0" smtClean="0"/>
          </a:p>
          <a:p>
            <a:pPr algn="just" fontAlgn="base"/>
            <a:endParaRPr lang="id-ID" sz="2500" b="1" dirty="0">
              <a:solidFill>
                <a:srgbClr val="FF0000"/>
              </a:solidFill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id-ID" sz="2800" b="1" dirty="0" smtClean="0"/>
              <a:t>Installation</a:t>
            </a:r>
          </a:p>
          <a:p>
            <a:pPr algn="just" fontAlgn="base"/>
            <a:r>
              <a:rPr lang="id-ID" sz="2800" b="1" dirty="0"/>
              <a:t> </a:t>
            </a:r>
            <a:r>
              <a:rPr lang="id-ID" sz="2800" b="1" dirty="0" smtClean="0"/>
              <a:t>   </a:t>
            </a:r>
            <a:r>
              <a:rPr lang="id-ID" sz="2800" dirty="0" smtClean="0">
                <a:solidFill>
                  <a:srgbClr val="FF0000"/>
                </a:solidFill>
              </a:rPr>
              <a:t>npm install ejs -</a:t>
            </a:r>
            <a:r>
              <a:rPr lang="en-ID" sz="2800" dirty="0" smtClean="0">
                <a:solidFill>
                  <a:srgbClr val="FF0000"/>
                </a:solidFill>
              </a:rPr>
              <a:t>-</a:t>
            </a:r>
            <a:r>
              <a:rPr lang="id-ID" sz="2800" dirty="0" smtClean="0">
                <a:solidFill>
                  <a:srgbClr val="FF0000"/>
                </a:solidFill>
              </a:rPr>
              <a:t>save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26975" r="76784" b="58304"/>
          <a:stretch/>
        </p:blipFill>
        <p:spPr bwMode="auto">
          <a:xfrm>
            <a:off x="283778" y="312714"/>
            <a:ext cx="2543784" cy="1076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17476" y="181089"/>
            <a:ext cx="3011214" cy="1308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400" b="1" dirty="0" smtClean="0">
                <a:solidFill>
                  <a:srgbClr val="009696"/>
                </a:solidFill>
              </a:rPr>
              <a:t>Embedded</a:t>
            </a:r>
          </a:p>
          <a:p>
            <a:pPr algn="ctr"/>
            <a:r>
              <a:rPr lang="id-ID" sz="3400" b="1" dirty="0" smtClean="0">
                <a:solidFill>
                  <a:srgbClr val="009696"/>
                </a:solidFill>
              </a:rPr>
              <a:t>JavaScript</a:t>
            </a:r>
            <a:endParaRPr lang="en-US" sz="3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87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0548" y="268073"/>
            <a:ext cx="4637121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DC54D2"/>
                </a:solidFill>
              </a:rPr>
              <a:t>localhost:3000/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</a:t>
            </a:r>
            <a:r>
              <a:rPr lang="en-ID" sz="2800" b="1" dirty="0" smtClean="0">
                <a:solidFill>
                  <a:schemeClr val="bg1"/>
                </a:solidFill>
              </a:rPr>
              <a:t>EJS</a:t>
            </a:r>
            <a:r>
              <a:rPr lang="id-ID" sz="2800" b="1" dirty="0" smtClean="0">
                <a:solidFill>
                  <a:schemeClr val="bg1"/>
                </a:solidFill>
              </a:rPr>
              <a:t>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</a:t>
            </a:r>
            <a:r>
              <a:rPr lang="en-ID" sz="2400" b="1" dirty="0" smtClean="0">
                <a:solidFill>
                  <a:schemeClr val="bg1"/>
                </a:solidFill>
              </a:rPr>
              <a:t>Static</a:t>
            </a:r>
            <a:r>
              <a:rPr lang="id-ID" sz="2400" b="1" dirty="0" smtClean="0">
                <a:solidFill>
                  <a:schemeClr val="bg1"/>
                </a:solidFill>
              </a:rPr>
              <a:t>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20" t="31392" r="46270" b="15243"/>
          <a:stretch/>
        </p:blipFill>
        <p:spPr>
          <a:xfrm>
            <a:off x="0" y="1219369"/>
            <a:ext cx="9144000" cy="46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6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6314" y="-126128"/>
            <a:ext cx="8784767" cy="655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200" b="1" i="1" dirty="0" smtClean="0">
              <a:solidFill>
                <a:srgbClr val="DC54D2"/>
              </a:solidFill>
            </a:endParaRPr>
          </a:p>
          <a:p>
            <a:r>
              <a:rPr lang="id-ID" sz="2400" b="1" dirty="0" smtClean="0">
                <a:solidFill>
                  <a:srgbClr val="DC54D2"/>
                </a:solidFill>
              </a:rPr>
              <a:t>// Buat ‘satu.ejs’ dalam folder ‘views’</a:t>
            </a:r>
            <a:endParaRPr lang="id-ID" sz="2400" b="1" dirty="0">
              <a:solidFill>
                <a:srgbClr val="DC54D2"/>
              </a:solidFill>
            </a:endParaRPr>
          </a:p>
          <a:p>
            <a:endParaRPr lang="id-ID" sz="500" b="1" i="1" dirty="0" smtClean="0">
              <a:solidFill>
                <a:srgbClr val="DC54D2"/>
              </a:solidFill>
            </a:endParaRPr>
          </a:p>
          <a:p>
            <a:r>
              <a:rPr lang="id-ID" sz="3200" b="1" i="1" dirty="0" smtClean="0">
                <a:solidFill>
                  <a:srgbClr val="DC54D2"/>
                </a:solidFill>
              </a:rPr>
              <a:t>               satu.ejs</a:t>
            </a:r>
          </a:p>
          <a:p>
            <a:endParaRPr lang="id-ID" sz="1200" dirty="0" smtClean="0"/>
          </a:p>
          <a:p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&lt;!DOCTYPE html&gt;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  <a:p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head&gt;&lt;title&gt;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Lintang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{background:green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font-family:verdana;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	color:white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padding:150px;}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{font-size:72px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text-transform:uppercase; letter-spacing:2px;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{font-size:32px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ID" sz="2400" dirty="0" err="1" smtClean="0">
                <a:latin typeface="Consolas" pitchFamily="49" charset="0"/>
                <a:cs typeface="Consolas" pitchFamily="49" charset="0"/>
              </a:rPr>
              <a:t>Selamat</a:t>
            </a:r>
            <a:r>
              <a:rPr lang="en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D" sz="2400" dirty="0" err="1" smtClean="0">
                <a:latin typeface="Consolas" pitchFamily="49" charset="0"/>
                <a:cs typeface="Consolas" pitchFamily="49" charset="0"/>
              </a:rPr>
              <a:t>Datang</a:t>
            </a:r>
            <a:r>
              <a:rPr lang="en-ID" sz="24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h1&gt;</a:t>
            </a:r>
          </a:p>
          <a:p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D" sz="2400" dirty="0" smtClean="0">
                <a:latin typeface="Consolas" pitchFamily="49" charset="0"/>
                <a:cs typeface="Consolas" pitchFamily="49" charset="0"/>
              </a:rPr>
              <a:t>~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Ini </a:t>
            </a:r>
            <a:r>
              <a:rPr lang="en-ID" sz="2400" dirty="0" smtClean="0">
                <a:latin typeface="Consolas" pitchFamily="49" charset="0"/>
                <a:cs typeface="Consolas" pitchFamily="49" charset="0"/>
              </a:rPr>
              <a:t>website paling </a:t>
            </a:r>
            <a:r>
              <a:rPr lang="en-ID" sz="2400" dirty="0" err="1" smtClean="0">
                <a:latin typeface="Consolas" pitchFamily="49" charset="0"/>
                <a:cs typeface="Consolas" pitchFamily="49" charset="0"/>
              </a:rPr>
              <a:t>unyu</a:t>
            </a:r>
            <a:r>
              <a:rPr lang="en-ID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D" sz="2400" dirty="0" err="1" smtClean="0">
                <a:latin typeface="Consolas" pitchFamily="49" charset="0"/>
                <a:cs typeface="Consolas" pitchFamily="49" charset="0"/>
              </a:rPr>
              <a:t>sedunia</a:t>
            </a:r>
            <a:r>
              <a:rPr lang="en-ID" sz="2400" dirty="0" smtClean="0">
                <a:latin typeface="Consolas" pitchFamily="49" charset="0"/>
                <a:cs typeface="Consolas" pitchFamily="49" charset="0"/>
              </a:rPr>
              <a:t>! ~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p&gt;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521" y="725236"/>
            <a:ext cx="3925939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97669" y="56521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</a:t>
            </a:r>
            <a:r>
              <a:rPr lang="en-ID" sz="2800" b="1" dirty="0" smtClean="0">
                <a:solidFill>
                  <a:schemeClr val="bg1"/>
                </a:solidFill>
              </a:rPr>
              <a:t>EJS</a:t>
            </a:r>
            <a:r>
              <a:rPr lang="id-ID" sz="2800" b="1" dirty="0" smtClean="0">
                <a:solidFill>
                  <a:schemeClr val="bg1"/>
                </a:solidFill>
              </a:rPr>
              <a:t>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</a:t>
            </a:r>
            <a:r>
              <a:rPr lang="en-ID" sz="2400" b="1" dirty="0" smtClean="0">
                <a:solidFill>
                  <a:schemeClr val="bg1"/>
                </a:solidFill>
              </a:rPr>
              <a:t>Stat</a:t>
            </a:r>
            <a:r>
              <a:rPr lang="id-ID" sz="2400" b="1" dirty="0" smtClean="0">
                <a:solidFill>
                  <a:schemeClr val="bg1"/>
                </a:solidFill>
              </a:rPr>
              <a:t>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6662" y="5943600"/>
            <a:ext cx="2916620" cy="75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1594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</a:t>
            </a:r>
            <a:r>
              <a:rPr lang="en-ID" sz="2800" b="1" dirty="0" smtClean="0">
                <a:solidFill>
                  <a:schemeClr val="bg1"/>
                </a:solidFill>
              </a:rPr>
              <a:t>EJS</a:t>
            </a:r>
            <a:r>
              <a:rPr lang="id-ID" sz="2800" b="1" dirty="0" smtClean="0">
                <a:solidFill>
                  <a:schemeClr val="bg1"/>
                </a:solidFill>
              </a:rPr>
              <a:t>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</a:t>
            </a:r>
            <a:r>
              <a:rPr lang="en-ID" sz="2400" b="1" dirty="0" smtClean="0">
                <a:solidFill>
                  <a:schemeClr val="bg1"/>
                </a:solidFill>
              </a:rPr>
              <a:t>Stat</a:t>
            </a:r>
            <a:r>
              <a:rPr lang="id-ID" sz="2400" b="1" dirty="0" smtClean="0">
                <a:solidFill>
                  <a:schemeClr val="bg1"/>
                </a:solidFill>
              </a:rPr>
              <a:t>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26975" r="76784" b="58304"/>
          <a:stretch/>
        </p:blipFill>
        <p:spPr bwMode="auto">
          <a:xfrm>
            <a:off x="126123" y="131607"/>
            <a:ext cx="1986456" cy="8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29574" y="680937"/>
            <a:ext cx="7733490" cy="4899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/>
              <a:t>                           </a:t>
            </a:r>
            <a:r>
              <a:rPr lang="id-ID" b="1" i="1" dirty="0" smtClean="0">
                <a:solidFill>
                  <a:srgbClr val="DC54D2"/>
                </a:solidFill>
              </a:rPr>
              <a:t>satu.js</a:t>
            </a:r>
            <a:endParaRPr lang="id-ID" b="1" i="1" dirty="0">
              <a:solidFill>
                <a:srgbClr val="DC54D2"/>
              </a:solidFill>
            </a:endParaRPr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app.set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view engine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'ejs'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// buat folder ‘views’!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get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function(req, res){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'satu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400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// merujuk ke file ‘satu’ dalam views.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85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0548" y="268073"/>
            <a:ext cx="4637121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DC54D2"/>
                </a:solidFill>
              </a:rPr>
              <a:t>localhost:3000/id/Lintang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#Dynamic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b="6249"/>
          <a:stretch/>
        </p:blipFill>
        <p:spPr bwMode="auto">
          <a:xfrm>
            <a:off x="0" y="1195825"/>
            <a:ext cx="9144000" cy="459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556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82814" y="315316"/>
            <a:ext cx="4367058" cy="13085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600" b="1" dirty="0" smtClean="0">
                <a:solidFill>
                  <a:srgbClr val="009696"/>
                </a:solidFill>
              </a:rPr>
              <a:t>Express</a:t>
            </a:r>
            <a:endParaRPr lang="en-US" sz="5400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5220" y="1907628"/>
            <a:ext cx="7788165" cy="43828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fontAlgn="base"/>
            <a:r>
              <a:rPr lang="en-US" sz="2400" dirty="0"/>
              <a:t>Express is a minimal and flexible Node.js web application framework that provides a robust set of features for web </a:t>
            </a:r>
            <a:r>
              <a:rPr lang="id-ID" sz="2400" dirty="0" smtClean="0"/>
              <a:t>&amp;</a:t>
            </a:r>
            <a:r>
              <a:rPr lang="en-US" sz="2400" dirty="0" smtClean="0"/>
              <a:t> </a:t>
            </a:r>
            <a:r>
              <a:rPr lang="en-US" sz="2400" dirty="0"/>
              <a:t>mobile </a:t>
            </a:r>
            <a:r>
              <a:rPr lang="en-US" sz="2400" dirty="0" smtClean="0"/>
              <a:t>applications</a:t>
            </a:r>
            <a:r>
              <a:rPr lang="id-ID" sz="2400" dirty="0" smtClean="0"/>
              <a:t>.</a:t>
            </a:r>
          </a:p>
          <a:p>
            <a:pPr fontAlgn="base"/>
            <a:r>
              <a:rPr lang="id-ID" sz="2400" dirty="0" smtClean="0"/>
              <a:t>(See </a:t>
            </a:r>
            <a:r>
              <a:rPr lang="id-ID" sz="2400" i="1" dirty="0">
                <a:solidFill>
                  <a:srgbClr val="FF0000"/>
                </a:solidFill>
              </a:rPr>
              <a:t>https://expressjs.com</a:t>
            </a:r>
            <a:r>
              <a:rPr lang="id-ID" sz="2400" dirty="0"/>
              <a:t>)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Blip>
                <a:blip r:embed="rId2"/>
              </a:buBlip>
            </a:pPr>
            <a:endParaRPr lang="en-ID" sz="24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en-ID" sz="2400" b="1" dirty="0" smtClean="0"/>
              <a:t>First, create a project directory then</a:t>
            </a:r>
          </a:p>
          <a:p>
            <a:pPr algn="just"/>
            <a:r>
              <a:rPr lang="en-ID" sz="2400" b="1" dirty="0"/>
              <a:t> </a:t>
            </a:r>
            <a:r>
              <a:rPr lang="en-ID" sz="2400" b="1" dirty="0" smtClean="0"/>
              <a:t>   </a:t>
            </a:r>
            <a:r>
              <a:rPr lang="en-ID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 </a:t>
            </a:r>
            <a:r>
              <a:rPr lang="en-ID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ID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D" sz="3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init</a:t>
            </a:r>
            <a:endParaRPr lang="en-ID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endParaRPr lang="id-ID" sz="24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id-ID" sz="2400" b="1" dirty="0" smtClean="0"/>
              <a:t>Installation</a:t>
            </a:r>
          </a:p>
          <a:p>
            <a:pPr algn="just"/>
            <a:r>
              <a:rPr lang="id-ID" sz="2400" b="1" dirty="0" smtClean="0"/>
              <a:t>    </a:t>
            </a:r>
            <a:r>
              <a:rPr lang="en-ID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$ n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pm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</a:rPr>
              <a:t>install express </a:t>
            </a:r>
            <a:r>
              <a:rPr lang="id-ID" sz="3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--save </a:t>
            </a:r>
          </a:p>
          <a:p>
            <a:pPr algn="just"/>
            <a:endParaRPr lang="id-ID" sz="2400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3" y="486018"/>
            <a:ext cx="2774731" cy="61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53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44521" y="725236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97669" y="56521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#Dynamic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06662" y="5943600"/>
            <a:ext cx="2916620" cy="756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6314" y="-126128"/>
            <a:ext cx="8784767" cy="655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200" b="1" i="1" dirty="0" smtClean="0">
              <a:solidFill>
                <a:srgbClr val="DC54D2"/>
              </a:solidFill>
            </a:endParaRPr>
          </a:p>
          <a:p>
            <a:r>
              <a:rPr lang="id-ID" sz="2400" b="1" dirty="0" smtClean="0">
                <a:solidFill>
                  <a:srgbClr val="DC54D2"/>
                </a:solidFill>
              </a:rPr>
              <a:t>// Buat ‘satu.ejs’ dalam folder ‘views’</a:t>
            </a:r>
            <a:endParaRPr lang="id-ID" sz="2400" b="1" dirty="0">
              <a:solidFill>
                <a:srgbClr val="DC54D2"/>
              </a:solidFill>
            </a:endParaRPr>
          </a:p>
          <a:p>
            <a:endParaRPr lang="id-ID" sz="500" b="1" i="1" dirty="0" smtClean="0">
              <a:solidFill>
                <a:srgbClr val="DC54D2"/>
              </a:solidFill>
            </a:endParaRPr>
          </a:p>
          <a:p>
            <a:r>
              <a:rPr lang="id-ID" sz="3200" b="1" i="1" dirty="0" smtClean="0">
                <a:solidFill>
                  <a:srgbClr val="DC54D2"/>
                </a:solidFill>
              </a:rPr>
              <a:t>               satu.ejs</a:t>
            </a:r>
          </a:p>
          <a:p>
            <a:endParaRPr lang="id-ID" sz="1200" dirty="0" smtClean="0"/>
          </a:p>
          <a:p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&lt;!DOCTYPE html&gt;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  <a:p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head&gt;&lt;title&gt;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Lintang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{background:green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font-family:verdana;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	color:white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padding:150px;}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{font-size:72px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text-transform:uppercase; letter-spacing:2px;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{font-size:32px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; text-align:center;}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style&gt;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Welcome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&lt;%= orang %&gt;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id-ID" sz="24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# Ini halaman profil 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&lt;%= orang %&gt;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&lt;/b&gt;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#</a:t>
            </a:r>
            <a:r>
              <a:rPr lang="id-ID" sz="24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20971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#Dynamic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26975" r="76784" b="58304"/>
          <a:stretch/>
        </p:blipFill>
        <p:spPr bwMode="auto">
          <a:xfrm>
            <a:off x="126123" y="131607"/>
            <a:ext cx="1986456" cy="8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8288" y="1295399"/>
            <a:ext cx="9175530" cy="42849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/>
              <a:t>                           </a:t>
            </a:r>
            <a:r>
              <a:rPr lang="id-ID" b="1" i="1" dirty="0" smtClean="0">
                <a:solidFill>
                  <a:srgbClr val="DC54D2"/>
                </a:solidFill>
              </a:rPr>
              <a:t>satu.js</a:t>
            </a:r>
            <a:endParaRPr lang="id-ID" b="1" i="1" dirty="0">
              <a:solidFill>
                <a:srgbClr val="DC54D2"/>
              </a:solidFill>
            </a:endParaRPr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2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400" dirty="0">
                <a:latin typeface="Consolas" pitchFamily="49" charset="0"/>
                <a:cs typeface="Consolas" pitchFamily="49" charset="0"/>
              </a:rPr>
            </a:br>
            <a:r>
              <a:rPr lang="id-ID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app.set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view engine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'ejs'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000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// buat folder ‘views’!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400" dirty="0">
                <a:latin typeface="Consolas" pitchFamily="49" charset="0"/>
                <a:cs typeface="Consolas" pitchFamily="49" charset="0"/>
              </a:rPr>
            </a:br>
            <a:r>
              <a:rPr lang="id-ID" sz="24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get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'/id/:nama'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'satu'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{orang:</a:t>
            </a:r>
            <a:r>
              <a:rPr lang="id-ID" sz="2400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req.params.nama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000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// merujuk ke file ‘satu’ dalam views.</a:t>
            </a:r>
          </a:p>
          <a:p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1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0548" y="268073"/>
            <a:ext cx="4637121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DC54D2"/>
                </a:solidFill>
              </a:rPr>
              <a:t>localhost:3000/id/Lintang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#Dynamic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b="6249"/>
          <a:stretch/>
        </p:blipFill>
        <p:spPr bwMode="auto">
          <a:xfrm>
            <a:off x="0" y="1195825"/>
            <a:ext cx="9144000" cy="459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66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69385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Inject an Object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26975" r="76784" b="58304"/>
          <a:stretch/>
        </p:blipFill>
        <p:spPr bwMode="auto">
          <a:xfrm>
            <a:off x="126123" y="131607"/>
            <a:ext cx="1986456" cy="8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4390" y="982225"/>
            <a:ext cx="9175530" cy="4703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id-ID" sz="3200" b="1" i="1" dirty="0" smtClean="0">
                <a:solidFill>
                  <a:srgbClr val="DC54D2"/>
                </a:solidFill>
                <a:latin typeface="Consolas" pitchFamily="49" charset="0"/>
                <a:cs typeface="Consolas" pitchFamily="49" charset="0"/>
              </a:rPr>
              <a:t>satu.js</a:t>
            </a:r>
            <a:endParaRPr lang="id-ID" sz="2600" b="1" i="1" dirty="0">
              <a:solidFill>
                <a:srgbClr val="DC54D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app.set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view engine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'ejs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 smtClean="0">
              <a:solidFill>
                <a:srgbClr val="9D338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get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function(req, res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var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en-ID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= {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nama:'Andi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', usia:24};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'satu'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en-ID" sz="26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ejs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en-ID" sz="26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js</a:t>
            </a:r>
            <a:r>
              <a:rPr lang="id-ID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7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5604" y="-126128"/>
            <a:ext cx="8784767" cy="655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500" b="1" i="1" dirty="0" smtClean="0">
              <a:solidFill>
                <a:srgbClr val="DC54D2"/>
              </a:solidFill>
            </a:endParaRPr>
          </a:p>
          <a:p>
            <a:r>
              <a:rPr lang="id-ID" sz="4400" b="1" i="1" dirty="0" smtClean="0">
                <a:solidFill>
                  <a:srgbClr val="DC54D2"/>
                </a:solidFill>
              </a:rPr>
              <a:t>      satu.ejs</a:t>
            </a:r>
          </a:p>
          <a:p>
            <a:endParaRPr lang="id-ID" sz="3200" b="1" i="1" dirty="0" smtClean="0">
              <a:solidFill>
                <a:srgbClr val="DC54D2"/>
              </a:solidFill>
            </a:endParaRPr>
          </a:p>
          <a:p>
            <a:endParaRPr lang="id-ID" sz="1200" dirty="0" smtClean="0"/>
          </a:p>
          <a:p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	&lt;h1&gt;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Welcome</a:t>
            </a:r>
          </a:p>
          <a:p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&lt;%= orang</a:t>
            </a:r>
            <a:r>
              <a:rPr lang="en-ID" sz="4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ejs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.nama </a:t>
            </a:r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id-ID" sz="40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&lt;/h1</a:t>
            </a:r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4000" b="1" dirty="0">
              <a:solidFill>
                <a:srgbClr val="9D338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id-ID" sz="40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# Usia Anda </a:t>
            </a:r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40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&lt;%= orang</a:t>
            </a:r>
            <a:r>
              <a:rPr lang="en-ID" sz="4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ejs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.usia %&gt;</a:t>
            </a:r>
          </a:p>
          <a:p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id-ID" sz="40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b&gt;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th 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#</a:t>
            </a:r>
            <a:r>
              <a:rPr lang="id-ID" sz="4000" b="1" dirty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&lt;/p</a:t>
            </a:r>
            <a:r>
              <a:rPr lang="id-ID" sz="4000" b="1" dirty="0" smtClean="0">
                <a:solidFill>
                  <a:srgbClr val="9D3389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id-ID" sz="4000" b="1" dirty="0">
              <a:solidFill>
                <a:srgbClr val="9D338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id-ID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4521" y="-57681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69385" y="-144287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Inject an Object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7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0548" y="268073"/>
            <a:ext cx="4637121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DC54D2"/>
                </a:solidFill>
              </a:rPr>
              <a:t>localhost:3000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97669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S</a:t>
            </a:r>
            <a:r>
              <a:rPr lang="id-ID" sz="2800" b="1" dirty="0" smtClean="0">
                <a:solidFill>
                  <a:schemeClr val="bg1"/>
                </a:solidFill>
              </a:rPr>
              <a:t>erving HTML File</a:t>
            </a:r>
          </a:p>
          <a:p>
            <a:pPr algn="r"/>
            <a:r>
              <a:rPr lang="id-ID" sz="2400" b="1" dirty="0" smtClean="0">
                <a:solidFill>
                  <a:schemeClr val="bg1"/>
                </a:solidFill>
              </a:rPr>
              <a:t>#Dynamic Req &amp; 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69385" y="-175786"/>
            <a:ext cx="3925613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chemeClr val="bg1"/>
                </a:solidFill>
              </a:rPr>
              <a:t>Inject an Object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 b="15196"/>
          <a:stretch/>
        </p:blipFill>
        <p:spPr bwMode="auto">
          <a:xfrm>
            <a:off x="0" y="1437874"/>
            <a:ext cx="9149846" cy="41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019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0" y="-175786"/>
            <a:ext cx="3508598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Inject JS code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26975" r="76784" b="58304"/>
          <a:stretch/>
        </p:blipFill>
        <p:spPr bwMode="auto">
          <a:xfrm>
            <a:off x="126123" y="131607"/>
            <a:ext cx="1986456" cy="84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38" y="754137"/>
            <a:ext cx="9175530" cy="4921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/>
              <a:t>                           </a:t>
            </a:r>
            <a:r>
              <a:rPr lang="id-ID" b="1" i="1" dirty="0" smtClean="0">
                <a:solidFill>
                  <a:srgbClr val="DC54D2"/>
                </a:solidFill>
              </a:rPr>
              <a:t>satu.js</a:t>
            </a:r>
            <a:endParaRPr lang="id-ID" b="1" i="1" dirty="0">
              <a:solidFill>
                <a:srgbClr val="DC54D2"/>
              </a:solidFill>
            </a:endParaRPr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app.set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view engine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'ejs'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get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function(req, res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orang</a:t>
            </a:r>
            <a:r>
              <a:rPr lang="en-ID" sz="28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['Adi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', 'Budi', 'Caca'];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    res.</a:t>
            </a:r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'satu'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{orang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orang</a:t>
            </a:r>
            <a:r>
              <a:rPr lang="en-ID" sz="28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id-ID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})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7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42842" y="-591657"/>
            <a:ext cx="878476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900" b="1" i="1" dirty="0" smtClean="0">
              <a:solidFill>
                <a:srgbClr val="DC54D2"/>
              </a:solidFill>
            </a:endParaRPr>
          </a:p>
          <a:p>
            <a:r>
              <a:rPr lang="id-ID" sz="4800" b="1" i="1" dirty="0" smtClean="0">
                <a:solidFill>
                  <a:srgbClr val="DC54D2"/>
                </a:solidFill>
              </a:rPr>
              <a:t>     satu.ejs</a:t>
            </a:r>
          </a:p>
          <a:p>
            <a:endParaRPr lang="id-ID" sz="4800" b="1" i="1" dirty="0" smtClean="0">
              <a:solidFill>
                <a:srgbClr val="DC54D2"/>
              </a:solidFill>
            </a:endParaRPr>
          </a:p>
          <a:p>
            <a:endParaRPr lang="id-ID" sz="2000" dirty="0" smtClean="0"/>
          </a:p>
          <a:p>
            <a:r>
              <a:rPr lang="id-ID" sz="4000" b="1" dirty="0" smtClean="0">
                <a:solidFill>
                  <a:srgbClr val="009696"/>
                </a:solidFill>
              </a:rPr>
              <a:t>   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40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h1&gt;Welcome!&lt;/h1&gt;</a:t>
            </a:r>
          </a:p>
          <a:p>
            <a:r>
              <a:rPr lang="id-ID" sz="4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for(i=0;i&lt;3;i++){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r>
              <a:rPr lang="id-ID" sz="4000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p&gt; </a:t>
            </a:r>
            <a:r>
              <a:rPr lang="id-ID" sz="4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&lt;%=</a:t>
            </a:r>
            <a:r>
              <a:rPr lang="id-ID" sz="400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orang[i</a:t>
            </a:r>
            <a:r>
              <a:rPr lang="id-ID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];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 &lt;/p&gt;</a:t>
            </a:r>
          </a:p>
          <a:p>
            <a:r>
              <a:rPr lang="id-ID" sz="4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%&gt;</a:t>
            </a:r>
            <a:endParaRPr lang="id-ID" sz="4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ID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id-ID" sz="4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86400" y="-175786"/>
            <a:ext cx="3508598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Inject JS code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0548" y="268073"/>
            <a:ext cx="4637121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DC54D2"/>
                </a:solidFill>
              </a:rPr>
              <a:t>localhost:3000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13403" r="12181" b="16474"/>
          <a:stretch/>
        </p:blipFill>
        <p:spPr bwMode="auto">
          <a:xfrm>
            <a:off x="0" y="1291239"/>
            <a:ext cx="9144000" cy="449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86400" y="-175786"/>
            <a:ext cx="3508598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Inject JS code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7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68073"/>
            <a:ext cx="9144000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800" dirty="0" smtClean="0">
                <a:solidFill>
                  <a:srgbClr val="DC54D2"/>
                </a:solidFill>
              </a:rPr>
              <a:t>localhost:3000/satu  </a:t>
            </a:r>
            <a:r>
              <a:rPr lang="id-ID" sz="2800" dirty="0">
                <a:solidFill>
                  <a:srgbClr val="DC54D2"/>
                </a:solidFill>
              </a:rPr>
              <a:t>&amp; </a:t>
            </a:r>
            <a:r>
              <a:rPr lang="id-ID" sz="2800" dirty="0" smtClean="0">
                <a:solidFill>
                  <a:srgbClr val="DC54D2"/>
                </a:solidFill>
              </a:rPr>
              <a:t> localhost:3000/dua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" b="8862"/>
          <a:stretch/>
        </p:blipFill>
        <p:spPr bwMode="auto">
          <a:xfrm>
            <a:off x="-323717" y="1124111"/>
            <a:ext cx="9791434" cy="468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809131"/>
            <a:ext cx="6038850" cy="104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Partial Template</a:t>
            </a:r>
            <a:endParaRPr lang="en-US" sz="28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5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9007" y="0"/>
            <a:ext cx="3294993" cy="105629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0986" y="2396359"/>
            <a:ext cx="7693578" cy="2837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8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Listening port 3000</a:t>
            </a:r>
            <a:endParaRPr lang="id-ID" sz="28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292" y="173416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Response to a</a:t>
            </a:r>
          </a:p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Create Server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04842" y="1182409"/>
            <a:ext cx="2086310" cy="754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b="1" i="1" dirty="0" smtClean="0">
                <a:solidFill>
                  <a:srgbClr val="7030A0"/>
                </a:solidFill>
                <a:cs typeface="Consolas" pitchFamily="49" charset="0"/>
              </a:rPr>
              <a:t>satu.js</a:t>
            </a:r>
            <a:endParaRPr lang="id-ID" sz="2800" b="1" i="1" dirty="0">
              <a:solidFill>
                <a:srgbClr val="7030A0"/>
              </a:solidFill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3732" y="5675549"/>
            <a:ext cx="4088530" cy="754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b="1" i="1" dirty="0" smtClean="0">
                <a:solidFill>
                  <a:srgbClr val="7030A0"/>
                </a:solidFill>
                <a:cs typeface="Consolas" pitchFamily="49" charset="0"/>
              </a:rPr>
              <a:t>Run node </a:t>
            </a:r>
            <a:r>
              <a:rPr lang="en-US" sz="2800" b="1" i="1" dirty="0" err="1" smtClean="0">
                <a:solidFill>
                  <a:srgbClr val="7030A0"/>
                </a:solidFill>
                <a:cs typeface="Consolas" pitchFamily="49" charset="0"/>
              </a:rPr>
              <a:t>satu</a:t>
            </a:r>
            <a:endParaRPr lang="en-US" sz="2800" b="1" i="1" dirty="0" smtClean="0">
              <a:solidFill>
                <a:srgbClr val="7030A0"/>
              </a:solidFill>
              <a:cs typeface="Consolas" pitchFamily="49" charset="0"/>
            </a:endParaRPr>
          </a:p>
          <a:p>
            <a:r>
              <a:rPr lang="en-US" sz="2800" b="1" i="1" dirty="0" smtClean="0">
                <a:solidFill>
                  <a:srgbClr val="7030A0"/>
                </a:solidFill>
                <a:cs typeface="Consolas" pitchFamily="49" charset="0"/>
              </a:rPr>
              <a:t>Open localhost:3000</a:t>
            </a:r>
            <a:endParaRPr lang="id-ID" sz="2800" b="1" i="1" dirty="0">
              <a:solidFill>
                <a:srgbClr val="7030A0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8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1818" y="-54649"/>
            <a:ext cx="8618684" cy="6428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1000" b="1" i="1" dirty="0" smtClean="0">
              <a:solidFill>
                <a:srgbClr val="DC54D2"/>
              </a:solidFill>
            </a:endParaRPr>
          </a:p>
          <a:p>
            <a:r>
              <a:rPr lang="id-ID" sz="5400" b="1" i="1" dirty="0" smtClean="0">
                <a:solidFill>
                  <a:srgbClr val="DC54D2"/>
                </a:solidFill>
              </a:rPr>
              <a:t>   judul.ejs</a:t>
            </a:r>
          </a:p>
          <a:p>
            <a:endParaRPr lang="id-ID" sz="1800" b="1" i="1" dirty="0" smtClean="0">
              <a:solidFill>
                <a:srgbClr val="DC54D2"/>
              </a:solidFill>
            </a:endParaRPr>
          </a:p>
          <a:p>
            <a:endParaRPr lang="id-ID" sz="1600" dirty="0" smtClean="0"/>
          </a:p>
          <a:p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Selamat Datang!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4000" b="1" dirty="0" smtClean="0">
              <a:solidFill>
                <a:srgbClr val="009696"/>
              </a:solidFill>
            </a:endParaRPr>
          </a:p>
          <a:p>
            <a:endParaRPr lang="id-ID" sz="4000" b="1" dirty="0">
              <a:solidFill>
                <a:srgbClr val="009696"/>
              </a:solidFill>
            </a:endParaRPr>
          </a:p>
          <a:p>
            <a:endParaRPr lang="id-ID" sz="4000" b="1" dirty="0">
              <a:solidFill>
                <a:srgbClr val="009696"/>
              </a:solidFill>
            </a:endParaRPr>
          </a:p>
          <a:p>
            <a:r>
              <a:rPr lang="id-ID" sz="2800" dirty="0" smtClean="0">
                <a:solidFill>
                  <a:srgbClr val="009696"/>
                </a:solidFill>
              </a:rPr>
              <a:t>// </a:t>
            </a:r>
            <a:r>
              <a:rPr lang="en-ID" sz="2800" dirty="0" smtClean="0">
                <a:solidFill>
                  <a:srgbClr val="009696"/>
                </a:solidFill>
              </a:rPr>
              <a:t>create</a:t>
            </a:r>
            <a:r>
              <a:rPr lang="id-ID" sz="2800" dirty="0" smtClean="0">
                <a:solidFill>
                  <a:srgbClr val="009696"/>
                </a:solidFill>
              </a:rPr>
              <a:t> </a:t>
            </a:r>
            <a:r>
              <a:rPr lang="id-ID" sz="2800" b="1" dirty="0" smtClean="0">
                <a:solidFill>
                  <a:srgbClr val="FF0000"/>
                </a:solidFill>
              </a:rPr>
              <a:t>judul.ejs</a:t>
            </a:r>
            <a:r>
              <a:rPr lang="id-ID" sz="2800" dirty="0" smtClean="0">
                <a:solidFill>
                  <a:srgbClr val="009696"/>
                </a:solidFill>
              </a:rPr>
              <a:t> </a:t>
            </a:r>
            <a:r>
              <a:rPr lang="en-ID" sz="2800" dirty="0" smtClean="0">
                <a:solidFill>
                  <a:srgbClr val="009696"/>
                </a:solidFill>
              </a:rPr>
              <a:t>on</a:t>
            </a:r>
            <a:r>
              <a:rPr lang="id-ID" sz="2800" dirty="0" smtClean="0">
                <a:solidFill>
                  <a:srgbClr val="009696"/>
                </a:solidFill>
              </a:rPr>
              <a:t> dir </a:t>
            </a:r>
            <a:r>
              <a:rPr lang="id-ID" sz="2800" b="1" dirty="0" smtClean="0">
                <a:solidFill>
                  <a:srgbClr val="FF0000"/>
                </a:solidFill>
              </a:rPr>
              <a:t>views/parsial</a:t>
            </a:r>
            <a:endParaRPr lang="id-ID" sz="4000" b="1" dirty="0">
              <a:solidFill>
                <a:srgbClr val="FF0000"/>
              </a:solidFill>
            </a:endParaRPr>
          </a:p>
          <a:p>
            <a:endParaRPr lang="id-ID" sz="2800" b="1" dirty="0">
              <a:solidFill>
                <a:srgbClr val="00969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5732" y="-196754"/>
            <a:ext cx="4285135" cy="109322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84372" y="-107574"/>
            <a:ext cx="4303059" cy="113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Partial Template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4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3179" y="-144294"/>
            <a:ext cx="8618684" cy="6428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1000" b="1" i="1" dirty="0" smtClean="0">
              <a:solidFill>
                <a:srgbClr val="DC54D2"/>
              </a:solidFill>
            </a:endParaRPr>
          </a:p>
          <a:p>
            <a:r>
              <a:rPr lang="id-ID" sz="5400" b="1" i="1" dirty="0" smtClean="0">
                <a:solidFill>
                  <a:srgbClr val="DC54D2"/>
                </a:solidFill>
              </a:rPr>
              <a:t>   satu.ejs</a:t>
            </a:r>
          </a:p>
          <a:p>
            <a:endParaRPr lang="id-ID" sz="1800" b="1" i="1" dirty="0" smtClean="0">
              <a:solidFill>
                <a:srgbClr val="DC54D2"/>
              </a:solidFill>
            </a:endParaRPr>
          </a:p>
          <a:p>
            <a:endParaRPr lang="id-ID" sz="1600" dirty="0" smtClean="0"/>
          </a:p>
          <a:p>
            <a:endParaRPr lang="id-ID" sz="3200" dirty="0"/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 include parsial/judul.ejs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&lt;b&gt;&lt;p&gt;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Ini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satu.ejs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teks di atas adalah Partial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&lt;/body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id-ID" sz="28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5732" y="-196754"/>
            <a:ext cx="4285135" cy="109322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84372" y="-107574"/>
            <a:ext cx="4303059" cy="113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Partial Template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2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3179" y="-144294"/>
            <a:ext cx="8618684" cy="6428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1000" b="1" i="1" dirty="0" smtClean="0">
              <a:solidFill>
                <a:srgbClr val="DC54D2"/>
              </a:solidFill>
            </a:endParaRPr>
          </a:p>
          <a:p>
            <a:r>
              <a:rPr lang="id-ID" sz="5400" b="1" i="1" dirty="0" smtClean="0">
                <a:solidFill>
                  <a:srgbClr val="DC54D2"/>
                </a:solidFill>
              </a:rPr>
              <a:t>   dua.ejs</a:t>
            </a:r>
          </a:p>
          <a:p>
            <a:endParaRPr lang="id-ID" sz="1800" b="1" i="1" dirty="0" smtClean="0">
              <a:solidFill>
                <a:srgbClr val="DC54D2"/>
              </a:solidFill>
            </a:endParaRPr>
          </a:p>
          <a:p>
            <a:endParaRPr lang="id-ID" sz="1600" dirty="0" smtClean="0"/>
          </a:p>
          <a:p>
            <a:endParaRPr lang="id-ID" sz="3200" dirty="0"/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 include parsial/judul.ejs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%&gt;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&lt;b&gt;&lt;p&gt;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Ini 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dua.ejs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teks di atas adalah Partial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&lt;/body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id-ID" sz="28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45732" y="-196754"/>
            <a:ext cx="4285135" cy="109322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84372" y="-107574"/>
            <a:ext cx="4303059" cy="113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Partial Template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1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06611" y="0"/>
            <a:ext cx="8618684" cy="6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900" b="1" i="1" dirty="0" smtClean="0">
              <a:solidFill>
                <a:srgbClr val="DC54D2"/>
              </a:solidFill>
            </a:endParaRPr>
          </a:p>
          <a:p>
            <a:r>
              <a:rPr lang="id-ID" sz="4800" b="1" i="1" dirty="0" smtClean="0">
                <a:solidFill>
                  <a:srgbClr val="DC54D2"/>
                </a:solidFill>
              </a:rPr>
              <a:t>   satu.js</a:t>
            </a:r>
          </a:p>
          <a:p>
            <a:endParaRPr lang="id-ID" sz="2800" dirty="0"/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('view engine', 'ejs');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'/satu'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res.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'satu'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'/dua'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res.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'dua'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(3000);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732" y="-196754"/>
            <a:ext cx="4285135" cy="109322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84372" y="-107574"/>
            <a:ext cx="4303059" cy="113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Partial Template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0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68073"/>
            <a:ext cx="9144000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800" dirty="0" smtClean="0">
                <a:solidFill>
                  <a:srgbClr val="DC54D2"/>
                </a:solidFill>
              </a:rPr>
              <a:t>localhost:3000/satu  </a:t>
            </a:r>
            <a:r>
              <a:rPr lang="id-ID" sz="2800" dirty="0">
                <a:solidFill>
                  <a:srgbClr val="DC54D2"/>
                </a:solidFill>
              </a:rPr>
              <a:t>&amp; </a:t>
            </a:r>
            <a:r>
              <a:rPr lang="id-ID" sz="2800" dirty="0" smtClean="0">
                <a:solidFill>
                  <a:srgbClr val="DC54D2"/>
                </a:solidFill>
              </a:rPr>
              <a:t> localhost:3000/dua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" b="8862"/>
          <a:stretch/>
        </p:blipFill>
        <p:spPr bwMode="auto">
          <a:xfrm>
            <a:off x="-323717" y="1124111"/>
            <a:ext cx="9791434" cy="468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5809131"/>
            <a:ext cx="6038850" cy="1048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Partial Template</a:t>
            </a:r>
            <a:endParaRPr lang="en-US" sz="28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05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858873" y="0"/>
            <a:ext cx="3974764" cy="163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Query String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7756" y="1792940"/>
            <a:ext cx="7419062" cy="4536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id-ID" sz="3000" b="1" i="1" dirty="0" smtClean="0">
                <a:solidFill>
                  <a:srgbClr val="009696"/>
                </a:solidFill>
              </a:rPr>
              <a:t>Q</a:t>
            </a:r>
            <a:r>
              <a:rPr lang="en-US" sz="3000" b="1" i="1" dirty="0" err="1" smtClean="0">
                <a:solidFill>
                  <a:srgbClr val="009696"/>
                </a:solidFill>
              </a:rPr>
              <a:t>uery</a:t>
            </a:r>
            <a:r>
              <a:rPr lang="en-US" sz="3000" b="1" i="1" dirty="0" smtClean="0">
                <a:solidFill>
                  <a:srgbClr val="009696"/>
                </a:solidFill>
              </a:rPr>
              <a:t> </a:t>
            </a:r>
            <a:r>
              <a:rPr lang="en-US" sz="3000" b="1" i="1" dirty="0">
                <a:solidFill>
                  <a:srgbClr val="009696"/>
                </a:solidFill>
              </a:rPr>
              <a:t>string</a:t>
            </a:r>
            <a:r>
              <a:rPr lang="en-US" sz="3000" dirty="0"/>
              <a:t> is the part of a uniform resource locator (URL) containing data that does not fit conveniently into a hierarchical path structure</a:t>
            </a:r>
            <a:r>
              <a:rPr lang="en-US" sz="3000" dirty="0" smtClean="0"/>
              <a:t>.</a:t>
            </a:r>
            <a:endParaRPr lang="id-ID" sz="3000" dirty="0" smtClean="0"/>
          </a:p>
          <a:p>
            <a:endParaRPr lang="id-ID" sz="3000" dirty="0"/>
          </a:p>
          <a:p>
            <a:pPr marL="457200" indent="-457200">
              <a:buBlip>
                <a:blip r:embed="rId2"/>
              </a:buBlip>
            </a:pPr>
            <a:r>
              <a:rPr lang="id-ID" sz="3000" dirty="0"/>
              <a:t>http</a:t>
            </a:r>
            <a:r>
              <a:rPr lang="id-ID" sz="3000" dirty="0" smtClean="0"/>
              <a:t>://123.com/news?</a:t>
            </a:r>
            <a:r>
              <a:rPr lang="id-ID" sz="3000" dirty="0" smtClean="0">
                <a:solidFill>
                  <a:srgbClr val="FF0000"/>
                </a:solidFill>
              </a:rPr>
              <a:t>page=2</a:t>
            </a:r>
          </a:p>
          <a:p>
            <a:pPr marL="342900" indent="-342900">
              <a:buBlip>
                <a:blip r:embed="rId2"/>
              </a:buBlip>
            </a:pPr>
            <a:endParaRPr lang="id-ID" sz="3000" dirty="0" smtClean="0"/>
          </a:p>
          <a:p>
            <a:pPr marL="457200" indent="-457200">
              <a:buBlip>
                <a:blip r:embed="rId2"/>
              </a:buBlip>
            </a:pPr>
            <a:r>
              <a:rPr lang="id-ID" sz="3000" dirty="0"/>
              <a:t>http</a:t>
            </a:r>
            <a:r>
              <a:rPr lang="id-ID" sz="3000" dirty="0" smtClean="0"/>
              <a:t>://xyz.com/a?</a:t>
            </a:r>
            <a:r>
              <a:rPr lang="id-ID" sz="3000" dirty="0" smtClean="0">
                <a:solidFill>
                  <a:srgbClr val="FF0000"/>
                </a:solidFill>
              </a:rPr>
              <a:t>x=1234</a:t>
            </a:r>
            <a:r>
              <a:rPr lang="id-ID" sz="3000" dirty="0" smtClean="0"/>
              <a:t>&amp;</a:t>
            </a:r>
            <a:r>
              <a:rPr lang="id-ID" sz="3000" dirty="0" smtClean="0">
                <a:solidFill>
                  <a:srgbClr val="FF0000"/>
                </a:solidFill>
              </a:rPr>
              <a:t>y=5678</a:t>
            </a:r>
          </a:p>
          <a:p>
            <a:pPr marL="457200" indent="-457200">
              <a:buBlip>
                <a:blip r:embed="rId2"/>
              </a:buBlip>
            </a:pPr>
            <a:endParaRPr lang="id-ID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580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0" y="-175786"/>
            <a:ext cx="3508598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Query to Server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347" y="503132"/>
            <a:ext cx="9175530" cy="6103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/>
              <a:t>               </a:t>
            </a:r>
            <a:r>
              <a:rPr lang="id-ID" b="1" i="1" dirty="0" smtClean="0">
                <a:solidFill>
                  <a:srgbClr val="DC54D2"/>
                </a:solidFill>
              </a:rPr>
              <a:t>satu.js</a:t>
            </a:r>
            <a:endParaRPr lang="id-ID" b="1" i="1" dirty="0">
              <a:solidFill>
                <a:srgbClr val="DC54D2"/>
              </a:solidFill>
            </a:endParaRPr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app.set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('view engine', 'ejs');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app.get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('/', function(req, res){</a:t>
            </a: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console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req.query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	res.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('satu');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(3000);</a:t>
            </a:r>
          </a:p>
        </p:txBody>
      </p:sp>
    </p:spTree>
    <p:extLst>
      <p:ext uri="{BB962C8B-B14F-4D97-AF65-F5344CB8AC3E}">
        <p14:creationId xmlns:p14="http://schemas.microsoft.com/office/powerpoint/2010/main" val="3437464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47699" y="-591657"/>
            <a:ext cx="8839201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900" b="1" i="1" dirty="0" smtClean="0">
              <a:solidFill>
                <a:srgbClr val="DC54D2"/>
              </a:solidFill>
            </a:endParaRPr>
          </a:p>
          <a:p>
            <a:r>
              <a:rPr lang="id-ID" sz="4800" b="1" i="1" dirty="0" smtClean="0">
                <a:solidFill>
                  <a:srgbClr val="DC54D2"/>
                </a:solidFill>
              </a:rPr>
              <a:t>     satu.ejs</a:t>
            </a:r>
          </a:p>
          <a:p>
            <a:endParaRPr lang="id-ID" sz="4800" b="1" i="1" dirty="0" smtClean="0">
              <a:solidFill>
                <a:srgbClr val="DC54D2"/>
              </a:solidFill>
            </a:endParaRPr>
          </a:p>
          <a:p>
            <a:endParaRPr lang="id-ID" sz="2400" dirty="0" smtClean="0"/>
          </a:p>
          <a:p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id-ID" sz="4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h1&gt;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Welcome!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id-ID" sz="4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p&gt;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Selamat datang ~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body&gt;</a:t>
            </a:r>
          </a:p>
          <a:p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44521" y="-89180"/>
            <a:ext cx="3957134" cy="103722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6400" y="-175786"/>
            <a:ext cx="3508598" cy="1308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Query to Server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59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68073"/>
            <a:ext cx="9144000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800" dirty="0" smtClean="0">
                <a:solidFill>
                  <a:srgbClr val="DC54D2"/>
                </a:solidFill>
              </a:rPr>
              <a:t>localhost:3000</a:t>
            </a:r>
            <a:r>
              <a:rPr lang="id-ID" sz="2800" dirty="0">
                <a:solidFill>
                  <a:srgbClr val="DC54D2"/>
                </a:solidFill>
              </a:rPr>
              <a:t>/?</a:t>
            </a:r>
            <a:r>
              <a:rPr lang="id-ID" sz="2800" dirty="0" smtClean="0">
                <a:solidFill>
                  <a:srgbClr val="DC54D2"/>
                </a:solidFill>
              </a:rPr>
              <a:t>nama=Iwa%20K&amp;usia=52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558" y="1331969"/>
            <a:ext cx="9828852" cy="552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16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3347" y="754138"/>
            <a:ext cx="9175530" cy="5852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 smtClean="0"/>
              <a:t>          </a:t>
            </a:r>
            <a:r>
              <a:rPr lang="id-ID" b="1" i="1" dirty="0" smtClean="0">
                <a:solidFill>
                  <a:srgbClr val="DC54D2"/>
                </a:solidFill>
              </a:rPr>
              <a:t>satu.js</a:t>
            </a:r>
            <a:endParaRPr lang="id-ID" b="1" i="1" dirty="0">
              <a:solidFill>
                <a:srgbClr val="DC54D2"/>
              </a:solidFill>
            </a:endParaRPr>
          </a:p>
          <a:p>
            <a:r>
              <a:rPr lang="id-ID" sz="2800" dirty="0"/>
              <a:t/>
            </a:r>
            <a:br>
              <a:rPr lang="id-ID" sz="2800" dirty="0"/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('view engine', 'ejs');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('/', function(req, res){</a:t>
            </a:r>
          </a:p>
          <a:p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	console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req.query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	res.</a:t>
            </a:r>
            <a:r>
              <a:rPr lang="id-ID" sz="2800" b="1" dirty="0" smtClean="0">
                <a:latin typeface="Consolas" pitchFamily="49" charset="0"/>
                <a:cs typeface="Consolas" pitchFamily="49" charset="0"/>
              </a:rPr>
              <a:t>render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'satu',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{qs: req.query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(3000);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0939" y="-89180"/>
            <a:ext cx="4460715" cy="1221943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40940" y="0"/>
            <a:ext cx="4303059" cy="113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Query to Server</a:t>
            </a:r>
          </a:p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&amp; Res HTML page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48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33757" y="110358"/>
            <a:ext cx="6700349" cy="130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 smtClean="0">
                <a:solidFill>
                  <a:srgbClr val="009696"/>
                </a:solidFill>
              </a:rPr>
              <a:t>Nodemon</a:t>
            </a:r>
            <a:endParaRPr lang="en-US" sz="4800" b="1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5576" y="1418893"/>
            <a:ext cx="7535915" cy="5312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/>
            <a:r>
              <a:rPr lang="en-US" sz="2200" dirty="0" err="1"/>
              <a:t>Nodemon</a:t>
            </a:r>
            <a:r>
              <a:rPr lang="en-US" sz="2200" dirty="0"/>
              <a:t> is a </a:t>
            </a:r>
            <a:r>
              <a:rPr lang="id-ID" sz="2200" dirty="0" smtClean="0"/>
              <a:t>tool/</a:t>
            </a:r>
            <a:r>
              <a:rPr lang="en-US" sz="2200" dirty="0" smtClean="0"/>
              <a:t>utility </a:t>
            </a:r>
            <a:r>
              <a:rPr lang="en-US" sz="2200" dirty="0"/>
              <a:t>that will monitor for any changes in your source and automatically restart your server</a:t>
            </a:r>
            <a:r>
              <a:rPr lang="en-US" sz="2200" dirty="0" smtClean="0"/>
              <a:t>.</a:t>
            </a:r>
            <a:r>
              <a:rPr lang="id-ID" sz="2200" dirty="0"/>
              <a:t> </a:t>
            </a:r>
            <a:r>
              <a:rPr lang="en-US" sz="2200" dirty="0"/>
              <a:t>Just use </a:t>
            </a:r>
            <a:r>
              <a:rPr lang="en-US" sz="2200" b="1" i="1" dirty="0" err="1">
                <a:solidFill>
                  <a:srgbClr val="009696"/>
                </a:solidFill>
              </a:rPr>
              <a:t>nodemon</a:t>
            </a:r>
            <a:r>
              <a:rPr lang="en-US" sz="2200" dirty="0"/>
              <a:t> instead of </a:t>
            </a:r>
            <a:r>
              <a:rPr lang="en-US" sz="2200" b="1" i="1" dirty="0">
                <a:solidFill>
                  <a:srgbClr val="009696"/>
                </a:solidFill>
              </a:rPr>
              <a:t>node</a:t>
            </a:r>
            <a:r>
              <a:rPr lang="en-US" sz="2200" dirty="0"/>
              <a:t> to run your code, and now your process will automatically restart when your code changes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algn="just"/>
            <a:r>
              <a:rPr lang="id-ID" sz="2200" dirty="0" smtClean="0"/>
              <a:t>See </a:t>
            </a:r>
            <a:r>
              <a:rPr lang="id-ID" sz="2200" dirty="0" smtClean="0">
                <a:solidFill>
                  <a:srgbClr val="FF0000"/>
                </a:solidFill>
              </a:rPr>
              <a:t>https</a:t>
            </a:r>
            <a:r>
              <a:rPr lang="id-ID" sz="2200" dirty="0">
                <a:solidFill>
                  <a:srgbClr val="FF0000"/>
                </a:solidFill>
              </a:rPr>
              <a:t>://</a:t>
            </a:r>
            <a:r>
              <a:rPr lang="id-ID" sz="2200" dirty="0" smtClean="0">
                <a:solidFill>
                  <a:srgbClr val="FF0000"/>
                </a:solidFill>
              </a:rPr>
              <a:t>nodemon.io</a:t>
            </a:r>
            <a:r>
              <a:rPr lang="id-ID" sz="2200" dirty="0" smtClean="0"/>
              <a:t>.</a:t>
            </a:r>
          </a:p>
          <a:p>
            <a:pPr algn="just"/>
            <a:endParaRPr lang="id-ID" sz="2200" b="1" dirty="0"/>
          </a:p>
          <a:p>
            <a:pPr marL="342900" indent="-342900" algn="just">
              <a:buBlip>
                <a:blip r:embed="rId2"/>
              </a:buBlip>
            </a:pPr>
            <a:r>
              <a:rPr lang="id-ID" sz="2600" b="1" dirty="0" smtClean="0"/>
              <a:t>Installation</a:t>
            </a:r>
          </a:p>
          <a:p>
            <a:pPr algn="just"/>
            <a:r>
              <a:rPr lang="id-ID" sz="2600" b="1" dirty="0" smtClean="0"/>
              <a:t>    </a:t>
            </a:r>
            <a:r>
              <a:rPr lang="en-ID" sz="2600" b="1" dirty="0" smtClean="0">
                <a:solidFill>
                  <a:srgbClr val="FF0000"/>
                </a:solidFill>
              </a:rPr>
              <a:t>$ n</a:t>
            </a:r>
            <a:r>
              <a:rPr lang="id-ID" sz="2600" b="1" dirty="0" smtClean="0">
                <a:solidFill>
                  <a:srgbClr val="FF0000"/>
                </a:solidFill>
              </a:rPr>
              <a:t>pm </a:t>
            </a:r>
            <a:r>
              <a:rPr lang="id-ID" sz="2600" b="1" dirty="0">
                <a:solidFill>
                  <a:srgbClr val="FF0000"/>
                </a:solidFill>
              </a:rPr>
              <a:t>install -g </a:t>
            </a:r>
            <a:r>
              <a:rPr lang="id-ID" sz="2600" b="1" dirty="0" smtClean="0">
                <a:solidFill>
                  <a:srgbClr val="FF0000"/>
                </a:solidFill>
              </a:rPr>
              <a:t>nodemon</a:t>
            </a:r>
          </a:p>
          <a:p>
            <a:pPr algn="just"/>
            <a:endParaRPr lang="id-ID" sz="26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id-ID" sz="2600" b="1" dirty="0" smtClean="0"/>
              <a:t>Open &amp; run source with Nodemon</a:t>
            </a:r>
          </a:p>
          <a:p>
            <a:pPr algn="just"/>
            <a:r>
              <a:rPr lang="id-ID" sz="2600" b="1" dirty="0"/>
              <a:t> </a:t>
            </a:r>
            <a:r>
              <a:rPr lang="id-ID" sz="2600" b="1" dirty="0" smtClean="0"/>
              <a:t>   </a:t>
            </a:r>
            <a:r>
              <a:rPr lang="en-ID" sz="2600" b="1" dirty="0" smtClean="0">
                <a:solidFill>
                  <a:srgbClr val="FF0000"/>
                </a:solidFill>
              </a:rPr>
              <a:t>$ n</a:t>
            </a:r>
            <a:r>
              <a:rPr lang="id-ID" sz="2600" b="1" dirty="0" smtClean="0">
                <a:solidFill>
                  <a:srgbClr val="FF0000"/>
                </a:solidFill>
              </a:rPr>
              <a:t>odemon namaFile.js</a:t>
            </a:r>
          </a:p>
          <a:p>
            <a:pPr algn="just"/>
            <a:endParaRPr lang="id-ID" sz="2600" b="1" dirty="0" smtClean="0"/>
          </a:p>
          <a:p>
            <a:pPr marL="342900" indent="-342900" algn="just">
              <a:buBlip>
                <a:blip r:embed="rId2"/>
              </a:buBlip>
            </a:pPr>
            <a:r>
              <a:rPr lang="id-ID" sz="2600" b="1" dirty="0" smtClean="0"/>
              <a:t>Restart</a:t>
            </a:r>
          </a:p>
          <a:p>
            <a:pPr algn="just"/>
            <a:r>
              <a:rPr lang="id-ID" sz="2600" b="1" dirty="0"/>
              <a:t> </a:t>
            </a:r>
            <a:r>
              <a:rPr lang="id-ID" sz="2600" b="1" dirty="0" smtClean="0"/>
              <a:t>   </a:t>
            </a:r>
            <a:r>
              <a:rPr lang="en-ID" sz="2600" b="1" dirty="0" smtClean="0">
                <a:solidFill>
                  <a:srgbClr val="FF0000"/>
                </a:solidFill>
              </a:rPr>
              <a:t>$ r</a:t>
            </a:r>
            <a:r>
              <a:rPr lang="id-ID" sz="2600" b="1" dirty="0" smtClean="0">
                <a:solidFill>
                  <a:srgbClr val="FF0000"/>
                </a:solidFill>
              </a:rPr>
              <a:t>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Windows 7\Videos\nodemon3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05" y="254791"/>
            <a:ext cx="1882464" cy="10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49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1818" y="-54649"/>
            <a:ext cx="8618684" cy="64285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1000" b="1" i="1" dirty="0" smtClean="0">
              <a:solidFill>
                <a:srgbClr val="DC54D2"/>
              </a:solidFill>
            </a:endParaRPr>
          </a:p>
          <a:p>
            <a:r>
              <a:rPr lang="id-ID" sz="5400" b="1" i="1" dirty="0" smtClean="0">
                <a:solidFill>
                  <a:srgbClr val="DC54D2"/>
                </a:solidFill>
              </a:rPr>
              <a:t>  satu.ejs</a:t>
            </a:r>
          </a:p>
          <a:p>
            <a:endParaRPr lang="id-ID" sz="1800" b="1" i="1" dirty="0" smtClean="0">
              <a:solidFill>
                <a:srgbClr val="DC54D2"/>
              </a:solidFill>
            </a:endParaRPr>
          </a:p>
          <a:p>
            <a:endParaRPr lang="id-ID" sz="1600" dirty="0" smtClean="0"/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Welcome!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Hai kak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&lt;%= qs.nama %&gt;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&lt;/b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Usiamu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&lt;b&gt;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&lt;%= qs.usia %&gt;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&lt;/b&gt;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th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endParaRPr lang="id-ID" sz="28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0939" y="-89180"/>
            <a:ext cx="4460715" cy="1221943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40940" y="0"/>
            <a:ext cx="4303059" cy="113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Query to Server</a:t>
            </a:r>
          </a:p>
          <a:p>
            <a:pPr algn="ctr"/>
            <a:r>
              <a:rPr lang="id-ID" sz="3200" b="1" dirty="0" smtClean="0">
                <a:solidFill>
                  <a:schemeClr val="bg1"/>
                </a:solidFill>
              </a:rPr>
              <a:t>&amp; Res HTML page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2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68073"/>
            <a:ext cx="9144000" cy="766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2800" dirty="0" smtClean="0">
                <a:solidFill>
                  <a:srgbClr val="DC54D2"/>
                </a:solidFill>
              </a:rPr>
              <a:t>localhost:3000</a:t>
            </a:r>
            <a:r>
              <a:rPr lang="id-ID" sz="2800" dirty="0">
                <a:solidFill>
                  <a:srgbClr val="DC54D2"/>
                </a:solidFill>
              </a:rPr>
              <a:t>/?</a:t>
            </a:r>
            <a:r>
              <a:rPr lang="id-ID" sz="2800" dirty="0" smtClean="0">
                <a:solidFill>
                  <a:srgbClr val="DC54D2"/>
                </a:solidFill>
              </a:rPr>
              <a:t>nama=Iwa%20K&amp;usia=52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179" y="1152103"/>
            <a:ext cx="10148771" cy="570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99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4671"/>
            <a:ext cx="9144000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</a:t>
            </a:r>
            <a:r>
              <a:rPr lang="en-US" sz="3200" i="1" dirty="0" smtClean="0"/>
              <a:t>6</a:t>
            </a:r>
            <a:r>
              <a:rPr lang="id-ID" sz="3200" i="1" dirty="0" smtClean="0"/>
              <a:t>   </a:t>
            </a:r>
            <a:r>
              <a:rPr lang="id-ID" sz="3200" b="0" dirty="0" smtClean="0">
                <a:latin typeface="Gotham" pitchFamily="50" charset="0"/>
              </a:rPr>
              <a:t>Express Module</a:t>
            </a:r>
            <a:endParaRPr lang="en-US" sz="3200" i="1" dirty="0"/>
          </a:p>
        </p:txBody>
      </p:sp>
      <p:pic>
        <p:nvPicPr>
          <p:cNvPr id="6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91" y="1930081"/>
            <a:ext cx="4204418" cy="93577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9007" y="0"/>
            <a:ext cx="3294993" cy="105629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6" y="1292761"/>
            <a:ext cx="7788165" cy="4461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res.send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3200" i="1" dirty="0">
                <a:latin typeface="Consolas" pitchFamily="49" charset="0"/>
                <a:cs typeface="Consolas" pitchFamily="49" charset="0"/>
              </a:rPr>
              <a:t>Selamat datang!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 request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Listening port 3000</a:t>
            </a:r>
            <a:endParaRPr lang="id-ID" sz="24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292" y="173416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Response to a</a:t>
            </a:r>
          </a:p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GET Request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060" b="70508"/>
          <a:stretch/>
        </p:blipFill>
        <p:spPr bwMode="auto">
          <a:xfrm>
            <a:off x="5186855" y="4348641"/>
            <a:ext cx="4272455" cy="2840435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64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9007" y="-63064"/>
            <a:ext cx="3294993" cy="105629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6" y="1292761"/>
            <a:ext cx="7788165" cy="4461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res.send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id-ID" sz="3200" i="1" dirty="0" smtClean="0">
                <a:latin typeface="Consolas" pitchFamily="49" charset="0"/>
                <a:cs typeface="Consolas" pitchFamily="49" charset="0"/>
              </a:rPr>
              <a:t>Halo!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&lt;/h1&gt;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 request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Listening port 3000</a:t>
            </a:r>
            <a:endParaRPr lang="id-ID" sz="24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292" y="173416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Serving HTML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88" b="66849"/>
          <a:stretch/>
        </p:blipFill>
        <p:spPr bwMode="auto">
          <a:xfrm>
            <a:off x="5291635" y="4322694"/>
            <a:ext cx="4214977" cy="2834850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2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9007" y="-63064"/>
            <a:ext cx="3294993" cy="105629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6" y="1292761"/>
            <a:ext cx="8892423" cy="4461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</a:t>
            </a:r>
            <a:r>
              <a:rPr lang="en-ID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ID" sz="32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ID" sz="3200" dirty="0">
                <a:latin typeface="Consolas" panose="020B0609020204030204" pitchFamily="49" charset="0"/>
              </a:rPr>
              <a:t>"</a:t>
            </a:r>
            <a:r>
              <a:rPr lang="en-ID" sz="3200" dirty="0" err="1">
                <a:latin typeface="Consolas" panose="020B0609020204030204" pitchFamily="49" charset="0"/>
              </a:rPr>
              <a:t>nama</a:t>
            </a:r>
            <a:r>
              <a:rPr lang="en-ID" sz="3200" dirty="0">
                <a:latin typeface="Consolas" panose="020B0609020204030204" pitchFamily="49" charset="0"/>
              </a:rPr>
              <a:t>":"</a:t>
            </a:r>
            <a:r>
              <a:rPr lang="en-ID" sz="3200" dirty="0" smtClean="0">
                <a:latin typeface="Consolas" panose="020B0609020204030204" pitchFamily="49" charset="0"/>
              </a:rPr>
              <a:t>Andi"</a:t>
            </a:r>
            <a:r>
              <a:rPr lang="en-ID" sz="32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 request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Listening port 3000</a:t>
            </a:r>
            <a:endParaRPr lang="id-ID" sz="24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292" y="173416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Serving </a:t>
            </a:r>
            <a:r>
              <a:rPr lang="en-ID" sz="2800" b="1" dirty="0" smtClean="0">
                <a:solidFill>
                  <a:schemeClr val="bg1"/>
                </a:solidFill>
              </a:rPr>
              <a:t>JSON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355" t="27076" r="52400" b="18760"/>
          <a:stretch/>
        </p:blipFill>
        <p:spPr>
          <a:xfrm>
            <a:off x="4748611" y="3984026"/>
            <a:ext cx="5543253" cy="321634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6182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761233" y="-64827"/>
            <a:ext cx="470102" cy="178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C:\Users\Windows 7\Videos\the-anatomy-of-optimized-web-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1108"/>
            <a:ext cx="9161486" cy="54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854" y="177421"/>
            <a:ext cx="7973826" cy="109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Routing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2653" y="3767959"/>
            <a:ext cx="8056180" cy="34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053" y="6285187"/>
            <a:ext cx="8056180" cy="341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86" y="375409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/beranda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541" y="3767959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/profil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2588" y="375409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/berita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785" y="6257450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/galeri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7231" y="6285187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/tentang</a:t>
            </a:r>
            <a:endParaRPr lang="id-ID" b="1" dirty="0">
              <a:latin typeface="Gotham Medium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2588" y="6285187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latin typeface="Gotham Medium" pitchFamily="2" charset="0"/>
              </a:rPr>
              <a:t>/kontak</a:t>
            </a:r>
            <a:endParaRPr lang="id-ID" b="1" dirty="0">
              <a:latin typeface="Gotham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60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9007" y="0"/>
            <a:ext cx="3294993" cy="105629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6" y="1447799"/>
            <a:ext cx="7788165" cy="43065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'express'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express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.get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function(req, res){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res.send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3200" i="1" dirty="0">
                <a:latin typeface="Consolas" pitchFamily="49" charset="0"/>
                <a:cs typeface="Consolas" pitchFamily="49" charset="0"/>
              </a:rPr>
              <a:t>Selamat datang!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 request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app.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listen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(3000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sz="24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Listening port 3000</a:t>
            </a:r>
            <a:endParaRPr lang="id-ID" sz="24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292" y="173416"/>
            <a:ext cx="3153105" cy="7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Response to a</a:t>
            </a:r>
          </a:p>
          <a:p>
            <a:pPr algn="r"/>
            <a:r>
              <a:rPr lang="id-ID" sz="2800" b="1" dirty="0" smtClean="0">
                <a:solidFill>
                  <a:schemeClr val="bg1"/>
                </a:solidFill>
              </a:rPr>
              <a:t>GET Request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Windows 7\Videos\exp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283778"/>
            <a:ext cx="2459422" cy="5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5060" b="70508"/>
          <a:stretch/>
        </p:blipFill>
        <p:spPr bwMode="auto">
          <a:xfrm>
            <a:off x="5186855" y="4348641"/>
            <a:ext cx="4272455" cy="2840435"/>
          </a:xfrm>
          <a:prstGeom prst="rect">
            <a:avLst/>
          </a:prstGeom>
          <a:noFill/>
          <a:ln>
            <a:noFill/>
          </a:ln>
          <a:effectLst>
            <a:glow rad="228600">
              <a:srgbClr val="009696">
                <a:alpha val="40000"/>
              </a:srgb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26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10056</TotalTime>
  <Words>615</Words>
  <Application>Microsoft Office PowerPoint</Application>
  <PresentationFormat>On-screen Show (4:3)</PresentationFormat>
  <Paragraphs>378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791</cp:revision>
  <dcterms:created xsi:type="dcterms:W3CDTF">2015-11-07T11:59:24Z</dcterms:created>
  <dcterms:modified xsi:type="dcterms:W3CDTF">2019-01-09T02:52:00Z</dcterms:modified>
</cp:coreProperties>
</file>