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99" r:id="rId2"/>
    <p:sldId id="545" r:id="rId3"/>
    <p:sldId id="519" r:id="rId4"/>
    <p:sldId id="520" r:id="rId5"/>
    <p:sldId id="521" r:id="rId6"/>
    <p:sldId id="544" r:id="rId7"/>
    <p:sldId id="522" r:id="rId8"/>
    <p:sldId id="532" r:id="rId9"/>
    <p:sldId id="523" r:id="rId10"/>
    <p:sldId id="524" r:id="rId11"/>
    <p:sldId id="525" r:id="rId12"/>
    <p:sldId id="533" r:id="rId13"/>
    <p:sldId id="526" r:id="rId14"/>
    <p:sldId id="527" r:id="rId15"/>
    <p:sldId id="528" r:id="rId16"/>
    <p:sldId id="529" r:id="rId17"/>
    <p:sldId id="534"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9D3389"/>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0231" autoAdjust="0"/>
  </p:normalViewPr>
  <p:slideViewPr>
    <p:cSldViewPr snapToGrid="0">
      <p:cViewPr varScale="1">
        <p:scale>
          <a:sx n="63" d="100"/>
          <a:sy n="63" d="100"/>
        </p:scale>
        <p:origin x="331" y="58"/>
      </p:cViewPr>
      <p:guideLst>
        <p:guide orient="horz" pos="2160"/>
        <p:guide pos="2880"/>
      </p:guideLst>
    </p:cSldViewPr>
  </p:slideViewPr>
  <p:notesTextViewPr>
    <p:cViewPr>
      <p:scale>
        <a:sx n="3" d="2"/>
        <a:sy n="3" d="2"/>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1/27/2019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1/27/2019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17</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27/01/2019</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smtClean="0">
                <a:latin typeface="Gotham Medium" panose="02000603030000020004" pitchFamily="2" charset="0"/>
              </a:rPr>
              <a:t>Back-End Development</a:t>
            </a:r>
            <a:endParaRPr lang="en-US" sz="1800" b="1" i="0" cap="none" spc="0" normalizeH="0" baseline="0" dirty="0">
              <a:latin typeface="Gotham Medium" panose="02000603030000020004" pitchFamily="2" charset="0"/>
            </a:endParaRPr>
          </a:p>
        </p:txBody>
      </p:sp>
    </p:spTree>
    <p:extLst>
      <p:ext uri="{BB962C8B-B14F-4D97-AF65-F5344CB8AC3E}">
        <p14:creationId xmlns:p14="http://schemas.microsoft.com/office/powerpoint/2010/main" val="24164844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27/01/2019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27/01/2019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27/01/2019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27/01/2019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27/01/2019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27/01/2019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27/01/2019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27/01/2019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27/01/2019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27/01/2019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27/01/2019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27/01/2019</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664671"/>
            <a:ext cx="9144000" cy="2347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8000" dirty="0" smtClean="0"/>
              <a:t>Exploring</a:t>
            </a:r>
            <a:endParaRPr lang="id-ID" sz="8800" dirty="0" smtClean="0"/>
          </a:p>
          <a:p>
            <a:pPr algn="ctr"/>
            <a:r>
              <a:rPr lang="id-ID" sz="3200" i="1" dirty="0" smtClean="0"/>
              <a:t>#</a:t>
            </a:r>
            <a:r>
              <a:rPr lang="en-US" sz="3200" i="1" dirty="0" smtClean="0"/>
              <a:t>6</a:t>
            </a:r>
            <a:r>
              <a:rPr lang="id-ID" sz="3200" i="1" dirty="0" smtClean="0"/>
              <a:t>   </a:t>
            </a:r>
            <a:r>
              <a:rPr lang="id-ID" sz="3200" b="0" dirty="0" smtClean="0">
                <a:latin typeface="Gotham" pitchFamily="50" charset="0"/>
              </a:rPr>
              <a:t>Express </a:t>
            </a:r>
            <a:r>
              <a:rPr lang="en-ID" sz="3200" b="0" dirty="0" smtClean="0">
                <a:latin typeface="Gotham" pitchFamily="50" charset="0"/>
              </a:rPr>
              <a:t>Middleware</a:t>
            </a:r>
            <a:endParaRPr lang="en-US" sz="3200" i="1" dirty="0"/>
          </a:p>
        </p:txBody>
      </p:sp>
      <p:pic>
        <p:nvPicPr>
          <p:cNvPr id="6" name="Picture 2" descr="C:\Users\Windows 7\Videos\expr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791" y="1930081"/>
            <a:ext cx="4204418" cy="935779"/>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19747" y="215153"/>
            <a:ext cx="8618684" cy="72614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sz="2800" b="1" i="1" dirty="0" smtClean="0">
              <a:solidFill>
                <a:srgbClr val="DC54D2"/>
              </a:solidFill>
            </a:endParaRPr>
          </a:p>
          <a:p>
            <a:r>
              <a:rPr lang="id-ID" sz="2800" b="1" i="1" dirty="0" smtClean="0">
                <a:solidFill>
                  <a:srgbClr val="DC54D2"/>
                </a:solidFill>
              </a:rPr>
              <a:t>         </a:t>
            </a:r>
            <a:r>
              <a:rPr lang="id-ID" b="1" i="1" dirty="0" smtClean="0">
                <a:solidFill>
                  <a:srgbClr val="DC54D2"/>
                </a:solidFill>
              </a:rPr>
              <a:t>formulir.ejs</a:t>
            </a:r>
          </a:p>
          <a:p>
            <a:endParaRPr lang="id-ID" sz="2800" dirty="0" smtClean="0"/>
          </a:p>
          <a:p>
            <a:r>
              <a:rPr lang="id-ID" sz="2200" b="1" dirty="0">
                <a:solidFill>
                  <a:srgbClr val="009696"/>
                </a:solidFill>
                <a:latin typeface="Consolas" pitchFamily="49" charset="0"/>
                <a:cs typeface="Consolas" pitchFamily="49" charset="0"/>
              </a:rPr>
              <a:t>&lt;body</a:t>
            </a:r>
            <a:r>
              <a:rPr lang="id-ID" sz="2200" b="1" dirty="0" smtClean="0">
                <a:solidFill>
                  <a:srgbClr val="009696"/>
                </a:solidFill>
                <a:latin typeface="Consolas" pitchFamily="49" charset="0"/>
                <a:cs typeface="Consolas" pitchFamily="49" charset="0"/>
              </a:rPr>
              <a:t>&gt;</a:t>
            </a:r>
          </a:p>
          <a:p>
            <a:endParaRPr lang="id-ID" sz="2200" b="1" dirty="0">
              <a:solidFill>
                <a:srgbClr val="009696"/>
              </a:solidFill>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&lt;h2&gt;</a:t>
            </a:r>
            <a:r>
              <a:rPr lang="id-ID" sz="2200" dirty="0">
                <a:latin typeface="Consolas" pitchFamily="49" charset="0"/>
                <a:cs typeface="Consolas" pitchFamily="49" charset="0"/>
              </a:rPr>
              <a:t>Halo!</a:t>
            </a:r>
            <a:r>
              <a:rPr lang="id-ID" sz="2200" b="1" dirty="0">
                <a:solidFill>
                  <a:srgbClr val="009696"/>
                </a:solidFill>
                <a:latin typeface="Consolas" pitchFamily="49" charset="0"/>
                <a:cs typeface="Consolas" pitchFamily="49" charset="0"/>
              </a:rPr>
              <a:t>&lt;/h2</a:t>
            </a:r>
            <a:r>
              <a:rPr lang="id-ID" sz="2200" b="1" dirty="0" smtClean="0">
                <a:solidFill>
                  <a:srgbClr val="009696"/>
                </a:solidFill>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&lt;form</a:t>
            </a:r>
            <a:r>
              <a:rPr lang="id-ID" sz="2200" dirty="0">
                <a:latin typeface="Consolas" pitchFamily="49" charset="0"/>
                <a:cs typeface="Consolas" pitchFamily="49" charset="0"/>
              </a:rPr>
              <a:t> </a:t>
            </a:r>
            <a:r>
              <a:rPr lang="id-ID" sz="2200" i="1" dirty="0">
                <a:latin typeface="Consolas" pitchFamily="49" charset="0"/>
                <a:cs typeface="Consolas" pitchFamily="49" charset="0"/>
              </a:rPr>
              <a:t>id</a:t>
            </a:r>
            <a:r>
              <a:rPr lang="id-ID" sz="2200" dirty="0" smtClean="0">
                <a:latin typeface="Consolas" pitchFamily="49" charset="0"/>
                <a:cs typeface="Consolas" pitchFamily="49" charset="0"/>
              </a:rPr>
              <a:t>="daftar" </a:t>
            </a:r>
            <a:r>
              <a:rPr lang="id-ID" sz="2200" i="1" dirty="0">
                <a:latin typeface="Consolas" pitchFamily="49" charset="0"/>
                <a:cs typeface="Consolas" pitchFamily="49" charset="0"/>
              </a:rPr>
              <a:t>method</a:t>
            </a:r>
            <a:r>
              <a:rPr lang="id-ID" sz="2200" dirty="0">
                <a:latin typeface="Consolas" pitchFamily="49" charset="0"/>
                <a:cs typeface="Consolas" pitchFamily="49" charset="0"/>
              </a:rPr>
              <a:t>="</a:t>
            </a:r>
            <a:r>
              <a:rPr lang="id-ID" sz="2200" b="1" dirty="0">
                <a:solidFill>
                  <a:srgbClr val="FF0000"/>
                </a:solidFill>
                <a:latin typeface="Consolas" pitchFamily="49" charset="0"/>
                <a:cs typeface="Consolas" pitchFamily="49" charset="0"/>
              </a:rPr>
              <a:t>POST</a:t>
            </a:r>
            <a:r>
              <a:rPr lang="id-ID" sz="2200" dirty="0">
                <a:latin typeface="Consolas" pitchFamily="49" charset="0"/>
                <a:cs typeface="Consolas" pitchFamily="49" charset="0"/>
              </a:rPr>
              <a:t>" </a:t>
            </a:r>
            <a:r>
              <a:rPr lang="id-ID" sz="2200" i="1" dirty="0">
                <a:latin typeface="Consolas" pitchFamily="49" charset="0"/>
                <a:cs typeface="Consolas" pitchFamily="49" charset="0"/>
              </a:rPr>
              <a:t>action</a:t>
            </a:r>
            <a:r>
              <a:rPr lang="id-ID" sz="2200" dirty="0">
                <a:latin typeface="Consolas" pitchFamily="49" charset="0"/>
                <a:cs typeface="Consolas" pitchFamily="49" charset="0"/>
              </a:rPr>
              <a:t>="</a:t>
            </a:r>
            <a:r>
              <a:rPr lang="id-ID" sz="2200" b="1" dirty="0">
                <a:solidFill>
                  <a:srgbClr val="FF0000"/>
                </a:solidFill>
                <a:latin typeface="Consolas" pitchFamily="49" charset="0"/>
                <a:cs typeface="Consolas" pitchFamily="49" charset="0"/>
              </a:rPr>
              <a:t>/kontak</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&lt;label</a:t>
            </a:r>
            <a:r>
              <a:rPr lang="id-ID" sz="2200" dirty="0">
                <a:latin typeface="Consolas" pitchFamily="49" charset="0"/>
                <a:cs typeface="Consolas" pitchFamily="49" charset="0"/>
              </a:rPr>
              <a:t> </a:t>
            </a:r>
            <a:r>
              <a:rPr lang="id-ID" sz="2200" i="1" dirty="0">
                <a:latin typeface="Consolas" pitchFamily="49" charset="0"/>
                <a:cs typeface="Consolas" pitchFamily="49" charset="0"/>
              </a:rPr>
              <a:t>for</a:t>
            </a:r>
            <a:r>
              <a:rPr lang="id-ID" sz="2200" dirty="0">
                <a:latin typeface="Consolas" pitchFamily="49" charset="0"/>
                <a:cs typeface="Consolas" pitchFamily="49" charset="0"/>
              </a:rPr>
              <a:t>="id"&gt;Namamu siapa?&lt;/label</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&lt;input</a:t>
            </a:r>
            <a:r>
              <a:rPr lang="id-ID" sz="2200" dirty="0">
                <a:latin typeface="Consolas" pitchFamily="49" charset="0"/>
                <a:cs typeface="Consolas" pitchFamily="49" charset="0"/>
              </a:rPr>
              <a:t> </a:t>
            </a:r>
            <a:r>
              <a:rPr lang="id-ID" sz="2200" i="1" dirty="0">
                <a:latin typeface="Consolas" pitchFamily="49" charset="0"/>
                <a:cs typeface="Consolas" pitchFamily="49" charset="0"/>
              </a:rPr>
              <a:t>type</a:t>
            </a:r>
            <a:r>
              <a:rPr lang="id-ID" sz="2200" dirty="0">
                <a:latin typeface="Consolas" pitchFamily="49" charset="0"/>
                <a:cs typeface="Consolas" pitchFamily="49" charset="0"/>
              </a:rPr>
              <a:t>="text" </a:t>
            </a:r>
            <a:r>
              <a:rPr lang="id-ID" sz="2200" i="1" dirty="0">
                <a:latin typeface="Consolas" pitchFamily="49" charset="0"/>
                <a:cs typeface="Consolas" pitchFamily="49" charset="0"/>
              </a:rPr>
              <a:t>name</a:t>
            </a:r>
            <a:r>
              <a:rPr lang="id-ID" sz="2200" dirty="0">
                <a:latin typeface="Consolas" pitchFamily="49" charset="0"/>
                <a:cs typeface="Consolas" pitchFamily="49" charset="0"/>
              </a:rPr>
              <a:t>="id" </a:t>
            </a:r>
            <a:r>
              <a:rPr lang="id-ID" sz="2200" i="1" dirty="0">
                <a:latin typeface="Consolas" pitchFamily="49" charset="0"/>
                <a:cs typeface="Consolas" pitchFamily="49" charset="0"/>
              </a:rPr>
              <a:t>value</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&lt;input</a:t>
            </a:r>
            <a:r>
              <a:rPr lang="id-ID" sz="2200" dirty="0">
                <a:latin typeface="Consolas" pitchFamily="49" charset="0"/>
                <a:cs typeface="Consolas" pitchFamily="49" charset="0"/>
              </a:rPr>
              <a:t> </a:t>
            </a:r>
            <a:r>
              <a:rPr lang="id-ID" sz="2200" i="1" dirty="0">
                <a:latin typeface="Consolas" pitchFamily="49" charset="0"/>
                <a:cs typeface="Consolas" pitchFamily="49" charset="0"/>
              </a:rPr>
              <a:t>type</a:t>
            </a:r>
            <a:r>
              <a:rPr lang="id-ID" sz="2200" dirty="0">
                <a:latin typeface="Consolas" pitchFamily="49" charset="0"/>
                <a:cs typeface="Consolas" pitchFamily="49" charset="0"/>
              </a:rPr>
              <a:t>="submit" </a:t>
            </a:r>
            <a:r>
              <a:rPr lang="id-ID" sz="2200" i="1" dirty="0">
                <a:latin typeface="Consolas" pitchFamily="49" charset="0"/>
                <a:cs typeface="Consolas" pitchFamily="49" charset="0"/>
              </a:rPr>
              <a:t>value</a:t>
            </a:r>
            <a:r>
              <a:rPr lang="id-ID" sz="2200" dirty="0">
                <a:latin typeface="Consolas" pitchFamily="49" charset="0"/>
                <a:cs typeface="Consolas" pitchFamily="49" charset="0"/>
              </a:rPr>
              <a:t>=" D A F T A R "/&gt;</a:t>
            </a:r>
          </a:p>
          <a:p>
            <a:endParaRPr lang="id-ID" sz="2200" dirty="0" smtClean="0">
              <a:latin typeface="Consolas" pitchFamily="49" charset="0"/>
              <a:cs typeface="Consolas" pitchFamily="49" charset="0"/>
            </a:endParaRPr>
          </a:p>
          <a:p>
            <a:r>
              <a:rPr lang="id-ID" sz="2200" b="1" dirty="0" smtClean="0">
                <a:solidFill>
                  <a:srgbClr val="009696"/>
                </a:solidFill>
                <a:latin typeface="Consolas" pitchFamily="49" charset="0"/>
                <a:cs typeface="Consolas" pitchFamily="49" charset="0"/>
              </a:rPr>
              <a:t>&lt;/</a:t>
            </a:r>
            <a:r>
              <a:rPr lang="id-ID" sz="2200" b="1" dirty="0">
                <a:solidFill>
                  <a:srgbClr val="009696"/>
                </a:solidFill>
                <a:latin typeface="Consolas" pitchFamily="49" charset="0"/>
                <a:cs typeface="Consolas" pitchFamily="49" charset="0"/>
              </a:rPr>
              <a:t>form</a:t>
            </a:r>
            <a:r>
              <a:rPr lang="id-ID" sz="2200" b="1" dirty="0" smtClean="0">
                <a:solidFill>
                  <a:srgbClr val="009696"/>
                </a:solidFill>
                <a:latin typeface="Consolas" pitchFamily="49" charset="0"/>
                <a:cs typeface="Consolas" pitchFamily="49" charset="0"/>
              </a:rPr>
              <a:t>&gt;</a:t>
            </a:r>
          </a:p>
          <a:p>
            <a:endParaRPr lang="id-ID" sz="2200" b="1" dirty="0">
              <a:solidFill>
                <a:srgbClr val="009696"/>
              </a:solidFill>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&lt;/body&gt;</a:t>
            </a:r>
          </a:p>
          <a:p>
            <a:endParaRPr lang="id-ID" sz="2800" b="1" dirty="0">
              <a:solidFill>
                <a:srgbClr val="009696"/>
              </a:solidFill>
            </a:endParaRPr>
          </a:p>
        </p:txBody>
      </p:sp>
      <p:sp>
        <p:nvSpPr>
          <p:cNvPr id="5" name="Rectangle 4"/>
          <p:cNvSpPr/>
          <p:nvPr/>
        </p:nvSpPr>
        <p:spPr>
          <a:xfrm>
            <a:off x="5486399" y="-175785"/>
            <a:ext cx="3815255" cy="91950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486400" y="-175785"/>
            <a:ext cx="3657600" cy="998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smtClean="0">
                <a:solidFill>
                  <a:schemeClr val="bg1"/>
                </a:solidFill>
              </a:rPr>
              <a:t>POST to server</a:t>
            </a:r>
            <a:endParaRPr lang="en-US" sz="2800" b="1" dirty="0">
              <a:solidFill>
                <a:schemeClr val="bg1"/>
              </a:solidFill>
            </a:endParaRPr>
          </a:p>
        </p:txBody>
      </p:sp>
    </p:spTree>
    <p:extLst>
      <p:ext uri="{BB962C8B-B14F-4D97-AF65-F5344CB8AC3E}">
        <p14:creationId xmlns:p14="http://schemas.microsoft.com/office/powerpoint/2010/main" val="131082882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8" name="Rectangle 7"/>
          <p:cNvSpPr/>
          <p:nvPr/>
        </p:nvSpPr>
        <p:spPr>
          <a:xfrm>
            <a:off x="6006662" y="5943600"/>
            <a:ext cx="2916620" cy="756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0234"/>
            <a:ext cx="9200286" cy="517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0" y="268073"/>
            <a:ext cx="9144000" cy="7663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smtClean="0">
                <a:solidFill>
                  <a:srgbClr val="DC54D2"/>
                </a:solidFill>
              </a:rPr>
              <a:t>localhost:3000/kontak</a:t>
            </a:r>
          </a:p>
        </p:txBody>
      </p:sp>
    </p:spTree>
    <p:extLst>
      <p:ext uri="{BB962C8B-B14F-4D97-AF65-F5344CB8AC3E}">
        <p14:creationId xmlns:p14="http://schemas.microsoft.com/office/powerpoint/2010/main" val="19322184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0" y="0"/>
            <a:ext cx="9144000" cy="10344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smtClean="0">
                <a:solidFill>
                  <a:srgbClr val="DC54D2"/>
                </a:solidFill>
              </a:rPr>
              <a:t>localhost:3000/kontak</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512"/>
          <a:stretch/>
        </p:blipFill>
        <p:spPr bwMode="auto">
          <a:xfrm>
            <a:off x="0" y="1034463"/>
            <a:ext cx="9144001" cy="480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76261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19747" y="215153"/>
            <a:ext cx="8618684" cy="72614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sz="2800" b="1" i="1" dirty="0" smtClean="0">
              <a:solidFill>
                <a:srgbClr val="DC54D2"/>
              </a:solidFill>
            </a:endParaRPr>
          </a:p>
          <a:p>
            <a:r>
              <a:rPr lang="id-ID" sz="2800" b="1" i="1" dirty="0" smtClean="0">
                <a:solidFill>
                  <a:srgbClr val="DC54D2"/>
                </a:solidFill>
              </a:rPr>
              <a:t>         </a:t>
            </a:r>
            <a:r>
              <a:rPr lang="id-ID" b="1" i="1" dirty="0" smtClean="0">
                <a:solidFill>
                  <a:srgbClr val="DC54D2"/>
                </a:solidFill>
              </a:rPr>
              <a:t>formulir.ejs</a:t>
            </a:r>
          </a:p>
          <a:p>
            <a:endParaRPr lang="id-ID" sz="2800" dirty="0" smtClean="0"/>
          </a:p>
          <a:p>
            <a:r>
              <a:rPr lang="id-ID" sz="2200" b="1" dirty="0">
                <a:solidFill>
                  <a:srgbClr val="009696"/>
                </a:solidFill>
                <a:latin typeface="Consolas" pitchFamily="49" charset="0"/>
                <a:cs typeface="Consolas" pitchFamily="49" charset="0"/>
              </a:rPr>
              <a:t>&lt;body</a:t>
            </a:r>
            <a:r>
              <a:rPr lang="id-ID" sz="2200" b="1" dirty="0" smtClean="0">
                <a:solidFill>
                  <a:srgbClr val="009696"/>
                </a:solidFill>
                <a:latin typeface="Consolas" pitchFamily="49" charset="0"/>
                <a:cs typeface="Consolas" pitchFamily="49" charset="0"/>
              </a:rPr>
              <a:t>&gt;</a:t>
            </a:r>
          </a:p>
          <a:p>
            <a:endParaRPr lang="id-ID" sz="2200" b="1" dirty="0">
              <a:solidFill>
                <a:srgbClr val="009696"/>
              </a:solidFill>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&lt;h2&gt;</a:t>
            </a:r>
            <a:r>
              <a:rPr lang="id-ID" sz="2200" dirty="0">
                <a:latin typeface="Consolas" pitchFamily="49" charset="0"/>
                <a:cs typeface="Consolas" pitchFamily="49" charset="0"/>
              </a:rPr>
              <a:t>Halo!</a:t>
            </a:r>
            <a:r>
              <a:rPr lang="id-ID" sz="2200" b="1" dirty="0">
                <a:solidFill>
                  <a:srgbClr val="009696"/>
                </a:solidFill>
                <a:latin typeface="Consolas" pitchFamily="49" charset="0"/>
                <a:cs typeface="Consolas" pitchFamily="49" charset="0"/>
              </a:rPr>
              <a:t>&lt;/h2</a:t>
            </a:r>
            <a:r>
              <a:rPr lang="id-ID" sz="2200" b="1" dirty="0" smtClean="0">
                <a:solidFill>
                  <a:srgbClr val="009696"/>
                </a:solidFill>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&lt;form</a:t>
            </a:r>
            <a:r>
              <a:rPr lang="id-ID" sz="2200" dirty="0">
                <a:latin typeface="Consolas" pitchFamily="49" charset="0"/>
                <a:cs typeface="Consolas" pitchFamily="49" charset="0"/>
              </a:rPr>
              <a:t> </a:t>
            </a:r>
            <a:r>
              <a:rPr lang="id-ID" sz="2200" i="1" dirty="0">
                <a:latin typeface="Consolas" pitchFamily="49" charset="0"/>
                <a:cs typeface="Consolas" pitchFamily="49" charset="0"/>
              </a:rPr>
              <a:t>id</a:t>
            </a:r>
            <a:r>
              <a:rPr lang="id-ID" sz="2200" dirty="0" smtClean="0">
                <a:latin typeface="Consolas" pitchFamily="49" charset="0"/>
                <a:cs typeface="Consolas" pitchFamily="49" charset="0"/>
              </a:rPr>
              <a:t>="daftar" </a:t>
            </a:r>
            <a:r>
              <a:rPr lang="id-ID" sz="2200" i="1" dirty="0">
                <a:latin typeface="Consolas" pitchFamily="49" charset="0"/>
                <a:cs typeface="Consolas" pitchFamily="49" charset="0"/>
              </a:rPr>
              <a:t>method</a:t>
            </a:r>
            <a:r>
              <a:rPr lang="id-ID" sz="2200" dirty="0">
                <a:latin typeface="Consolas" pitchFamily="49" charset="0"/>
                <a:cs typeface="Consolas" pitchFamily="49" charset="0"/>
              </a:rPr>
              <a:t>="</a:t>
            </a:r>
            <a:r>
              <a:rPr lang="id-ID" sz="2200" b="1" dirty="0">
                <a:solidFill>
                  <a:srgbClr val="FF0000"/>
                </a:solidFill>
                <a:latin typeface="Consolas" pitchFamily="49" charset="0"/>
                <a:cs typeface="Consolas" pitchFamily="49" charset="0"/>
              </a:rPr>
              <a:t>POST</a:t>
            </a:r>
            <a:r>
              <a:rPr lang="id-ID" sz="2200" dirty="0">
                <a:latin typeface="Consolas" pitchFamily="49" charset="0"/>
                <a:cs typeface="Consolas" pitchFamily="49" charset="0"/>
              </a:rPr>
              <a:t>" </a:t>
            </a:r>
            <a:r>
              <a:rPr lang="id-ID" sz="2200" i="1" dirty="0">
                <a:latin typeface="Consolas" pitchFamily="49" charset="0"/>
                <a:cs typeface="Consolas" pitchFamily="49" charset="0"/>
              </a:rPr>
              <a:t>action</a:t>
            </a:r>
            <a:r>
              <a:rPr lang="id-ID" sz="2200" dirty="0">
                <a:latin typeface="Consolas" pitchFamily="49" charset="0"/>
                <a:cs typeface="Consolas" pitchFamily="49" charset="0"/>
              </a:rPr>
              <a:t>="</a:t>
            </a:r>
            <a:r>
              <a:rPr lang="id-ID" sz="2200" b="1" dirty="0">
                <a:solidFill>
                  <a:srgbClr val="FF0000"/>
                </a:solidFill>
                <a:latin typeface="Consolas" pitchFamily="49" charset="0"/>
                <a:cs typeface="Consolas" pitchFamily="49" charset="0"/>
              </a:rPr>
              <a:t>/kontak</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&lt;label</a:t>
            </a:r>
            <a:r>
              <a:rPr lang="id-ID" sz="2200" dirty="0">
                <a:latin typeface="Consolas" pitchFamily="49" charset="0"/>
                <a:cs typeface="Consolas" pitchFamily="49" charset="0"/>
              </a:rPr>
              <a:t> </a:t>
            </a:r>
            <a:r>
              <a:rPr lang="id-ID" sz="2200" i="1" dirty="0">
                <a:latin typeface="Consolas" pitchFamily="49" charset="0"/>
                <a:cs typeface="Consolas" pitchFamily="49" charset="0"/>
              </a:rPr>
              <a:t>for</a:t>
            </a:r>
            <a:r>
              <a:rPr lang="id-ID" sz="2200" dirty="0">
                <a:latin typeface="Consolas" pitchFamily="49" charset="0"/>
                <a:cs typeface="Consolas" pitchFamily="49" charset="0"/>
              </a:rPr>
              <a:t>="id"&gt;Namamu siapa?&lt;/label</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&lt;input</a:t>
            </a:r>
            <a:r>
              <a:rPr lang="id-ID" sz="2200" dirty="0">
                <a:latin typeface="Consolas" pitchFamily="49" charset="0"/>
                <a:cs typeface="Consolas" pitchFamily="49" charset="0"/>
              </a:rPr>
              <a:t> </a:t>
            </a:r>
            <a:r>
              <a:rPr lang="id-ID" sz="2200" i="1" dirty="0">
                <a:latin typeface="Consolas" pitchFamily="49" charset="0"/>
                <a:cs typeface="Consolas" pitchFamily="49" charset="0"/>
              </a:rPr>
              <a:t>type</a:t>
            </a:r>
            <a:r>
              <a:rPr lang="id-ID" sz="2200" dirty="0">
                <a:latin typeface="Consolas" pitchFamily="49" charset="0"/>
                <a:cs typeface="Consolas" pitchFamily="49" charset="0"/>
              </a:rPr>
              <a:t>="text" </a:t>
            </a:r>
            <a:r>
              <a:rPr lang="id-ID" sz="2200" i="1" dirty="0">
                <a:latin typeface="Consolas" pitchFamily="49" charset="0"/>
                <a:cs typeface="Consolas" pitchFamily="49" charset="0"/>
              </a:rPr>
              <a:t>name</a:t>
            </a:r>
            <a:r>
              <a:rPr lang="id-ID" sz="2200" dirty="0">
                <a:latin typeface="Consolas" pitchFamily="49" charset="0"/>
                <a:cs typeface="Consolas" pitchFamily="49" charset="0"/>
              </a:rPr>
              <a:t>="id" </a:t>
            </a:r>
            <a:r>
              <a:rPr lang="id-ID" sz="2200" i="1" dirty="0">
                <a:latin typeface="Consolas" pitchFamily="49" charset="0"/>
                <a:cs typeface="Consolas" pitchFamily="49" charset="0"/>
              </a:rPr>
              <a:t>value</a:t>
            </a:r>
            <a:r>
              <a:rPr lang="id-ID" sz="2200" dirty="0" smtClean="0">
                <a:latin typeface="Consolas" pitchFamily="49" charset="0"/>
                <a:cs typeface="Consolas" pitchFamily="49" charset="0"/>
              </a:rPr>
              <a:t>=""/&gt;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&lt;input</a:t>
            </a:r>
            <a:r>
              <a:rPr lang="id-ID" sz="2200" dirty="0">
                <a:latin typeface="Consolas" pitchFamily="49" charset="0"/>
                <a:cs typeface="Consolas" pitchFamily="49" charset="0"/>
              </a:rPr>
              <a:t> </a:t>
            </a:r>
            <a:r>
              <a:rPr lang="id-ID" sz="2200" i="1" dirty="0">
                <a:latin typeface="Consolas" pitchFamily="49" charset="0"/>
                <a:cs typeface="Consolas" pitchFamily="49" charset="0"/>
              </a:rPr>
              <a:t>type</a:t>
            </a:r>
            <a:r>
              <a:rPr lang="id-ID" sz="2200" dirty="0">
                <a:latin typeface="Consolas" pitchFamily="49" charset="0"/>
                <a:cs typeface="Consolas" pitchFamily="49" charset="0"/>
              </a:rPr>
              <a:t>="submit" </a:t>
            </a:r>
            <a:r>
              <a:rPr lang="id-ID" sz="2200" i="1" dirty="0">
                <a:latin typeface="Consolas" pitchFamily="49" charset="0"/>
                <a:cs typeface="Consolas" pitchFamily="49" charset="0"/>
              </a:rPr>
              <a:t>value</a:t>
            </a:r>
            <a:r>
              <a:rPr lang="id-ID" sz="2200" dirty="0">
                <a:latin typeface="Consolas" pitchFamily="49" charset="0"/>
                <a:cs typeface="Consolas" pitchFamily="49" charset="0"/>
              </a:rPr>
              <a:t>=" D A F T A R "/&gt;</a:t>
            </a:r>
          </a:p>
          <a:p>
            <a:endParaRPr lang="id-ID" sz="2200" dirty="0" smtClean="0">
              <a:latin typeface="Consolas" pitchFamily="49" charset="0"/>
              <a:cs typeface="Consolas" pitchFamily="49" charset="0"/>
            </a:endParaRPr>
          </a:p>
          <a:p>
            <a:r>
              <a:rPr lang="id-ID" sz="2200" b="1" dirty="0" smtClean="0">
                <a:solidFill>
                  <a:srgbClr val="009696"/>
                </a:solidFill>
                <a:latin typeface="Consolas" pitchFamily="49" charset="0"/>
                <a:cs typeface="Consolas" pitchFamily="49" charset="0"/>
              </a:rPr>
              <a:t>&lt;/</a:t>
            </a:r>
            <a:r>
              <a:rPr lang="id-ID" sz="2200" b="1" dirty="0">
                <a:solidFill>
                  <a:srgbClr val="009696"/>
                </a:solidFill>
                <a:latin typeface="Consolas" pitchFamily="49" charset="0"/>
                <a:cs typeface="Consolas" pitchFamily="49" charset="0"/>
              </a:rPr>
              <a:t>form</a:t>
            </a:r>
            <a:r>
              <a:rPr lang="id-ID" sz="2200" b="1" dirty="0" smtClean="0">
                <a:solidFill>
                  <a:srgbClr val="009696"/>
                </a:solidFill>
                <a:latin typeface="Consolas" pitchFamily="49" charset="0"/>
                <a:cs typeface="Consolas" pitchFamily="49" charset="0"/>
              </a:rPr>
              <a:t>&gt;</a:t>
            </a:r>
          </a:p>
          <a:p>
            <a:endParaRPr lang="id-ID" sz="2200" b="1" dirty="0">
              <a:solidFill>
                <a:srgbClr val="009696"/>
              </a:solidFill>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&lt;/body&gt;</a:t>
            </a:r>
          </a:p>
          <a:p>
            <a:endParaRPr lang="id-ID" sz="2800" b="1" dirty="0">
              <a:solidFill>
                <a:srgbClr val="009696"/>
              </a:solidFill>
            </a:endParaRPr>
          </a:p>
        </p:txBody>
      </p:sp>
      <p:sp>
        <p:nvSpPr>
          <p:cNvPr id="5" name="Rectangle 4"/>
          <p:cNvSpPr/>
          <p:nvPr/>
        </p:nvSpPr>
        <p:spPr>
          <a:xfrm>
            <a:off x="5360277" y="-175785"/>
            <a:ext cx="3941378" cy="119936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360277" y="-1"/>
            <a:ext cx="3783723" cy="1023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b="1" dirty="0" smtClean="0">
                <a:solidFill>
                  <a:schemeClr val="bg1"/>
                </a:solidFill>
              </a:rPr>
              <a:t>POST to server &amp;</a:t>
            </a:r>
          </a:p>
          <a:p>
            <a:pPr algn="ctr"/>
            <a:r>
              <a:rPr lang="id-ID" sz="2800" b="1" dirty="0" smtClean="0">
                <a:solidFill>
                  <a:schemeClr val="bg1"/>
                </a:solidFill>
              </a:rPr>
              <a:t>Response to client</a:t>
            </a:r>
            <a:endParaRPr lang="en-US" sz="2400" b="1" dirty="0">
              <a:solidFill>
                <a:schemeClr val="bg1"/>
              </a:solidFill>
            </a:endParaRPr>
          </a:p>
        </p:txBody>
      </p:sp>
    </p:spTree>
    <p:extLst>
      <p:ext uri="{BB962C8B-B14F-4D97-AF65-F5344CB8AC3E}">
        <p14:creationId xmlns:p14="http://schemas.microsoft.com/office/powerpoint/2010/main" val="41491537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19747" y="478489"/>
            <a:ext cx="8618684" cy="699807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sz="2800" b="1" i="1" dirty="0" smtClean="0">
              <a:solidFill>
                <a:srgbClr val="DC54D2"/>
              </a:solidFill>
            </a:endParaRPr>
          </a:p>
          <a:p>
            <a:r>
              <a:rPr lang="id-ID" sz="2800" b="1" i="1" dirty="0" smtClean="0">
                <a:solidFill>
                  <a:srgbClr val="DC54D2"/>
                </a:solidFill>
              </a:rPr>
              <a:t>         </a:t>
            </a:r>
            <a:r>
              <a:rPr lang="id-ID" b="1" i="1" dirty="0" smtClean="0">
                <a:solidFill>
                  <a:srgbClr val="DC54D2"/>
                </a:solidFill>
              </a:rPr>
              <a:t>form_OK.ejs</a:t>
            </a:r>
          </a:p>
          <a:p>
            <a:endParaRPr lang="id-ID" sz="2800" dirty="0" smtClean="0"/>
          </a:p>
          <a:p>
            <a:endParaRPr lang="id-ID" sz="2900" dirty="0" smtClean="0">
              <a:latin typeface="Consolas" pitchFamily="49" charset="0"/>
              <a:cs typeface="Consolas" pitchFamily="49" charset="0"/>
            </a:endParaRPr>
          </a:p>
          <a:p>
            <a:r>
              <a:rPr lang="id-ID" sz="2900" b="1" dirty="0">
                <a:solidFill>
                  <a:srgbClr val="009696"/>
                </a:solidFill>
                <a:latin typeface="Consolas" pitchFamily="49" charset="0"/>
                <a:cs typeface="Consolas" pitchFamily="49" charset="0"/>
              </a:rPr>
              <a:t>&lt;body</a:t>
            </a:r>
            <a:r>
              <a:rPr lang="id-ID" sz="2900" b="1" dirty="0" smtClean="0">
                <a:solidFill>
                  <a:srgbClr val="009696"/>
                </a:solidFill>
                <a:latin typeface="Consolas" pitchFamily="49" charset="0"/>
                <a:cs typeface="Consolas" pitchFamily="49" charset="0"/>
              </a:rPr>
              <a:t>&gt;</a:t>
            </a:r>
          </a:p>
          <a:p>
            <a:endParaRPr lang="id-ID" sz="2900" b="1" dirty="0">
              <a:solidFill>
                <a:srgbClr val="009696"/>
              </a:solidFill>
              <a:latin typeface="Consolas" pitchFamily="49" charset="0"/>
              <a:cs typeface="Consolas" pitchFamily="49" charset="0"/>
            </a:endParaRPr>
          </a:p>
          <a:p>
            <a:r>
              <a:rPr lang="id-ID" sz="2900" b="1" dirty="0">
                <a:solidFill>
                  <a:srgbClr val="009696"/>
                </a:solidFill>
                <a:latin typeface="Consolas" pitchFamily="49" charset="0"/>
                <a:cs typeface="Consolas" pitchFamily="49" charset="0"/>
              </a:rPr>
              <a:t>&lt;</a:t>
            </a:r>
            <a:r>
              <a:rPr lang="id-ID" sz="2900" b="1" dirty="0" smtClean="0">
                <a:solidFill>
                  <a:srgbClr val="009696"/>
                </a:solidFill>
                <a:latin typeface="Consolas" pitchFamily="49" charset="0"/>
                <a:cs typeface="Consolas" pitchFamily="49" charset="0"/>
              </a:rPr>
              <a:t>h2&gt;</a:t>
            </a:r>
            <a:r>
              <a:rPr lang="id-ID" sz="2900" dirty="0" smtClean="0">
                <a:latin typeface="Consolas" pitchFamily="49" charset="0"/>
                <a:cs typeface="Consolas" pitchFamily="49" charset="0"/>
              </a:rPr>
              <a:t>Halo </a:t>
            </a:r>
            <a:r>
              <a:rPr lang="id-ID" sz="2900" b="1" dirty="0">
                <a:solidFill>
                  <a:srgbClr val="FF0000"/>
                </a:solidFill>
                <a:latin typeface="Consolas" pitchFamily="49" charset="0"/>
                <a:cs typeface="Consolas" pitchFamily="49" charset="0"/>
              </a:rPr>
              <a:t>&lt;%= data.id </a:t>
            </a:r>
            <a:r>
              <a:rPr lang="id-ID" sz="2900" b="1" dirty="0" smtClean="0">
                <a:solidFill>
                  <a:srgbClr val="FF0000"/>
                </a:solidFill>
                <a:latin typeface="Consolas" pitchFamily="49" charset="0"/>
                <a:cs typeface="Consolas" pitchFamily="49" charset="0"/>
              </a:rPr>
              <a:t>%&gt;</a:t>
            </a:r>
            <a:r>
              <a:rPr lang="id-ID" sz="2900" dirty="0" smtClean="0">
                <a:latin typeface="Consolas" pitchFamily="49" charset="0"/>
                <a:cs typeface="Consolas" pitchFamily="49" charset="0"/>
              </a:rPr>
              <a:t> !</a:t>
            </a:r>
            <a:r>
              <a:rPr lang="id-ID" sz="2900" b="1" dirty="0" smtClean="0">
                <a:solidFill>
                  <a:srgbClr val="009696"/>
                </a:solidFill>
                <a:latin typeface="Consolas" pitchFamily="49" charset="0"/>
                <a:cs typeface="Consolas" pitchFamily="49" charset="0"/>
              </a:rPr>
              <a:t>&lt;/</a:t>
            </a:r>
            <a:r>
              <a:rPr lang="id-ID" sz="2900" b="1" dirty="0">
                <a:solidFill>
                  <a:srgbClr val="009696"/>
                </a:solidFill>
                <a:latin typeface="Consolas" pitchFamily="49" charset="0"/>
                <a:cs typeface="Consolas" pitchFamily="49" charset="0"/>
              </a:rPr>
              <a:t>h2</a:t>
            </a:r>
            <a:r>
              <a:rPr lang="id-ID" sz="2900" b="1" dirty="0" smtClean="0">
                <a:solidFill>
                  <a:srgbClr val="009696"/>
                </a:solidFill>
                <a:latin typeface="Consolas" pitchFamily="49" charset="0"/>
                <a:cs typeface="Consolas" pitchFamily="49" charset="0"/>
              </a:rPr>
              <a:t>&gt;</a:t>
            </a:r>
          </a:p>
          <a:p>
            <a:endParaRPr lang="id-ID" sz="2900" dirty="0">
              <a:latin typeface="Consolas" pitchFamily="49" charset="0"/>
              <a:cs typeface="Consolas" pitchFamily="49" charset="0"/>
            </a:endParaRPr>
          </a:p>
          <a:p>
            <a:r>
              <a:rPr lang="id-ID" sz="2900" b="1" dirty="0">
                <a:solidFill>
                  <a:srgbClr val="009696"/>
                </a:solidFill>
                <a:latin typeface="Consolas" pitchFamily="49" charset="0"/>
                <a:cs typeface="Consolas" pitchFamily="49" charset="0"/>
              </a:rPr>
              <a:t>&lt;p</a:t>
            </a:r>
            <a:r>
              <a:rPr lang="id-ID" sz="2900" b="1" dirty="0" smtClean="0">
                <a:solidFill>
                  <a:srgbClr val="009696"/>
                </a:solidFill>
                <a:latin typeface="Consolas" pitchFamily="49" charset="0"/>
                <a:cs typeface="Consolas" pitchFamily="49" charset="0"/>
              </a:rPr>
              <a:t>&gt;</a:t>
            </a:r>
            <a:r>
              <a:rPr lang="id-ID" sz="2900" b="1" dirty="0">
                <a:solidFill>
                  <a:srgbClr val="009696"/>
                </a:solidFill>
                <a:latin typeface="Consolas" pitchFamily="49" charset="0"/>
                <a:cs typeface="Consolas" pitchFamily="49" charset="0"/>
              </a:rPr>
              <a:t> </a:t>
            </a:r>
            <a:r>
              <a:rPr lang="id-ID" sz="2900" b="1" dirty="0" smtClean="0">
                <a:solidFill>
                  <a:srgbClr val="FF0000"/>
                </a:solidFill>
                <a:latin typeface="Consolas" pitchFamily="49" charset="0"/>
                <a:cs typeface="Consolas" pitchFamily="49" charset="0"/>
              </a:rPr>
              <a:t>&lt;%= </a:t>
            </a:r>
            <a:r>
              <a:rPr lang="id-ID" sz="2900" b="1" dirty="0">
                <a:solidFill>
                  <a:srgbClr val="FF0000"/>
                </a:solidFill>
                <a:latin typeface="Consolas" pitchFamily="49" charset="0"/>
                <a:cs typeface="Consolas" pitchFamily="49" charset="0"/>
              </a:rPr>
              <a:t>data.id %&gt;</a:t>
            </a:r>
            <a:r>
              <a:rPr lang="id-ID" sz="2900" dirty="0">
                <a:latin typeface="Consolas" pitchFamily="49" charset="0"/>
                <a:cs typeface="Consolas" pitchFamily="49" charset="0"/>
              </a:rPr>
              <a:t> sudah terdaftar</a:t>
            </a:r>
            <a:r>
              <a:rPr lang="id-ID" sz="2900" dirty="0" smtClean="0">
                <a:latin typeface="Consolas" pitchFamily="49" charset="0"/>
                <a:cs typeface="Consolas" pitchFamily="49" charset="0"/>
              </a:rPr>
              <a:t>.</a:t>
            </a:r>
            <a:r>
              <a:rPr lang="id-ID" sz="2900" b="1" dirty="0" smtClean="0">
                <a:solidFill>
                  <a:srgbClr val="009696"/>
                </a:solidFill>
                <a:latin typeface="Consolas" pitchFamily="49" charset="0"/>
                <a:cs typeface="Consolas" pitchFamily="49" charset="0"/>
              </a:rPr>
              <a:t>&lt;/p</a:t>
            </a:r>
            <a:r>
              <a:rPr lang="id-ID" sz="2900" b="1" dirty="0">
                <a:solidFill>
                  <a:srgbClr val="009696"/>
                </a:solidFill>
                <a:latin typeface="Consolas" pitchFamily="49" charset="0"/>
                <a:cs typeface="Consolas" pitchFamily="49" charset="0"/>
              </a:rPr>
              <a:t>&gt;</a:t>
            </a:r>
            <a:endParaRPr lang="id-ID" sz="2900" b="1" dirty="0" smtClean="0">
              <a:solidFill>
                <a:srgbClr val="009696"/>
              </a:solidFill>
              <a:latin typeface="Consolas" pitchFamily="49" charset="0"/>
              <a:cs typeface="Consolas" pitchFamily="49" charset="0"/>
            </a:endParaRPr>
          </a:p>
          <a:p>
            <a:endParaRPr lang="id-ID" sz="2900" b="1" dirty="0">
              <a:solidFill>
                <a:srgbClr val="009696"/>
              </a:solidFill>
              <a:latin typeface="Consolas" pitchFamily="49" charset="0"/>
              <a:cs typeface="Consolas" pitchFamily="49" charset="0"/>
            </a:endParaRPr>
          </a:p>
          <a:p>
            <a:r>
              <a:rPr lang="id-ID" sz="2900" b="1" dirty="0">
                <a:solidFill>
                  <a:srgbClr val="009696"/>
                </a:solidFill>
                <a:latin typeface="Consolas" pitchFamily="49" charset="0"/>
                <a:cs typeface="Consolas" pitchFamily="49" charset="0"/>
              </a:rPr>
              <a:t>&lt;/body&gt;</a:t>
            </a:r>
          </a:p>
          <a:p>
            <a:endParaRPr lang="id-ID" sz="2800" b="1" dirty="0">
              <a:solidFill>
                <a:srgbClr val="009696"/>
              </a:solidFill>
            </a:endParaRPr>
          </a:p>
        </p:txBody>
      </p:sp>
      <p:sp>
        <p:nvSpPr>
          <p:cNvPr id="10" name="Rectangle 9"/>
          <p:cNvSpPr/>
          <p:nvPr/>
        </p:nvSpPr>
        <p:spPr>
          <a:xfrm>
            <a:off x="5360277" y="-175785"/>
            <a:ext cx="3941378" cy="119936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a:spLocks/>
          </p:cNvSpPr>
          <p:nvPr/>
        </p:nvSpPr>
        <p:spPr>
          <a:xfrm>
            <a:off x="5360277" y="-1"/>
            <a:ext cx="3783723" cy="1023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b="1" dirty="0" smtClean="0">
                <a:solidFill>
                  <a:schemeClr val="bg1"/>
                </a:solidFill>
              </a:rPr>
              <a:t>POST to server &amp;</a:t>
            </a:r>
          </a:p>
          <a:p>
            <a:pPr algn="ctr"/>
            <a:r>
              <a:rPr lang="id-ID" sz="2800" b="1" dirty="0" smtClean="0">
                <a:solidFill>
                  <a:schemeClr val="bg1"/>
                </a:solidFill>
              </a:rPr>
              <a:t>Response to client</a:t>
            </a:r>
            <a:endParaRPr lang="en-US" sz="2400" b="1" dirty="0">
              <a:solidFill>
                <a:schemeClr val="bg1"/>
              </a:solidFill>
            </a:endParaRPr>
          </a:p>
        </p:txBody>
      </p:sp>
    </p:spTree>
    <p:extLst>
      <p:ext uri="{BB962C8B-B14F-4D97-AF65-F5344CB8AC3E}">
        <p14:creationId xmlns:p14="http://schemas.microsoft.com/office/powerpoint/2010/main" val="161029756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426946" y="423895"/>
            <a:ext cx="8641976" cy="64341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dirty="0" smtClean="0"/>
              <a:t>       </a:t>
            </a:r>
            <a:r>
              <a:rPr lang="id-ID" b="1" i="1" dirty="0" smtClean="0">
                <a:solidFill>
                  <a:srgbClr val="DC54D2"/>
                </a:solidFill>
              </a:rPr>
              <a:t>formulir.js</a:t>
            </a:r>
            <a:endParaRPr lang="id-ID" b="1" i="1" dirty="0">
              <a:solidFill>
                <a:srgbClr val="DC54D2"/>
              </a:solidFill>
            </a:endParaRPr>
          </a:p>
          <a:p>
            <a:r>
              <a:rPr lang="id-ID" sz="2400" dirty="0"/>
              <a:t/>
            </a:r>
            <a:br>
              <a:rPr lang="id-ID" sz="2400" dirty="0"/>
            </a:br>
            <a:r>
              <a:rPr lang="id-ID" sz="2300" dirty="0">
                <a:latin typeface="Consolas" pitchFamily="49" charset="0"/>
                <a:cs typeface="Consolas" pitchFamily="49" charset="0"/>
              </a:rPr>
              <a:t>var </a:t>
            </a:r>
            <a:r>
              <a:rPr lang="id-ID" sz="2300" b="1" dirty="0">
                <a:solidFill>
                  <a:srgbClr val="009696"/>
                </a:solidFill>
                <a:latin typeface="Consolas" pitchFamily="49" charset="0"/>
                <a:cs typeface="Consolas" pitchFamily="49" charset="0"/>
              </a:rPr>
              <a:t>express</a:t>
            </a:r>
            <a:r>
              <a:rPr lang="id-ID" sz="2300" dirty="0">
                <a:latin typeface="Consolas" pitchFamily="49" charset="0"/>
                <a:cs typeface="Consolas" pitchFamily="49" charset="0"/>
              </a:rPr>
              <a:t> = </a:t>
            </a:r>
            <a:r>
              <a:rPr lang="id-ID" sz="2300" b="1" dirty="0">
                <a:latin typeface="Consolas" pitchFamily="49" charset="0"/>
                <a:cs typeface="Consolas" pitchFamily="49" charset="0"/>
              </a:rPr>
              <a:t>require</a:t>
            </a:r>
            <a:r>
              <a:rPr lang="id-ID" sz="2300" dirty="0">
                <a:latin typeface="Consolas" pitchFamily="49" charset="0"/>
                <a:cs typeface="Consolas" pitchFamily="49" charset="0"/>
              </a:rPr>
              <a:t>(</a:t>
            </a:r>
            <a:r>
              <a:rPr lang="id-ID" sz="2300" dirty="0">
                <a:solidFill>
                  <a:srgbClr val="FF0000"/>
                </a:solidFill>
                <a:latin typeface="Consolas" pitchFamily="49" charset="0"/>
                <a:cs typeface="Consolas" pitchFamily="49" charset="0"/>
              </a:rPr>
              <a:t>'express'</a:t>
            </a:r>
            <a:r>
              <a:rPr lang="id-ID" sz="2300" dirty="0">
                <a:latin typeface="Consolas" pitchFamily="49" charset="0"/>
                <a:cs typeface="Consolas" pitchFamily="49" charset="0"/>
              </a:rPr>
              <a:t>);</a:t>
            </a:r>
          </a:p>
          <a:p>
            <a:r>
              <a:rPr lang="id-ID" sz="2300" dirty="0">
                <a:latin typeface="Consolas" pitchFamily="49" charset="0"/>
                <a:cs typeface="Consolas" pitchFamily="49" charset="0"/>
              </a:rPr>
              <a:t>var </a:t>
            </a:r>
            <a:r>
              <a:rPr lang="id-ID" sz="2300" b="1" dirty="0">
                <a:solidFill>
                  <a:srgbClr val="009696"/>
                </a:solidFill>
                <a:latin typeface="Consolas" pitchFamily="49" charset="0"/>
                <a:cs typeface="Consolas" pitchFamily="49" charset="0"/>
              </a:rPr>
              <a:t>bodyParser</a:t>
            </a:r>
            <a:r>
              <a:rPr lang="id-ID" sz="2300" dirty="0">
                <a:latin typeface="Consolas" pitchFamily="49" charset="0"/>
                <a:cs typeface="Consolas" pitchFamily="49" charset="0"/>
              </a:rPr>
              <a:t> = </a:t>
            </a:r>
            <a:r>
              <a:rPr lang="id-ID" sz="2300" b="1" dirty="0">
                <a:latin typeface="Consolas" pitchFamily="49" charset="0"/>
                <a:cs typeface="Consolas" pitchFamily="49" charset="0"/>
              </a:rPr>
              <a:t>require</a:t>
            </a:r>
            <a:r>
              <a:rPr lang="id-ID" sz="2300" dirty="0">
                <a:latin typeface="Consolas" pitchFamily="49" charset="0"/>
                <a:cs typeface="Consolas" pitchFamily="49" charset="0"/>
              </a:rPr>
              <a:t>(</a:t>
            </a:r>
            <a:r>
              <a:rPr lang="id-ID" sz="2300" dirty="0">
                <a:solidFill>
                  <a:srgbClr val="FF0000"/>
                </a:solidFill>
                <a:latin typeface="Consolas" pitchFamily="49" charset="0"/>
                <a:cs typeface="Consolas" pitchFamily="49" charset="0"/>
              </a:rPr>
              <a:t>'body-parser'</a:t>
            </a:r>
            <a:r>
              <a:rPr lang="id-ID" sz="2300" dirty="0">
                <a:latin typeface="Consolas" pitchFamily="49" charset="0"/>
                <a:cs typeface="Consolas" pitchFamily="49" charset="0"/>
              </a:rPr>
              <a:t>)</a:t>
            </a:r>
          </a:p>
          <a:p>
            <a:r>
              <a:rPr lang="id-ID" sz="2300" dirty="0">
                <a:latin typeface="Consolas" pitchFamily="49" charset="0"/>
                <a:cs typeface="Consolas" pitchFamily="49" charset="0"/>
              </a:rPr>
              <a:t>var </a:t>
            </a:r>
            <a:r>
              <a:rPr lang="id-ID" sz="2300" b="1" dirty="0">
                <a:solidFill>
                  <a:srgbClr val="009696"/>
                </a:solidFill>
                <a:latin typeface="Consolas" pitchFamily="49" charset="0"/>
                <a:cs typeface="Consolas" pitchFamily="49" charset="0"/>
              </a:rPr>
              <a:t>app</a:t>
            </a:r>
            <a:r>
              <a:rPr lang="id-ID" sz="2300" dirty="0">
                <a:latin typeface="Consolas" pitchFamily="49" charset="0"/>
                <a:cs typeface="Consolas" pitchFamily="49" charset="0"/>
              </a:rPr>
              <a:t> = </a:t>
            </a:r>
            <a:r>
              <a:rPr lang="id-ID" sz="2300" b="1" dirty="0">
                <a:latin typeface="Consolas" pitchFamily="49" charset="0"/>
                <a:cs typeface="Consolas" pitchFamily="49" charset="0"/>
              </a:rPr>
              <a:t>express</a:t>
            </a:r>
            <a:r>
              <a:rPr lang="id-ID" sz="2300" dirty="0">
                <a:latin typeface="Consolas" pitchFamily="49" charset="0"/>
                <a:cs typeface="Consolas" pitchFamily="49" charset="0"/>
              </a:rPr>
              <a:t>();</a:t>
            </a:r>
          </a:p>
          <a:p>
            <a:r>
              <a:rPr lang="id-ID" sz="2300" dirty="0">
                <a:latin typeface="Consolas" pitchFamily="49" charset="0"/>
                <a:cs typeface="Consolas" pitchFamily="49" charset="0"/>
              </a:rPr>
              <a:t>var </a:t>
            </a:r>
            <a:r>
              <a:rPr lang="id-ID" sz="2300" b="1" dirty="0" smtClean="0">
                <a:solidFill>
                  <a:srgbClr val="009696"/>
                </a:solidFill>
                <a:latin typeface="Consolas" pitchFamily="49" charset="0"/>
                <a:cs typeface="Consolas" pitchFamily="49" charset="0"/>
              </a:rPr>
              <a:t>url</a:t>
            </a:r>
            <a:r>
              <a:rPr lang="id-ID" sz="2300" dirty="0" smtClean="0">
                <a:latin typeface="Consolas" pitchFamily="49" charset="0"/>
                <a:cs typeface="Consolas" pitchFamily="49" charset="0"/>
              </a:rPr>
              <a:t> </a:t>
            </a:r>
            <a:r>
              <a:rPr lang="id-ID" sz="2300" dirty="0">
                <a:latin typeface="Consolas" pitchFamily="49" charset="0"/>
                <a:cs typeface="Consolas" pitchFamily="49" charset="0"/>
              </a:rPr>
              <a:t>= </a:t>
            </a:r>
            <a:r>
              <a:rPr lang="id-ID" sz="2300" dirty="0">
                <a:solidFill>
                  <a:srgbClr val="FF0000"/>
                </a:solidFill>
                <a:latin typeface="Consolas" pitchFamily="49" charset="0"/>
                <a:cs typeface="Consolas" pitchFamily="49" charset="0"/>
              </a:rPr>
              <a:t>bodyParser.</a:t>
            </a:r>
            <a:r>
              <a:rPr lang="id-ID" sz="2300" b="1" dirty="0">
                <a:solidFill>
                  <a:srgbClr val="FF0000"/>
                </a:solidFill>
                <a:latin typeface="Consolas" pitchFamily="49" charset="0"/>
                <a:cs typeface="Consolas" pitchFamily="49" charset="0"/>
              </a:rPr>
              <a:t>urlencoded</a:t>
            </a:r>
            <a:r>
              <a:rPr lang="id-ID" sz="2300" dirty="0">
                <a:solidFill>
                  <a:srgbClr val="FF0000"/>
                </a:solidFill>
                <a:latin typeface="Consolas" pitchFamily="49" charset="0"/>
                <a:cs typeface="Consolas" pitchFamily="49" charset="0"/>
              </a:rPr>
              <a:t>({ extended: false </a:t>
            </a:r>
            <a:r>
              <a:rPr lang="id-ID" sz="2300" dirty="0" smtClean="0">
                <a:solidFill>
                  <a:srgbClr val="FF0000"/>
                </a:solidFill>
                <a:latin typeface="Consolas" pitchFamily="49" charset="0"/>
                <a:cs typeface="Consolas" pitchFamily="49" charset="0"/>
              </a:rPr>
              <a:t>})</a:t>
            </a:r>
          </a:p>
          <a:p>
            <a:r>
              <a:rPr lang="id-ID" sz="2300" b="1" dirty="0" smtClean="0">
                <a:solidFill>
                  <a:srgbClr val="009696"/>
                </a:solidFill>
                <a:latin typeface="Consolas" pitchFamily="49" charset="0"/>
                <a:cs typeface="Consolas" pitchFamily="49" charset="0"/>
              </a:rPr>
              <a:t>app.set</a:t>
            </a:r>
            <a:r>
              <a:rPr lang="id-ID" sz="2300" dirty="0">
                <a:latin typeface="Consolas" pitchFamily="49" charset="0"/>
                <a:cs typeface="Consolas" pitchFamily="49" charset="0"/>
              </a:rPr>
              <a:t>('view engine', 'ejs</a:t>
            </a:r>
            <a:r>
              <a:rPr lang="id-ID" sz="2300" dirty="0" smtClean="0">
                <a:latin typeface="Consolas" pitchFamily="49" charset="0"/>
                <a:cs typeface="Consolas" pitchFamily="49" charset="0"/>
              </a:rPr>
              <a:t>');</a:t>
            </a:r>
          </a:p>
          <a:p>
            <a:endParaRPr lang="id-ID" sz="2300" dirty="0">
              <a:latin typeface="Consolas" pitchFamily="49" charset="0"/>
              <a:cs typeface="Consolas" pitchFamily="49" charset="0"/>
            </a:endParaRPr>
          </a:p>
          <a:p>
            <a:r>
              <a:rPr lang="id-ID" sz="2300" b="1" dirty="0">
                <a:solidFill>
                  <a:srgbClr val="009696"/>
                </a:solidFill>
                <a:latin typeface="Consolas" pitchFamily="49" charset="0"/>
                <a:cs typeface="Consolas" pitchFamily="49" charset="0"/>
              </a:rPr>
              <a:t>app.get</a:t>
            </a:r>
            <a:r>
              <a:rPr lang="id-ID" sz="2300" dirty="0">
                <a:latin typeface="Consolas" pitchFamily="49" charset="0"/>
                <a:cs typeface="Consolas" pitchFamily="49" charset="0"/>
              </a:rPr>
              <a:t>('/kontak', function(req, res){</a:t>
            </a:r>
          </a:p>
          <a:p>
            <a:r>
              <a:rPr lang="id-ID" sz="2300" dirty="0" smtClean="0">
                <a:latin typeface="Consolas" pitchFamily="49" charset="0"/>
                <a:cs typeface="Consolas" pitchFamily="49" charset="0"/>
              </a:rPr>
              <a:t>	</a:t>
            </a:r>
            <a:r>
              <a:rPr lang="id-ID" sz="2300" b="1" dirty="0" smtClean="0">
                <a:solidFill>
                  <a:srgbClr val="009696"/>
                </a:solidFill>
                <a:latin typeface="Consolas" pitchFamily="49" charset="0"/>
                <a:cs typeface="Consolas" pitchFamily="49" charset="0"/>
              </a:rPr>
              <a:t>res.render</a:t>
            </a:r>
            <a:r>
              <a:rPr lang="id-ID" sz="2300" dirty="0">
                <a:latin typeface="Consolas" pitchFamily="49" charset="0"/>
                <a:cs typeface="Consolas" pitchFamily="49" charset="0"/>
              </a:rPr>
              <a:t>('formulir</a:t>
            </a:r>
            <a:r>
              <a:rPr lang="id-ID" sz="2300" dirty="0" smtClean="0">
                <a:latin typeface="Consolas" pitchFamily="49" charset="0"/>
                <a:cs typeface="Consolas" pitchFamily="49" charset="0"/>
              </a:rPr>
              <a:t>');</a:t>
            </a:r>
            <a:endParaRPr lang="id-ID" sz="2300" dirty="0">
              <a:latin typeface="Consolas" pitchFamily="49" charset="0"/>
              <a:cs typeface="Consolas" pitchFamily="49" charset="0"/>
            </a:endParaRPr>
          </a:p>
          <a:p>
            <a:r>
              <a:rPr lang="id-ID" sz="2300" dirty="0" smtClean="0">
                <a:latin typeface="Consolas" pitchFamily="49" charset="0"/>
                <a:cs typeface="Consolas" pitchFamily="49" charset="0"/>
              </a:rPr>
              <a:t>})</a:t>
            </a:r>
          </a:p>
          <a:p>
            <a:endParaRPr lang="id-ID" sz="2300" dirty="0">
              <a:latin typeface="Consolas" pitchFamily="49" charset="0"/>
              <a:cs typeface="Consolas" pitchFamily="49" charset="0"/>
            </a:endParaRPr>
          </a:p>
          <a:p>
            <a:r>
              <a:rPr lang="id-ID" sz="2300" b="1" dirty="0">
                <a:solidFill>
                  <a:srgbClr val="009696"/>
                </a:solidFill>
                <a:latin typeface="Consolas" pitchFamily="49" charset="0"/>
                <a:cs typeface="Consolas" pitchFamily="49" charset="0"/>
              </a:rPr>
              <a:t>app.post</a:t>
            </a:r>
            <a:r>
              <a:rPr lang="id-ID" sz="2300" dirty="0">
                <a:latin typeface="Consolas" pitchFamily="49" charset="0"/>
                <a:cs typeface="Consolas" pitchFamily="49" charset="0"/>
              </a:rPr>
              <a:t>('/kontak', </a:t>
            </a:r>
            <a:r>
              <a:rPr lang="id-ID" sz="2300" dirty="0" smtClean="0">
                <a:latin typeface="Consolas" pitchFamily="49" charset="0"/>
                <a:cs typeface="Consolas" pitchFamily="49" charset="0"/>
              </a:rPr>
              <a:t>url, </a:t>
            </a:r>
            <a:r>
              <a:rPr lang="id-ID" sz="2300" dirty="0">
                <a:latin typeface="Consolas" pitchFamily="49" charset="0"/>
                <a:cs typeface="Consolas" pitchFamily="49" charset="0"/>
              </a:rPr>
              <a:t>function(req, res){</a:t>
            </a:r>
          </a:p>
          <a:p>
            <a:r>
              <a:rPr lang="id-ID" sz="2300" b="1" dirty="0" smtClean="0">
                <a:latin typeface="Consolas" pitchFamily="49" charset="0"/>
                <a:cs typeface="Consolas" pitchFamily="49" charset="0"/>
              </a:rPr>
              <a:t>	console</a:t>
            </a:r>
            <a:r>
              <a:rPr lang="id-ID" sz="2300" dirty="0" smtClean="0">
                <a:latin typeface="Consolas" pitchFamily="49" charset="0"/>
                <a:cs typeface="Consolas" pitchFamily="49" charset="0"/>
              </a:rPr>
              <a:t>.</a:t>
            </a:r>
            <a:r>
              <a:rPr lang="id-ID" sz="2300" b="1" dirty="0" smtClean="0">
                <a:latin typeface="Consolas" pitchFamily="49" charset="0"/>
                <a:cs typeface="Consolas" pitchFamily="49" charset="0"/>
              </a:rPr>
              <a:t>log</a:t>
            </a:r>
            <a:r>
              <a:rPr lang="id-ID" sz="2300" dirty="0" smtClean="0">
                <a:latin typeface="Consolas" pitchFamily="49" charset="0"/>
                <a:cs typeface="Consolas" pitchFamily="49" charset="0"/>
              </a:rPr>
              <a:t>(</a:t>
            </a:r>
            <a:r>
              <a:rPr lang="id-ID" sz="2300" b="1" dirty="0" smtClean="0">
                <a:solidFill>
                  <a:srgbClr val="FF0000"/>
                </a:solidFill>
                <a:latin typeface="Consolas" pitchFamily="49" charset="0"/>
                <a:cs typeface="Consolas" pitchFamily="49" charset="0"/>
              </a:rPr>
              <a:t>req.body</a:t>
            </a:r>
            <a:r>
              <a:rPr lang="id-ID" sz="2300" dirty="0">
                <a:latin typeface="Consolas" pitchFamily="49" charset="0"/>
                <a:cs typeface="Consolas" pitchFamily="49" charset="0"/>
              </a:rPr>
              <a:t>);</a:t>
            </a:r>
          </a:p>
          <a:p>
            <a:r>
              <a:rPr lang="id-ID" sz="2300" dirty="0" smtClean="0">
                <a:latin typeface="Consolas" pitchFamily="49" charset="0"/>
                <a:cs typeface="Consolas" pitchFamily="49" charset="0"/>
              </a:rPr>
              <a:t>	</a:t>
            </a:r>
            <a:r>
              <a:rPr lang="id-ID" sz="2300" b="1" dirty="0" smtClean="0">
                <a:solidFill>
                  <a:srgbClr val="009696"/>
                </a:solidFill>
                <a:latin typeface="Consolas" pitchFamily="49" charset="0"/>
                <a:cs typeface="Consolas" pitchFamily="49" charset="0"/>
              </a:rPr>
              <a:t>res.render</a:t>
            </a:r>
            <a:r>
              <a:rPr lang="id-ID" sz="2300" dirty="0" smtClean="0">
                <a:latin typeface="Consolas" pitchFamily="49" charset="0"/>
                <a:cs typeface="Consolas" pitchFamily="49" charset="0"/>
              </a:rPr>
              <a:t>(</a:t>
            </a:r>
            <a:r>
              <a:rPr lang="id-ID" sz="2300" b="1" dirty="0">
                <a:solidFill>
                  <a:srgbClr val="FF0000"/>
                </a:solidFill>
                <a:latin typeface="Consolas" pitchFamily="49" charset="0"/>
                <a:cs typeface="Consolas" pitchFamily="49" charset="0"/>
              </a:rPr>
              <a:t>'form_OK'</a:t>
            </a:r>
            <a:r>
              <a:rPr lang="id-ID" sz="2300" dirty="0">
                <a:latin typeface="Consolas" pitchFamily="49" charset="0"/>
                <a:cs typeface="Consolas" pitchFamily="49" charset="0"/>
              </a:rPr>
              <a:t>, </a:t>
            </a:r>
            <a:r>
              <a:rPr lang="id-ID" sz="2300" b="1" dirty="0">
                <a:solidFill>
                  <a:srgbClr val="FF0000"/>
                </a:solidFill>
                <a:latin typeface="Consolas" pitchFamily="49" charset="0"/>
                <a:cs typeface="Consolas" pitchFamily="49" charset="0"/>
              </a:rPr>
              <a:t>{data:req.body</a:t>
            </a:r>
            <a:r>
              <a:rPr lang="id-ID" sz="2300" b="1" dirty="0" smtClean="0">
                <a:solidFill>
                  <a:srgbClr val="FF0000"/>
                </a:solidFill>
                <a:latin typeface="Consolas" pitchFamily="49" charset="0"/>
                <a:cs typeface="Consolas" pitchFamily="49" charset="0"/>
              </a:rPr>
              <a:t>}</a:t>
            </a:r>
            <a:r>
              <a:rPr lang="id-ID" sz="2300" dirty="0" smtClean="0">
                <a:latin typeface="Consolas" pitchFamily="49" charset="0"/>
                <a:cs typeface="Consolas" pitchFamily="49" charset="0"/>
              </a:rPr>
              <a:t>);</a:t>
            </a:r>
            <a:endParaRPr lang="id-ID" sz="2300" dirty="0">
              <a:latin typeface="Consolas" pitchFamily="49" charset="0"/>
              <a:cs typeface="Consolas" pitchFamily="49" charset="0"/>
            </a:endParaRPr>
          </a:p>
          <a:p>
            <a:r>
              <a:rPr lang="id-ID" sz="2300" dirty="0" smtClean="0">
                <a:latin typeface="Consolas" pitchFamily="49" charset="0"/>
                <a:cs typeface="Consolas" pitchFamily="49" charset="0"/>
              </a:rPr>
              <a:t>})</a:t>
            </a:r>
          </a:p>
          <a:p>
            <a:endParaRPr lang="id-ID" sz="2300" dirty="0">
              <a:latin typeface="Consolas" pitchFamily="49" charset="0"/>
              <a:cs typeface="Consolas" pitchFamily="49" charset="0"/>
            </a:endParaRPr>
          </a:p>
          <a:p>
            <a:r>
              <a:rPr lang="id-ID" sz="2300" b="1" dirty="0">
                <a:solidFill>
                  <a:srgbClr val="009696"/>
                </a:solidFill>
                <a:latin typeface="Consolas" pitchFamily="49" charset="0"/>
                <a:cs typeface="Consolas" pitchFamily="49" charset="0"/>
              </a:rPr>
              <a:t>app.listen</a:t>
            </a:r>
            <a:r>
              <a:rPr lang="id-ID" sz="2300" dirty="0">
                <a:latin typeface="Consolas" pitchFamily="49" charset="0"/>
                <a:cs typeface="Consolas" pitchFamily="49" charset="0"/>
              </a:rPr>
              <a:t>(3000);</a:t>
            </a:r>
          </a:p>
          <a:p>
            <a:r>
              <a:rPr lang="id-ID" sz="2400" dirty="0"/>
              <a:t/>
            </a:r>
            <a:br>
              <a:rPr lang="id-ID" sz="2400" dirty="0"/>
            </a:br>
            <a:endParaRPr lang="id-ID" sz="2400" dirty="0"/>
          </a:p>
        </p:txBody>
      </p:sp>
      <p:sp>
        <p:nvSpPr>
          <p:cNvPr id="11" name="Rectangle 10"/>
          <p:cNvSpPr/>
          <p:nvPr/>
        </p:nvSpPr>
        <p:spPr>
          <a:xfrm>
            <a:off x="5360277" y="-175785"/>
            <a:ext cx="3941378" cy="119936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itle 1"/>
          <p:cNvSpPr txBox="1">
            <a:spLocks/>
          </p:cNvSpPr>
          <p:nvPr/>
        </p:nvSpPr>
        <p:spPr>
          <a:xfrm>
            <a:off x="5360277" y="-1"/>
            <a:ext cx="3783723" cy="1023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b="1" dirty="0" smtClean="0">
                <a:solidFill>
                  <a:schemeClr val="bg1"/>
                </a:solidFill>
              </a:rPr>
              <a:t>POST to server &amp;</a:t>
            </a:r>
          </a:p>
          <a:p>
            <a:pPr algn="ctr"/>
            <a:r>
              <a:rPr lang="id-ID" sz="2800" b="1" dirty="0" smtClean="0">
                <a:solidFill>
                  <a:schemeClr val="bg1"/>
                </a:solidFill>
              </a:rPr>
              <a:t>Response to client</a:t>
            </a:r>
            <a:endParaRPr lang="en-US" sz="2400" b="1" dirty="0">
              <a:solidFill>
                <a:schemeClr val="bg1"/>
              </a:solidFill>
            </a:endParaRPr>
          </a:p>
        </p:txBody>
      </p:sp>
    </p:spTree>
    <p:extLst>
      <p:ext uri="{BB962C8B-B14F-4D97-AF65-F5344CB8AC3E}">
        <p14:creationId xmlns:p14="http://schemas.microsoft.com/office/powerpoint/2010/main" val="35774656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0" y="0"/>
            <a:ext cx="9144000" cy="10344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smtClean="0">
                <a:solidFill>
                  <a:srgbClr val="DC54D2"/>
                </a:solidFill>
              </a:rPr>
              <a:t>localhost:3000/kontak</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512"/>
          <a:stretch/>
        </p:blipFill>
        <p:spPr bwMode="auto">
          <a:xfrm>
            <a:off x="0" y="1034463"/>
            <a:ext cx="9144001" cy="480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80714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664671"/>
            <a:ext cx="9144000" cy="2347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8000" dirty="0" smtClean="0"/>
              <a:t>Exploring</a:t>
            </a:r>
            <a:endParaRPr lang="id-ID" sz="8800" dirty="0" smtClean="0"/>
          </a:p>
          <a:p>
            <a:pPr algn="ctr"/>
            <a:r>
              <a:rPr lang="id-ID" sz="3200" i="1" dirty="0" smtClean="0"/>
              <a:t>#</a:t>
            </a:r>
            <a:r>
              <a:rPr lang="en-US" sz="3200" i="1" dirty="0" smtClean="0"/>
              <a:t>6</a:t>
            </a:r>
            <a:r>
              <a:rPr lang="id-ID" sz="3200" i="1" dirty="0" smtClean="0"/>
              <a:t>   </a:t>
            </a:r>
            <a:r>
              <a:rPr lang="id-ID" sz="3200" b="0" dirty="0" smtClean="0">
                <a:latin typeface="Gotham" pitchFamily="50" charset="0"/>
              </a:rPr>
              <a:t>Express Module</a:t>
            </a:r>
            <a:endParaRPr lang="en-US" sz="3200" i="1" dirty="0"/>
          </a:p>
        </p:txBody>
      </p:sp>
      <p:pic>
        <p:nvPicPr>
          <p:cNvPr id="6" name="Picture 2" descr="C:\Users\Windows 7\Videos\expr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791" y="1930081"/>
            <a:ext cx="4204418" cy="935779"/>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93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5" name="Title 1"/>
          <p:cNvSpPr txBox="1">
            <a:spLocks/>
          </p:cNvSpPr>
          <p:nvPr/>
        </p:nvSpPr>
        <p:spPr>
          <a:xfrm>
            <a:off x="4382814" y="315316"/>
            <a:ext cx="4367058" cy="1308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ID" sz="4800" b="1" dirty="0" smtClean="0">
                <a:solidFill>
                  <a:srgbClr val="009696"/>
                </a:solidFill>
              </a:rPr>
              <a:t>Middleware</a:t>
            </a:r>
            <a:endParaRPr lang="en-US" sz="4000" b="1" i="1" dirty="0">
              <a:solidFill>
                <a:srgbClr val="009696"/>
              </a:solidFill>
            </a:endParaRPr>
          </a:p>
        </p:txBody>
      </p:sp>
      <p:sp>
        <p:nvSpPr>
          <p:cNvPr id="6" name="Title 1"/>
          <p:cNvSpPr txBox="1">
            <a:spLocks/>
          </p:cNvSpPr>
          <p:nvPr/>
        </p:nvSpPr>
        <p:spPr>
          <a:xfrm>
            <a:off x="725220" y="1907628"/>
            <a:ext cx="7788165" cy="438281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2400" dirty="0"/>
              <a:t>Middleware </a:t>
            </a:r>
            <a:r>
              <a:rPr lang="id-ID" sz="2400" dirty="0" smtClean="0"/>
              <a:t>essentially is code that works between request &amp; response. </a:t>
            </a:r>
            <a:r>
              <a:rPr lang="en-ID" sz="2400" dirty="0" smtClean="0"/>
              <a:t>First</a:t>
            </a:r>
            <a:r>
              <a:rPr lang="id-ID" sz="2400" dirty="0" smtClean="0"/>
              <a:t>, we’ll use express built-in middleware to serve a static file, for instance a txt file</a:t>
            </a:r>
            <a:r>
              <a:rPr lang="id-ID" sz="2400" dirty="0"/>
              <a:t>.</a:t>
            </a:r>
            <a:endParaRPr lang="id-ID" sz="2400" b="1" i="1" dirty="0"/>
          </a:p>
          <a:p>
            <a:pPr marL="342900" indent="-342900" algn="just">
              <a:buBlip>
                <a:blip r:embed="rId2"/>
              </a:buBlip>
            </a:pPr>
            <a:endParaRPr lang="en-ID" sz="2400" b="1" dirty="0" smtClean="0"/>
          </a:p>
          <a:p>
            <a:pPr marL="342900" indent="-342900" algn="just">
              <a:buBlip>
                <a:blip r:embed="rId2"/>
              </a:buBlip>
            </a:pPr>
            <a:r>
              <a:rPr lang="en-ID" sz="2400" b="1" dirty="0" smtClean="0"/>
              <a:t>First, create a project directory then</a:t>
            </a:r>
          </a:p>
          <a:p>
            <a:pPr algn="just"/>
            <a:r>
              <a:rPr lang="en-ID" sz="2400" b="1" dirty="0"/>
              <a:t> </a:t>
            </a:r>
            <a:r>
              <a:rPr lang="en-ID" sz="2400" b="1" dirty="0" smtClean="0"/>
              <a:t>   </a:t>
            </a:r>
            <a:r>
              <a:rPr lang="en-ID" sz="3200" dirty="0" smtClean="0">
                <a:solidFill>
                  <a:srgbClr val="FF0000"/>
                </a:solidFill>
                <a:latin typeface="Consolas" panose="020B0609020204030204" pitchFamily="49" charset="0"/>
              </a:rPr>
              <a:t>$ </a:t>
            </a:r>
            <a:r>
              <a:rPr lang="en-ID" sz="3200" dirty="0" err="1" smtClean="0">
                <a:solidFill>
                  <a:srgbClr val="FF0000"/>
                </a:solidFill>
                <a:latin typeface="Consolas" panose="020B0609020204030204" pitchFamily="49" charset="0"/>
              </a:rPr>
              <a:t>npm</a:t>
            </a:r>
            <a:r>
              <a:rPr lang="en-ID" sz="3200" dirty="0" smtClean="0">
                <a:solidFill>
                  <a:srgbClr val="FF0000"/>
                </a:solidFill>
                <a:latin typeface="Consolas" panose="020B0609020204030204" pitchFamily="49" charset="0"/>
              </a:rPr>
              <a:t> </a:t>
            </a:r>
            <a:r>
              <a:rPr lang="en-ID" sz="3200" dirty="0" err="1" smtClean="0">
                <a:solidFill>
                  <a:srgbClr val="FF0000"/>
                </a:solidFill>
                <a:latin typeface="Consolas" panose="020B0609020204030204" pitchFamily="49" charset="0"/>
              </a:rPr>
              <a:t>init</a:t>
            </a:r>
            <a:endParaRPr lang="en-ID" sz="2400" dirty="0" smtClean="0">
              <a:solidFill>
                <a:srgbClr val="FF0000"/>
              </a:solidFill>
              <a:latin typeface="Consolas" panose="020B0609020204030204" pitchFamily="49" charset="0"/>
            </a:endParaRPr>
          </a:p>
          <a:p>
            <a:pPr algn="just"/>
            <a:endParaRPr lang="id-ID" sz="2400" b="1" dirty="0" smtClean="0"/>
          </a:p>
          <a:p>
            <a:pPr marL="342900" indent="-342900" algn="just">
              <a:buBlip>
                <a:blip r:embed="rId2"/>
              </a:buBlip>
            </a:pPr>
            <a:r>
              <a:rPr lang="id-ID" sz="2400" b="1" dirty="0" smtClean="0"/>
              <a:t>Installation</a:t>
            </a:r>
          </a:p>
          <a:p>
            <a:pPr algn="just"/>
            <a:r>
              <a:rPr lang="id-ID" sz="2400" b="1" dirty="0" smtClean="0"/>
              <a:t>    </a:t>
            </a:r>
            <a:r>
              <a:rPr lang="en-ID" sz="3200" dirty="0" smtClean="0">
                <a:solidFill>
                  <a:srgbClr val="FF0000"/>
                </a:solidFill>
                <a:latin typeface="Consolas" panose="020B0609020204030204" pitchFamily="49" charset="0"/>
              </a:rPr>
              <a:t>$ n</a:t>
            </a:r>
            <a:r>
              <a:rPr lang="id-ID" sz="3200" dirty="0" smtClean="0">
                <a:solidFill>
                  <a:srgbClr val="FF0000"/>
                </a:solidFill>
                <a:latin typeface="Consolas" panose="020B0609020204030204" pitchFamily="49" charset="0"/>
              </a:rPr>
              <a:t>pm </a:t>
            </a:r>
            <a:r>
              <a:rPr lang="id-ID" sz="3200" dirty="0">
                <a:solidFill>
                  <a:srgbClr val="FF0000"/>
                </a:solidFill>
                <a:latin typeface="Consolas" panose="020B0609020204030204" pitchFamily="49" charset="0"/>
              </a:rPr>
              <a:t>install express </a:t>
            </a:r>
            <a:r>
              <a:rPr lang="id-ID" sz="3200" dirty="0" smtClean="0">
                <a:solidFill>
                  <a:srgbClr val="FF0000"/>
                </a:solidFill>
                <a:latin typeface="Consolas" panose="020B0609020204030204" pitchFamily="49" charset="0"/>
              </a:rPr>
              <a:t>--save </a:t>
            </a:r>
          </a:p>
          <a:p>
            <a:pPr algn="just"/>
            <a:endParaRPr lang="id-ID" sz="2400" b="1" dirty="0" smtClean="0">
              <a:solidFill>
                <a:srgbClr val="FF0000"/>
              </a:solidFill>
            </a:endParaRPr>
          </a:p>
        </p:txBody>
      </p:sp>
    </p:spTree>
    <p:extLst>
      <p:ext uri="{BB962C8B-B14F-4D97-AF65-F5344CB8AC3E}">
        <p14:creationId xmlns:p14="http://schemas.microsoft.com/office/powerpoint/2010/main" val="28588077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3274" y="3419487"/>
            <a:ext cx="7942844" cy="238404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a:spLocks/>
          </p:cNvSpPr>
          <p:nvPr/>
        </p:nvSpPr>
        <p:spPr>
          <a:xfrm>
            <a:off x="699038" y="896486"/>
            <a:ext cx="7781574" cy="49854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just"/>
            <a:r>
              <a:rPr lang="id-ID" sz="2600" dirty="0" smtClean="0"/>
              <a:t>Middleware </a:t>
            </a:r>
            <a:r>
              <a:rPr lang="id-ID" sz="2600" dirty="0"/>
              <a:t>essentially is code that works between request &amp; response. In this section, we’ll use express built-in middleware to serve a static file, for instance a txt file</a:t>
            </a:r>
            <a:r>
              <a:rPr lang="id-ID" sz="2600" dirty="0" smtClean="0"/>
              <a:t>.</a:t>
            </a:r>
            <a:endParaRPr lang="id-ID" sz="2600" b="1" i="1" dirty="0" smtClean="0"/>
          </a:p>
          <a:p>
            <a:pPr algn="just"/>
            <a:endParaRPr lang="id-ID" sz="1000" b="1" i="1" dirty="0" smtClean="0">
              <a:solidFill>
                <a:srgbClr val="DC54D2"/>
              </a:solidFill>
            </a:endParaRPr>
          </a:p>
          <a:p>
            <a:pPr algn="just"/>
            <a:r>
              <a:rPr lang="id-ID" sz="4400" b="1" i="1" dirty="0" smtClean="0">
                <a:solidFill>
                  <a:srgbClr val="DC54D2"/>
                </a:solidFill>
              </a:rPr>
              <a:t>   teks.txt  </a:t>
            </a:r>
            <a:r>
              <a:rPr lang="id-ID" sz="2800" dirty="0" smtClean="0">
                <a:solidFill>
                  <a:srgbClr val="DC54D2"/>
                </a:solidFill>
              </a:rPr>
              <a:t>//</a:t>
            </a:r>
            <a:r>
              <a:rPr lang="en-ID" sz="2800" dirty="0" smtClean="0">
                <a:solidFill>
                  <a:srgbClr val="DC54D2"/>
                </a:solidFill>
              </a:rPr>
              <a:t>save on</a:t>
            </a:r>
            <a:r>
              <a:rPr lang="id-ID" sz="2800" dirty="0" smtClean="0">
                <a:solidFill>
                  <a:srgbClr val="DC54D2"/>
                </a:solidFill>
              </a:rPr>
              <a:t> dir </a:t>
            </a:r>
            <a:r>
              <a:rPr lang="id-ID" sz="3200" b="1" i="1" dirty="0" smtClean="0">
                <a:solidFill>
                  <a:srgbClr val="DC54D2"/>
                </a:solidFill>
              </a:rPr>
              <a:t>assets </a:t>
            </a:r>
            <a:r>
              <a:rPr lang="id-ID" sz="2800" dirty="0" smtClean="0">
                <a:solidFill>
                  <a:srgbClr val="DC54D2"/>
                </a:solidFill>
              </a:rPr>
              <a:t>!</a:t>
            </a:r>
          </a:p>
          <a:p>
            <a:pPr algn="just"/>
            <a:endParaRPr lang="id-ID" sz="1000" dirty="0" smtClean="0">
              <a:solidFill>
                <a:srgbClr val="DC54D2"/>
              </a:solidFill>
            </a:endParaRPr>
          </a:p>
          <a:p>
            <a:pPr algn="just"/>
            <a:endParaRPr lang="id-ID" sz="1000" dirty="0"/>
          </a:p>
          <a:p>
            <a:pPr algn="just"/>
            <a:r>
              <a:rPr lang="id-ID" sz="2600" dirty="0">
                <a:solidFill>
                  <a:schemeClr val="bg1"/>
                </a:solidFill>
                <a:latin typeface="Consolas" pitchFamily="49" charset="0"/>
                <a:cs typeface="Consolas" pitchFamily="49" charset="0"/>
              </a:rPr>
              <a:t>Lorem ipsum dolor sit amet, consectetur adipiscing elit, sed do eiusmod tempor incididunt ut labore et dolore magna aliqua. Ut enim ad minim veniam, quis nostrud exercitation ullamco laboris nisi ut aliquip ex ea commodo consequat</a:t>
            </a:r>
            <a:r>
              <a:rPr lang="id-ID" sz="2600" dirty="0" smtClean="0">
                <a:solidFill>
                  <a:schemeClr val="bg1"/>
                </a:solidFill>
                <a:latin typeface="Consolas" pitchFamily="49" charset="0"/>
                <a:cs typeface="Consolas" pitchFamily="49" charset="0"/>
              </a:rPr>
              <a:t>.</a:t>
            </a:r>
          </a:p>
        </p:txBody>
      </p:sp>
      <p:sp>
        <p:nvSpPr>
          <p:cNvPr id="8" name="Rectangle 7"/>
          <p:cNvSpPr/>
          <p:nvPr/>
        </p:nvSpPr>
        <p:spPr>
          <a:xfrm>
            <a:off x="-215153" y="0"/>
            <a:ext cx="9556371" cy="86061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itle 1"/>
          <p:cNvSpPr txBox="1">
            <a:spLocks/>
          </p:cNvSpPr>
          <p:nvPr/>
        </p:nvSpPr>
        <p:spPr>
          <a:xfrm>
            <a:off x="1" y="1"/>
            <a:ext cx="9144000" cy="8606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smtClean="0">
                <a:solidFill>
                  <a:schemeClr val="bg1"/>
                </a:solidFill>
              </a:rPr>
              <a:t>Middleware (Serving a static file)</a:t>
            </a:r>
            <a:endParaRPr lang="en-US" sz="3200" b="1" dirty="0">
              <a:solidFill>
                <a:schemeClr val="bg1"/>
              </a:solidFill>
            </a:endParaRPr>
          </a:p>
        </p:txBody>
      </p:sp>
    </p:spTree>
    <p:extLst>
      <p:ext uri="{BB962C8B-B14F-4D97-AF65-F5344CB8AC3E}">
        <p14:creationId xmlns:p14="http://schemas.microsoft.com/office/powerpoint/2010/main" val="252082483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06611" y="161364"/>
            <a:ext cx="8618684" cy="64725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sz="900" b="1" i="1" dirty="0" smtClean="0">
              <a:solidFill>
                <a:srgbClr val="DC54D2"/>
              </a:solidFill>
            </a:endParaRPr>
          </a:p>
          <a:p>
            <a:r>
              <a:rPr lang="id-ID" sz="4800" b="1" i="1" dirty="0" smtClean="0">
                <a:solidFill>
                  <a:srgbClr val="DC54D2"/>
                </a:solidFill>
              </a:rPr>
              <a:t>   satu.js</a:t>
            </a:r>
          </a:p>
          <a:p>
            <a:endParaRPr lang="id-ID" sz="2800" dirty="0"/>
          </a:p>
          <a:p>
            <a:r>
              <a:rPr lang="id-ID" sz="2800" dirty="0">
                <a:latin typeface="Consolas" pitchFamily="49" charset="0"/>
                <a:cs typeface="Consolas" pitchFamily="49" charset="0"/>
              </a:rPr>
              <a:t>var </a:t>
            </a:r>
            <a:r>
              <a:rPr lang="id-ID" sz="2800" b="1" dirty="0">
                <a:solidFill>
                  <a:srgbClr val="009696"/>
                </a:solidFill>
                <a:latin typeface="Consolas" pitchFamily="49" charset="0"/>
                <a:cs typeface="Consolas" pitchFamily="49" charset="0"/>
              </a:rPr>
              <a:t>express</a:t>
            </a:r>
            <a:r>
              <a:rPr lang="id-ID" sz="2800" dirty="0">
                <a:latin typeface="Consolas" pitchFamily="49" charset="0"/>
                <a:cs typeface="Consolas" pitchFamily="49" charset="0"/>
              </a:rPr>
              <a:t> = </a:t>
            </a:r>
            <a:r>
              <a:rPr lang="id-ID" sz="2800" b="1" dirty="0">
                <a:latin typeface="Consolas" pitchFamily="49" charset="0"/>
                <a:cs typeface="Consolas" pitchFamily="49" charset="0"/>
              </a:rPr>
              <a:t>require</a:t>
            </a:r>
            <a:r>
              <a:rPr lang="id-ID" sz="2800" dirty="0">
                <a:latin typeface="Consolas" pitchFamily="49" charset="0"/>
                <a:cs typeface="Consolas" pitchFamily="49" charset="0"/>
              </a:rPr>
              <a:t>(</a:t>
            </a:r>
            <a:r>
              <a:rPr lang="id-ID" sz="2800" b="1" dirty="0">
                <a:solidFill>
                  <a:srgbClr val="FF0000"/>
                </a:solidFill>
                <a:latin typeface="Consolas" pitchFamily="49" charset="0"/>
                <a:cs typeface="Consolas" pitchFamily="49" charset="0"/>
              </a:rPr>
              <a:t>'express'</a:t>
            </a:r>
            <a:r>
              <a:rPr lang="id-ID" sz="2800" dirty="0">
                <a:latin typeface="Consolas" pitchFamily="49" charset="0"/>
                <a:cs typeface="Consolas" pitchFamily="49" charset="0"/>
              </a:rPr>
              <a:t>);</a:t>
            </a:r>
          </a:p>
          <a:p>
            <a:r>
              <a:rPr lang="id-ID" sz="2800" dirty="0">
                <a:latin typeface="Consolas" pitchFamily="49" charset="0"/>
                <a:cs typeface="Consolas" pitchFamily="49" charset="0"/>
              </a:rPr>
              <a:t>var </a:t>
            </a:r>
            <a:r>
              <a:rPr lang="id-ID" sz="2800" b="1" dirty="0">
                <a:solidFill>
                  <a:srgbClr val="009696"/>
                </a:solidFill>
                <a:latin typeface="Consolas" pitchFamily="49" charset="0"/>
                <a:cs typeface="Consolas" pitchFamily="49" charset="0"/>
              </a:rPr>
              <a:t>app</a:t>
            </a:r>
            <a:r>
              <a:rPr lang="id-ID" sz="2800" dirty="0">
                <a:latin typeface="Consolas" pitchFamily="49" charset="0"/>
                <a:cs typeface="Consolas" pitchFamily="49" charset="0"/>
              </a:rPr>
              <a:t> = </a:t>
            </a:r>
            <a:r>
              <a:rPr lang="id-ID" sz="2800" b="1" dirty="0">
                <a:latin typeface="Consolas" pitchFamily="49" charset="0"/>
                <a:cs typeface="Consolas" pitchFamily="49" charset="0"/>
              </a:rPr>
              <a:t>express</a:t>
            </a:r>
            <a:r>
              <a:rPr lang="id-ID" sz="2800" dirty="0" smtClean="0">
                <a:latin typeface="Consolas" pitchFamily="49" charset="0"/>
                <a:cs typeface="Consolas" pitchFamily="49" charset="0"/>
              </a:rPr>
              <a:t>();</a:t>
            </a:r>
            <a:r>
              <a:rPr lang="id-ID" sz="2800" dirty="0">
                <a:latin typeface="Consolas" pitchFamily="49" charset="0"/>
                <a:cs typeface="Consolas" pitchFamily="49" charset="0"/>
              </a:rPr>
              <a:t/>
            </a:r>
            <a:br>
              <a:rPr lang="id-ID" sz="2800" dirty="0">
                <a:latin typeface="Consolas" pitchFamily="49" charset="0"/>
                <a:cs typeface="Consolas" pitchFamily="49" charset="0"/>
              </a:rPr>
            </a:br>
            <a:r>
              <a:rPr lang="id-ID" sz="2800" dirty="0">
                <a:solidFill>
                  <a:srgbClr val="009696"/>
                </a:solidFill>
                <a:latin typeface="Consolas" pitchFamily="49" charset="0"/>
                <a:cs typeface="Consolas" pitchFamily="49" charset="0"/>
              </a:rPr>
              <a:t>app.</a:t>
            </a:r>
            <a:r>
              <a:rPr lang="id-ID" sz="2800" b="1" dirty="0">
                <a:solidFill>
                  <a:srgbClr val="009696"/>
                </a:solidFill>
                <a:latin typeface="Consolas" pitchFamily="49" charset="0"/>
                <a:cs typeface="Consolas" pitchFamily="49" charset="0"/>
              </a:rPr>
              <a:t>set</a:t>
            </a:r>
            <a:r>
              <a:rPr lang="id-ID" sz="2800" dirty="0">
                <a:latin typeface="Consolas" pitchFamily="49" charset="0"/>
                <a:cs typeface="Consolas" pitchFamily="49" charset="0"/>
              </a:rPr>
              <a:t>('view engine', 'ejs</a:t>
            </a:r>
            <a:r>
              <a:rPr lang="id-ID" sz="2800" dirty="0" smtClean="0">
                <a:latin typeface="Consolas" pitchFamily="49" charset="0"/>
                <a:cs typeface="Consolas" pitchFamily="49" charset="0"/>
              </a:rPr>
              <a:t>');</a:t>
            </a:r>
          </a:p>
          <a:p>
            <a:endParaRPr lang="id-ID" sz="2800" dirty="0">
              <a:latin typeface="Consolas" pitchFamily="49" charset="0"/>
              <a:cs typeface="Consolas" pitchFamily="49" charset="0"/>
            </a:endParaRPr>
          </a:p>
          <a:p>
            <a:r>
              <a:rPr lang="id-ID" sz="2800" dirty="0">
                <a:solidFill>
                  <a:srgbClr val="009696"/>
                </a:solidFill>
                <a:latin typeface="Consolas" pitchFamily="49" charset="0"/>
                <a:cs typeface="Consolas" pitchFamily="49" charset="0"/>
              </a:rPr>
              <a:t>app.</a:t>
            </a:r>
            <a:r>
              <a:rPr lang="id-ID" sz="2800" b="1" dirty="0">
                <a:solidFill>
                  <a:srgbClr val="009696"/>
                </a:solidFill>
                <a:latin typeface="Consolas" pitchFamily="49" charset="0"/>
                <a:cs typeface="Consolas" pitchFamily="49" charset="0"/>
              </a:rPr>
              <a:t>use</a:t>
            </a:r>
            <a:r>
              <a:rPr lang="id-ID" sz="2800" dirty="0" smtClean="0">
                <a:latin typeface="Consolas" pitchFamily="49" charset="0"/>
                <a:cs typeface="Consolas" pitchFamily="49" charset="0"/>
              </a:rPr>
              <a:t>(</a:t>
            </a:r>
            <a:r>
              <a:rPr lang="id-ID" sz="2800" b="1" dirty="0" smtClean="0">
                <a:solidFill>
                  <a:srgbClr val="FF0000"/>
                </a:solidFill>
                <a:latin typeface="Consolas" pitchFamily="49" charset="0"/>
                <a:cs typeface="Consolas" pitchFamily="49" charset="0"/>
              </a:rPr>
              <a:t>'/assets'</a:t>
            </a:r>
            <a:r>
              <a:rPr lang="id-ID" sz="2800" dirty="0" smtClean="0">
                <a:latin typeface="Consolas" pitchFamily="49" charset="0"/>
                <a:cs typeface="Consolas" pitchFamily="49" charset="0"/>
              </a:rPr>
              <a:t>, </a:t>
            </a:r>
            <a:r>
              <a:rPr lang="id-ID" sz="2800" dirty="0">
                <a:solidFill>
                  <a:srgbClr val="009696"/>
                </a:solidFill>
                <a:latin typeface="Consolas" pitchFamily="49" charset="0"/>
                <a:cs typeface="Consolas" pitchFamily="49" charset="0"/>
              </a:rPr>
              <a:t>express.</a:t>
            </a:r>
            <a:r>
              <a:rPr lang="id-ID" sz="2800" b="1" dirty="0">
                <a:solidFill>
                  <a:srgbClr val="009696"/>
                </a:solidFill>
                <a:latin typeface="Consolas" pitchFamily="49" charset="0"/>
                <a:cs typeface="Consolas" pitchFamily="49" charset="0"/>
              </a:rPr>
              <a:t>static</a:t>
            </a:r>
            <a:r>
              <a:rPr lang="id-ID" sz="2800" dirty="0" smtClean="0">
                <a:latin typeface="Consolas" pitchFamily="49" charset="0"/>
                <a:cs typeface="Consolas" pitchFamily="49" charset="0"/>
              </a:rPr>
              <a:t>(</a:t>
            </a:r>
            <a:r>
              <a:rPr lang="id-ID" sz="2800" dirty="0">
                <a:solidFill>
                  <a:srgbClr val="009696"/>
                </a:solidFill>
                <a:latin typeface="Consolas" pitchFamily="49" charset="0"/>
                <a:cs typeface="Consolas" pitchFamily="49" charset="0"/>
              </a:rPr>
              <a:t>'</a:t>
            </a:r>
            <a:r>
              <a:rPr lang="id-ID" sz="2800" dirty="0" smtClean="0">
                <a:solidFill>
                  <a:srgbClr val="009696"/>
                </a:solidFill>
                <a:latin typeface="Consolas" pitchFamily="49" charset="0"/>
                <a:cs typeface="Consolas" pitchFamily="49" charset="0"/>
              </a:rPr>
              <a:t>assets'</a:t>
            </a:r>
            <a:r>
              <a:rPr lang="id-ID" sz="2800" dirty="0" smtClean="0">
                <a:latin typeface="Consolas" pitchFamily="49" charset="0"/>
                <a:cs typeface="Consolas" pitchFamily="49" charset="0"/>
              </a:rPr>
              <a:t>));</a:t>
            </a:r>
          </a:p>
          <a:p>
            <a:r>
              <a:rPr lang="id-ID" sz="2800" dirty="0" smtClean="0">
                <a:solidFill>
                  <a:srgbClr val="00B050"/>
                </a:solidFill>
                <a:latin typeface="Consolas" pitchFamily="49" charset="0"/>
                <a:cs typeface="Consolas" pitchFamily="49" charset="0"/>
              </a:rPr>
              <a:t>//  </a:t>
            </a:r>
            <a:r>
              <a:rPr lang="id-ID" sz="2800" b="1" dirty="0" smtClean="0">
                <a:solidFill>
                  <a:srgbClr val="00B050"/>
                </a:solidFill>
                <a:latin typeface="Consolas" pitchFamily="49" charset="0"/>
                <a:cs typeface="Consolas" pitchFamily="49" charset="0"/>
              </a:rPr>
              <a:t>'/assets' </a:t>
            </a:r>
            <a:r>
              <a:rPr lang="id-ID" sz="2800" dirty="0" smtClean="0">
                <a:solidFill>
                  <a:srgbClr val="00B050"/>
                </a:solidFill>
                <a:latin typeface="Consolas" pitchFamily="49" charset="0"/>
                <a:cs typeface="Consolas" pitchFamily="49" charset="0"/>
              </a:rPr>
              <a:t>= </a:t>
            </a:r>
            <a:r>
              <a:rPr lang="en-ID" sz="2800" dirty="0" smtClean="0">
                <a:solidFill>
                  <a:srgbClr val="00B050"/>
                </a:solidFill>
                <a:latin typeface="Consolas" pitchFamily="49" charset="0"/>
                <a:cs typeface="Consolas" pitchFamily="49" charset="0"/>
              </a:rPr>
              <a:t>it’s an express</a:t>
            </a:r>
            <a:r>
              <a:rPr lang="id-ID" sz="2800" dirty="0" smtClean="0">
                <a:solidFill>
                  <a:srgbClr val="00B050"/>
                </a:solidFill>
                <a:latin typeface="Consolas" pitchFamily="49" charset="0"/>
                <a:cs typeface="Consolas" pitchFamily="49" charset="0"/>
              </a:rPr>
              <a:t> route</a:t>
            </a:r>
          </a:p>
          <a:p>
            <a:r>
              <a:rPr lang="id-ID" sz="2800" dirty="0" smtClean="0">
                <a:solidFill>
                  <a:srgbClr val="00B050"/>
                </a:solidFill>
                <a:latin typeface="Consolas" pitchFamily="49" charset="0"/>
                <a:cs typeface="Consolas" pitchFamily="49" charset="0"/>
              </a:rPr>
              <a:t>//  'assets' = </a:t>
            </a:r>
            <a:r>
              <a:rPr lang="en-ID" sz="2800" dirty="0" smtClean="0">
                <a:solidFill>
                  <a:srgbClr val="00B050"/>
                </a:solidFill>
                <a:latin typeface="Consolas" pitchFamily="49" charset="0"/>
                <a:cs typeface="Consolas" pitchFamily="49" charset="0"/>
              </a:rPr>
              <a:t>it’s a</a:t>
            </a:r>
            <a:r>
              <a:rPr lang="id-ID" sz="2800" dirty="0" smtClean="0">
                <a:solidFill>
                  <a:srgbClr val="00B050"/>
                </a:solidFill>
                <a:latin typeface="Consolas" pitchFamily="49" charset="0"/>
                <a:cs typeface="Consolas" pitchFamily="49" charset="0"/>
              </a:rPr>
              <a:t> </a:t>
            </a:r>
            <a:r>
              <a:rPr lang="id-ID" sz="2800" smtClean="0">
                <a:solidFill>
                  <a:srgbClr val="00B050"/>
                </a:solidFill>
                <a:latin typeface="Consolas" pitchFamily="49" charset="0"/>
                <a:cs typeface="Consolas" pitchFamily="49" charset="0"/>
              </a:rPr>
              <a:t>ref dir</a:t>
            </a:r>
            <a:r>
              <a:rPr lang="en-ID" sz="2800" smtClean="0">
                <a:solidFill>
                  <a:srgbClr val="00B050"/>
                </a:solidFill>
                <a:latin typeface="Consolas" pitchFamily="49" charset="0"/>
                <a:cs typeface="Consolas" pitchFamily="49" charset="0"/>
              </a:rPr>
              <a:t>/folder</a:t>
            </a:r>
            <a:endParaRPr lang="id-ID" sz="2800" dirty="0" smtClean="0">
              <a:solidFill>
                <a:srgbClr val="00B050"/>
              </a:solidFill>
              <a:latin typeface="Consolas" pitchFamily="49" charset="0"/>
              <a:cs typeface="Consolas" pitchFamily="49" charset="0"/>
            </a:endParaRPr>
          </a:p>
          <a:p>
            <a:r>
              <a:rPr lang="id-ID" sz="2800" dirty="0">
                <a:latin typeface="Consolas" pitchFamily="49" charset="0"/>
                <a:cs typeface="Consolas" pitchFamily="49" charset="0"/>
              </a:rPr>
              <a:t/>
            </a:r>
            <a:br>
              <a:rPr lang="id-ID" sz="2800" dirty="0">
                <a:latin typeface="Consolas" pitchFamily="49" charset="0"/>
                <a:cs typeface="Consolas" pitchFamily="49" charset="0"/>
              </a:rPr>
            </a:br>
            <a:r>
              <a:rPr lang="id-ID" sz="2800" dirty="0">
                <a:solidFill>
                  <a:srgbClr val="009696"/>
                </a:solidFill>
                <a:latin typeface="Consolas" pitchFamily="49" charset="0"/>
                <a:cs typeface="Consolas" pitchFamily="49" charset="0"/>
              </a:rPr>
              <a:t>app.</a:t>
            </a:r>
            <a:r>
              <a:rPr lang="id-ID" sz="2800" b="1" dirty="0">
                <a:solidFill>
                  <a:srgbClr val="009696"/>
                </a:solidFill>
                <a:latin typeface="Consolas" pitchFamily="49" charset="0"/>
                <a:cs typeface="Consolas" pitchFamily="49" charset="0"/>
              </a:rPr>
              <a:t>get</a:t>
            </a:r>
            <a:r>
              <a:rPr lang="id-ID" sz="2800" dirty="0">
                <a:latin typeface="Consolas" pitchFamily="49" charset="0"/>
                <a:cs typeface="Consolas" pitchFamily="49" charset="0"/>
              </a:rPr>
              <a:t>(</a:t>
            </a:r>
            <a:r>
              <a:rPr lang="id-ID" sz="2800" b="1" dirty="0">
                <a:solidFill>
                  <a:srgbClr val="FF0000"/>
                </a:solidFill>
                <a:latin typeface="Consolas" pitchFamily="49" charset="0"/>
                <a:cs typeface="Consolas" pitchFamily="49" charset="0"/>
              </a:rPr>
              <a:t>'/satu'</a:t>
            </a:r>
            <a:r>
              <a:rPr lang="id-ID" sz="2800" dirty="0">
                <a:latin typeface="Consolas" pitchFamily="49" charset="0"/>
                <a:cs typeface="Consolas" pitchFamily="49" charset="0"/>
              </a:rPr>
              <a:t>, function(req, res){</a:t>
            </a:r>
          </a:p>
          <a:p>
            <a:r>
              <a:rPr lang="id-ID" sz="2800" dirty="0" smtClean="0">
                <a:solidFill>
                  <a:srgbClr val="009696"/>
                </a:solidFill>
                <a:latin typeface="Consolas" pitchFamily="49" charset="0"/>
                <a:cs typeface="Consolas" pitchFamily="49" charset="0"/>
              </a:rPr>
              <a:t>	res.</a:t>
            </a:r>
            <a:r>
              <a:rPr lang="id-ID" sz="2800" b="1" dirty="0" smtClean="0">
                <a:solidFill>
                  <a:srgbClr val="009696"/>
                </a:solidFill>
                <a:latin typeface="Consolas" pitchFamily="49" charset="0"/>
                <a:cs typeface="Consolas" pitchFamily="49" charset="0"/>
              </a:rPr>
              <a:t>render</a:t>
            </a:r>
            <a:r>
              <a:rPr lang="id-ID" sz="2800" dirty="0">
                <a:latin typeface="Consolas" pitchFamily="49" charset="0"/>
                <a:cs typeface="Consolas" pitchFamily="49" charset="0"/>
              </a:rPr>
              <a:t>(</a:t>
            </a:r>
            <a:r>
              <a:rPr lang="id-ID" sz="2800" b="1" dirty="0">
                <a:solidFill>
                  <a:srgbClr val="FF0000"/>
                </a:solidFill>
                <a:latin typeface="Consolas" pitchFamily="49" charset="0"/>
                <a:cs typeface="Consolas" pitchFamily="49" charset="0"/>
              </a:rPr>
              <a:t>'satu'</a:t>
            </a:r>
            <a:r>
              <a:rPr lang="id-ID" sz="2800" dirty="0">
                <a:latin typeface="Consolas" pitchFamily="49" charset="0"/>
                <a:cs typeface="Consolas" pitchFamily="49" charset="0"/>
              </a:rPr>
              <a:t>);</a:t>
            </a:r>
          </a:p>
          <a:p>
            <a:r>
              <a:rPr lang="id-ID" sz="2800" dirty="0">
                <a:latin typeface="Consolas" pitchFamily="49" charset="0"/>
                <a:cs typeface="Consolas" pitchFamily="49" charset="0"/>
              </a:rPr>
              <a:t>})</a:t>
            </a:r>
          </a:p>
          <a:p>
            <a:r>
              <a:rPr lang="id-ID" sz="2800" dirty="0">
                <a:latin typeface="Consolas" pitchFamily="49" charset="0"/>
                <a:cs typeface="Consolas" pitchFamily="49" charset="0"/>
              </a:rPr>
              <a:t/>
            </a:r>
            <a:br>
              <a:rPr lang="id-ID" sz="2800" dirty="0">
                <a:latin typeface="Consolas" pitchFamily="49" charset="0"/>
                <a:cs typeface="Consolas" pitchFamily="49" charset="0"/>
              </a:rPr>
            </a:br>
            <a:r>
              <a:rPr lang="id-ID" sz="2800" dirty="0">
                <a:latin typeface="Consolas" pitchFamily="49" charset="0"/>
                <a:cs typeface="Consolas" pitchFamily="49" charset="0"/>
              </a:rPr>
              <a:t>app.</a:t>
            </a:r>
            <a:r>
              <a:rPr lang="id-ID" sz="2800" b="1" dirty="0">
                <a:latin typeface="Consolas" pitchFamily="49" charset="0"/>
                <a:cs typeface="Consolas" pitchFamily="49" charset="0"/>
              </a:rPr>
              <a:t>listen</a:t>
            </a:r>
            <a:r>
              <a:rPr lang="id-ID" sz="2800" dirty="0">
                <a:latin typeface="Consolas" pitchFamily="49" charset="0"/>
                <a:cs typeface="Consolas" pitchFamily="49" charset="0"/>
              </a:rPr>
              <a:t>(3000);</a:t>
            </a:r>
          </a:p>
        </p:txBody>
      </p:sp>
      <p:sp>
        <p:nvSpPr>
          <p:cNvPr id="5" name="Rectangle 4"/>
          <p:cNvSpPr/>
          <p:nvPr/>
        </p:nvSpPr>
        <p:spPr>
          <a:xfrm>
            <a:off x="5414667" y="-179294"/>
            <a:ext cx="3926551" cy="130885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038159" y="-53787"/>
            <a:ext cx="4303059" cy="12550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smtClean="0">
                <a:solidFill>
                  <a:schemeClr val="bg1"/>
                </a:solidFill>
              </a:rPr>
              <a:t>Middleware</a:t>
            </a:r>
          </a:p>
          <a:p>
            <a:pPr algn="ctr"/>
            <a:r>
              <a:rPr lang="id-ID" sz="2400" b="1" dirty="0" smtClean="0">
                <a:solidFill>
                  <a:schemeClr val="bg1"/>
                </a:solidFill>
              </a:rPr>
              <a:t>(Serving a static file)</a:t>
            </a:r>
            <a:endParaRPr lang="en-US" sz="2800" b="1" dirty="0">
              <a:solidFill>
                <a:schemeClr val="bg1"/>
              </a:solidFill>
            </a:endParaRPr>
          </a:p>
        </p:txBody>
      </p:sp>
    </p:spTree>
    <p:extLst>
      <p:ext uri="{BB962C8B-B14F-4D97-AF65-F5344CB8AC3E}">
        <p14:creationId xmlns:p14="http://schemas.microsoft.com/office/powerpoint/2010/main" val="7949854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68072"/>
            <a:ext cx="9144000" cy="9511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a:solidFill>
                  <a:srgbClr val="DC54D2"/>
                </a:solidFill>
              </a:rPr>
              <a:t>http://</a:t>
            </a:r>
            <a:r>
              <a:rPr lang="id-ID" sz="2800" dirty="0" smtClean="0">
                <a:solidFill>
                  <a:srgbClr val="DC54D2"/>
                </a:solidFill>
              </a:rPr>
              <a:t>localhost:3000/assets/teks.txt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699" t="6618" r="5574" b="61305"/>
          <a:stretch/>
        </p:blipFill>
        <p:spPr bwMode="auto">
          <a:xfrm>
            <a:off x="228600" y="1605962"/>
            <a:ext cx="8693331" cy="3849635"/>
          </a:xfrm>
          <a:prstGeom prst="rect">
            <a:avLst/>
          </a:prstGeom>
          <a:noFill/>
          <a:ln>
            <a:noFill/>
          </a:ln>
          <a:effectLst>
            <a:glow rad="228600">
              <a:srgbClr val="009696">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98357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68073"/>
            <a:ext cx="9144000" cy="6560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a:solidFill>
                  <a:srgbClr val="DC54D2"/>
                </a:solidFill>
              </a:rPr>
              <a:t>http://</a:t>
            </a:r>
            <a:r>
              <a:rPr lang="id-ID" sz="2800" dirty="0" smtClean="0">
                <a:solidFill>
                  <a:srgbClr val="DC54D2"/>
                </a:solidFill>
              </a:rPr>
              <a:t>localhost:3000/assets/</a:t>
            </a:r>
            <a:r>
              <a:rPr lang="en-ID" sz="2800" dirty="0" err="1" smtClean="0">
                <a:solidFill>
                  <a:srgbClr val="DC54D2"/>
                </a:solidFill>
              </a:rPr>
              <a:t>lin</a:t>
            </a:r>
            <a:r>
              <a:rPr lang="id-ID" sz="2800" dirty="0" smtClean="0">
                <a:solidFill>
                  <a:srgbClr val="DC54D2"/>
                </a:solidFill>
              </a:rPr>
              <a:t>.</a:t>
            </a:r>
            <a:r>
              <a:rPr lang="en-ID" sz="2800" dirty="0" err="1" smtClean="0">
                <a:solidFill>
                  <a:srgbClr val="DC54D2"/>
                </a:solidFill>
              </a:rPr>
              <a:t>png</a:t>
            </a:r>
            <a:endParaRPr lang="id-ID" sz="2800" dirty="0" smtClean="0">
              <a:solidFill>
                <a:srgbClr val="DC54D2"/>
              </a:solidFill>
            </a:endParaRPr>
          </a:p>
        </p:txBody>
      </p:sp>
      <p:pic>
        <p:nvPicPr>
          <p:cNvPr id="2" name="Picture 1"/>
          <p:cNvPicPr>
            <a:picLocks noChangeAspect="1"/>
          </p:cNvPicPr>
          <p:nvPr/>
        </p:nvPicPr>
        <p:blipFill rotWithShape="1">
          <a:blip r:embed="rId2"/>
          <a:srcRect l="701" t="553" r="46164" b="33425"/>
          <a:stretch/>
        </p:blipFill>
        <p:spPr>
          <a:xfrm>
            <a:off x="1172183" y="1079770"/>
            <a:ext cx="6799634" cy="4752433"/>
          </a:xfrm>
          <a:prstGeom prst="rect">
            <a:avLst/>
          </a:prstGeom>
        </p:spPr>
      </p:pic>
      <p:sp>
        <p:nvSpPr>
          <p:cNvPr id="5" name="Title 1"/>
          <p:cNvSpPr txBox="1">
            <a:spLocks/>
          </p:cNvSpPr>
          <p:nvPr/>
        </p:nvSpPr>
        <p:spPr>
          <a:xfrm>
            <a:off x="87549" y="6046210"/>
            <a:ext cx="5885234" cy="6560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ID" sz="2800" dirty="0" smtClean="0">
                <a:solidFill>
                  <a:srgbClr val="DC54D2"/>
                </a:solidFill>
              </a:rPr>
              <a:t>Insert a </a:t>
            </a:r>
            <a:r>
              <a:rPr lang="en-ID" sz="2800" dirty="0" err="1" smtClean="0">
                <a:solidFill>
                  <a:srgbClr val="DC54D2"/>
                </a:solidFill>
              </a:rPr>
              <a:t>pict</a:t>
            </a:r>
            <a:r>
              <a:rPr lang="en-ID" sz="2800" dirty="0" smtClean="0">
                <a:solidFill>
                  <a:srgbClr val="DC54D2"/>
                </a:solidFill>
              </a:rPr>
              <a:t> on </a:t>
            </a:r>
            <a:r>
              <a:rPr lang="en-ID" sz="2800" b="1" i="1" dirty="0" smtClean="0">
                <a:solidFill>
                  <a:srgbClr val="DC54D2"/>
                </a:solidFill>
              </a:rPr>
              <a:t>/assets</a:t>
            </a:r>
            <a:r>
              <a:rPr lang="en-ID" sz="2800" dirty="0" smtClean="0">
                <a:solidFill>
                  <a:srgbClr val="DC54D2"/>
                </a:solidFill>
              </a:rPr>
              <a:t> </a:t>
            </a:r>
            <a:r>
              <a:rPr lang="en-ID" sz="2800" dirty="0" err="1" smtClean="0">
                <a:solidFill>
                  <a:srgbClr val="DC54D2"/>
                </a:solidFill>
              </a:rPr>
              <a:t>dir</a:t>
            </a:r>
            <a:r>
              <a:rPr lang="en-ID" sz="2800" dirty="0" smtClean="0">
                <a:solidFill>
                  <a:srgbClr val="DC54D2"/>
                </a:solidFill>
              </a:rPr>
              <a:t>!</a:t>
            </a:r>
            <a:endParaRPr lang="id-ID" sz="2800" dirty="0" smtClean="0">
              <a:solidFill>
                <a:srgbClr val="DC54D2"/>
              </a:solidFill>
            </a:endParaRPr>
          </a:p>
        </p:txBody>
      </p:sp>
    </p:spTree>
    <p:extLst>
      <p:ext uri="{BB962C8B-B14F-4D97-AF65-F5344CB8AC3E}">
        <p14:creationId xmlns:p14="http://schemas.microsoft.com/office/powerpoint/2010/main" val="324803864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559529" y="1691854"/>
            <a:ext cx="8000226" cy="3699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just" fontAlgn="base"/>
            <a:r>
              <a:rPr lang="en-US" sz="2400" dirty="0"/>
              <a:t>Node.js body parsing </a:t>
            </a:r>
            <a:r>
              <a:rPr lang="en-US" sz="2400" dirty="0" smtClean="0"/>
              <a:t>middleware.</a:t>
            </a:r>
            <a:r>
              <a:rPr lang="id-ID" sz="2400" dirty="0" smtClean="0"/>
              <a:t> </a:t>
            </a:r>
            <a:r>
              <a:rPr lang="en-US" sz="2400" dirty="0" smtClean="0"/>
              <a:t>Parse </a:t>
            </a:r>
            <a:r>
              <a:rPr lang="en-US" sz="2400" dirty="0"/>
              <a:t>incoming request bodies in a middleware before your handlers, available under the </a:t>
            </a:r>
            <a:r>
              <a:rPr lang="en-US" sz="2400" b="1" i="1" dirty="0" err="1" smtClean="0">
                <a:solidFill>
                  <a:srgbClr val="009696"/>
                </a:solidFill>
              </a:rPr>
              <a:t>req.body</a:t>
            </a:r>
            <a:r>
              <a:rPr lang="id-ID" sz="2400" dirty="0" smtClean="0"/>
              <a:t> </a:t>
            </a:r>
            <a:r>
              <a:rPr lang="en-US" sz="2400" dirty="0" smtClean="0"/>
              <a:t>property.</a:t>
            </a:r>
            <a:r>
              <a:rPr lang="id-ID" sz="2400" dirty="0" smtClean="0"/>
              <a:t> </a:t>
            </a:r>
            <a:r>
              <a:rPr lang="en-US" sz="2400" dirty="0"/>
              <a:t>This module provides the following parsers</a:t>
            </a:r>
            <a:r>
              <a:rPr lang="en-US" sz="2400" dirty="0" smtClean="0"/>
              <a:t>:</a:t>
            </a:r>
            <a:r>
              <a:rPr lang="id-ID" sz="2400" dirty="0"/>
              <a:t> JSON body </a:t>
            </a:r>
            <a:r>
              <a:rPr lang="id-ID" sz="2400" dirty="0" smtClean="0"/>
              <a:t>parser, raw </a:t>
            </a:r>
            <a:r>
              <a:rPr lang="id-ID" sz="2400" dirty="0"/>
              <a:t>body </a:t>
            </a:r>
            <a:r>
              <a:rPr lang="id-ID" sz="2400" dirty="0" smtClean="0"/>
              <a:t>parser, text </a:t>
            </a:r>
            <a:r>
              <a:rPr lang="id-ID" sz="2400" dirty="0"/>
              <a:t>body </a:t>
            </a:r>
            <a:r>
              <a:rPr lang="id-ID" sz="2400" dirty="0" smtClean="0"/>
              <a:t>parser &amp; URL-encoded </a:t>
            </a:r>
            <a:r>
              <a:rPr lang="id-ID" sz="2400" dirty="0"/>
              <a:t>form body </a:t>
            </a:r>
            <a:r>
              <a:rPr lang="id-ID" sz="2400" dirty="0" smtClean="0"/>
              <a:t>parser</a:t>
            </a:r>
            <a:r>
              <a:rPr lang="id-ID" sz="2800" dirty="0" smtClean="0"/>
              <a:t>.</a:t>
            </a:r>
            <a:endParaRPr lang="id-ID" sz="2800" dirty="0"/>
          </a:p>
          <a:p>
            <a:pPr fontAlgn="base"/>
            <a:endParaRPr lang="id-ID" sz="2500" b="1" dirty="0" smtClean="0">
              <a:solidFill>
                <a:srgbClr val="FF0000"/>
              </a:solidFill>
            </a:endParaRPr>
          </a:p>
          <a:p>
            <a:pPr fontAlgn="base"/>
            <a:endParaRPr lang="id-ID" sz="2500" b="1" dirty="0">
              <a:solidFill>
                <a:srgbClr val="FF0000"/>
              </a:solidFill>
            </a:endParaRPr>
          </a:p>
          <a:p>
            <a:pPr marL="342900" indent="-342900" algn="just" fontAlgn="base">
              <a:buBlip>
                <a:blip r:embed="rId2"/>
              </a:buBlip>
            </a:pPr>
            <a:r>
              <a:rPr lang="id-ID" sz="3200" b="1" dirty="0" smtClean="0"/>
              <a:t> Installation</a:t>
            </a:r>
          </a:p>
          <a:p>
            <a:pPr algn="just" fontAlgn="base"/>
            <a:r>
              <a:rPr lang="id-ID" sz="3200" b="1" dirty="0"/>
              <a:t> </a:t>
            </a:r>
            <a:r>
              <a:rPr lang="id-ID" sz="3200" b="1" dirty="0" smtClean="0"/>
              <a:t>   </a:t>
            </a:r>
            <a:r>
              <a:rPr lang="id-ID" sz="3200" dirty="0" smtClean="0">
                <a:solidFill>
                  <a:srgbClr val="FF0000"/>
                </a:solidFill>
              </a:rPr>
              <a:t>npm install body-parser </a:t>
            </a:r>
            <a:r>
              <a:rPr lang="en-US" sz="3200" dirty="0" smtClean="0">
                <a:solidFill>
                  <a:srgbClr val="FF0000"/>
                </a:solidFill>
              </a:rPr>
              <a:t>--</a:t>
            </a:r>
            <a:r>
              <a:rPr lang="id-ID" sz="3200" dirty="0" smtClean="0">
                <a:solidFill>
                  <a:srgbClr val="FF0000"/>
                </a:solidFill>
              </a:rPr>
              <a:t>save</a:t>
            </a:r>
            <a:r>
              <a:rPr lang="en-US" sz="3200" dirty="0" smtClean="0">
                <a:solidFill>
                  <a:srgbClr val="FF0000"/>
                </a:solidFill>
              </a:rPr>
              <a:t> </a:t>
            </a:r>
            <a:endParaRPr lang="id-ID" sz="3200" dirty="0" smtClean="0">
              <a:solidFill>
                <a:srgbClr val="FF0000"/>
              </a:solidFill>
            </a:endParaRPr>
          </a:p>
        </p:txBody>
      </p:sp>
      <p:sp>
        <p:nvSpPr>
          <p:cNvPr id="7" name="Title 1"/>
          <p:cNvSpPr txBox="1">
            <a:spLocks/>
          </p:cNvSpPr>
          <p:nvPr/>
        </p:nvSpPr>
        <p:spPr>
          <a:xfrm>
            <a:off x="4559642" y="-1"/>
            <a:ext cx="4351276" cy="1739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smtClean="0">
                <a:solidFill>
                  <a:srgbClr val="009696"/>
                </a:solidFill>
              </a:rPr>
              <a:t>body-parser</a:t>
            </a:r>
            <a:endParaRPr lang="en-US" sz="4000" b="1" dirty="0">
              <a:solidFill>
                <a:srgbClr val="009696"/>
              </a:solidFill>
            </a:endParaRPr>
          </a:p>
        </p:txBody>
      </p:sp>
    </p:spTree>
    <p:extLst>
      <p:ext uri="{BB962C8B-B14F-4D97-AF65-F5344CB8AC3E}">
        <p14:creationId xmlns:p14="http://schemas.microsoft.com/office/powerpoint/2010/main" val="280127018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8" name="Rectangle 7"/>
          <p:cNvSpPr/>
          <p:nvPr/>
        </p:nvSpPr>
        <p:spPr>
          <a:xfrm>
            <a:off x="6006662" y="5943600"/>
            <a:ext cx="2916620" cy="756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0234"/>
            <a:ext cx="9200286" cy="517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0" y="268073"/>
            <a:ext cx="9144000" cy="7663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dirty="0" smtClean="0">
                <a:solidFill>
                  <a:srgbClr val="DC54D2"/>
                </a:solidFill>
              </a:rPr>
              <a:t>localhost:3000/kontak</a:t>
            </a:r>
          </a:p>
        </p:txBody>
      </p:sp>
    </p:spTree>
    <p:extLst>
      <p:ext uri="{BB962C8B-B14F-4D97-AF65-F5344CB8AC3E}">
        <p14:creationId xmlns:p14="http://schemas.microsoft.com/office/powerpoint/2010/main" val="30605116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8" name="Rectangle 7"/>
          <p:cNvSpPr/>
          <p:nvPr/>
        </p:nvSpPr>
        <p:spPr>
          <a:xfrm>
            <a:off x="5486399" y="-175785"/>
            <a:ext cx="3815255" cy="919501"/>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txBox="1">
            <a:spLocks/>
          </p:cNvSpPr>
          <p:nvPr/>
        </p:nvSpPr>
        <p:spPr>
          <a:xfrm>
            <a:off x="5486400" y="-175785"/>
            <a:ext cx="3657600" cy="998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smtClean="0">
                <a:solidFill>
                  <a:schemeClr val="bg1"/>
                </a:solidFill>
              </a:rPr>
              <a:t>POST to server</a:t>
            </a:r>
            <a:endParaRPr lang="en-US" sz="2800" b="1" dirty="0">
              <a:solidFill>
                <a:schemeClr val="bg1"/>
              </a:solidFill>
            </a:endParaRPr>
          </a:p>
        </p:txBody>
      </p:sp>
      <p:sp>
        <p:nvSpPr>
          <p:cNvPr id="6" name="Title 1"/>
          <p:cNvSpPr txBox="1">
            <a:spLocks/>
          </p:cNvSpPr>
          <p:nvPr/>
        </p:nvSpPr>
        <p:spPr>
          <a:xfrm>
            <a:off x="484096" y="323381"/>
            <a:ext cx="8641976" cy="653461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dirty="0" smtClean="0"/>
              <a:t>       </a:t>
            </a:r>
            <a:r>
              <a:rPr lang="id-ID" b="1" i="1" dirty="0" smtClean="0">
                <a:solidFill>
                  <a:srgbClr val="DC54D2"/>
                </a:solidFill>
              </a:rPr>
              <a:t>formulir.js</a:t>
            </a:r>
            <a:endParaRPr lang="id-ID" b="1" i="1" dirty="0">
              <a:solidFill>
                <a:srgbClr val="DC54D2"/>
              </a:solidFill>
            </a:endParaRPr>
          </a:p>
          <a:p>
            <a:r>
              <a:rPr lang="id-ID" sz="2400" dirty="0"/>
              <a:t/>
            </a:r>
            <a:br>
              <a:rPr lang="id-ID" sz="2400" dirty="0"/>
            </a:br>
            <a:r>
              <a:rPr lang="id-ID" sz="2200" dirty="0">
                <a:latin typeface="Consolas" pitchFamily="49" charset="0"/>
                <a:cs typeface="Consolas" pitchFamily="49" charset="0"/>
              </a:rPr>
              <a:t>var </a:t>
            </a:r>
            <a:r>
              <a:rPr lang="id-ID" sz="2200" b="1" dirty="0">
                <a:solidFill>
                  <a:srgbClr val="009696"/>
                </a:solidFill>
                <a:latin typeface="Consolas" pitchFamily="49" charset="0"/>
                <a:cs typeface="Consolas" pitchFamily="49" charset="0"/>
              </a:rPr>
              <a:t>express</a:t>
            </a:r>
            <a:r>
              <a:rPr lang="id-ID" sz="2200" dirty="0">
                <a:latin typeface="Consolas" pitchFamily="49" charset="0"/>
                <a:cs typeface="Consolas" pitchFamily="49" charset="0"/>
              </a:rPr>
              <a:t> = </a:t>
            </a:r>
            <a:r>
              <a:rPr lang="id-ID" sz="2200" b="1" dirty="0">
                <a:latin typeface="Consolas" pitchFamily="49" charset="0"/>
                <a:cs typeface="Consolas" pitchFamily="49" charset="0"/>
              </a:rPr>
              <a:t>require</a:t>
            </a:r>
            <a:r>
              <a:rPr lang="id-ID" sz="2200" dirty="0">
                <a:latin typeface="Consolas" pitchFamily="49" charset="0"/>
                <a:cs typeface="Consolas" pitchFamily="49" charset="0"/>
              </a:rPr>
              <a:t>(</a:t>
            </a:r>
            <a:r>
              <a:rPr lang="id-ID" sz="2200" dirty="0">
                <a:solidFill>
                  <a:srgbClr val="FF0000"/>
                </a:solidFill>
                <a:latin typeface="Consolas" pitchFamily="49" charset="0"/>
                <a:cs typeface="Consolas" pitchFamily="49" charset="0"/>
              </a:rPr>
              <a:t>'express'</a:t>
            </a:r>
            <a:r>
              <a:rPr lang="id-ID" sz="2200" dirty="0">
                <a:latin typeface="Consolas" pitchFamily="49" charset="0"/>
                <a:cs typeface="Consolas" pitchFamily="49" charset="0"/>
              </a:rPr>
              <a:t>);</a:t>
            </a:r>
          </a:p>
          <a:p>
            <a:r>
              <a:rPr lang="id-ID" sz="2200" dirty="0">
                <a:latin typeface="Consolas" pitchFamily="49" charset="0"/>
                <a:cs typeface="Consolas" pitchFamily="49" charset="0"/>
              </a:rPr>
              <a:t>var </a:t>
            </a:r>
            <a:r>
              <a:rPr lang="id-ID" sz="2200" b="1" dirty="0">
                <a:solidFill>
                  <a:srgbClr val="009696"/>
                </a:solidFill>
                <a:latin typeface="Consolas" pitchFamily="49" charset="0"/>
                <a:cs typeface="Consolas" pitchFamily="49" charset="0"/>
              </a:rPr>
              <a:t>bodyParser</a:t>
            </a:r>
            <a:r>
              <a:rPr lang="id-ID" sz="2200" dirty="0">
                <a:latin typeface="Consolas" pitchFamily="49" charset="0"/>
                <a:cs typeface="Consolas" pitchFamily="49" charset="0"/>
              </a:rPr>
              <a:t> = </a:t>
            </a:r>
            <a:r>
              <a:rPr lang="id-ID" sz="2200" b="1" dirty="0">
                <a:latin typeface="Consolas" pitchFamily="49" charset="0"/>
                <a:cs typeface="Consolas" pitchFamily="49" charset="0"/>
              </a:rPr>
              <a:t>require</a:t>
            </a:r>
            <a:r>
              <a:rPr lang="id-ID" sz="2200" dirty="0">
                <a:latin typeface="Consolas" pitchFamily="49" charset="0"/>
                <a:cs typeface="Consolas" pitchFamily="49" charset="0"/>
              </a:rPr>
              <a:t>(</a:t>
            </a:r>
            <a:r>
              <a:rPr lang="id-ID" sz="2200" dirty="0">
                <a:solidFill>
                  <a:srgbClr val="FF0000"/>
                </a:solidFill>
                <a:latin typeface="Consolas" pitchFamily="49" charset="0"/>
                <a:cs typeface="Consolas" pitchFamily="49" charset="0"/>
              </a:rPr>
              <a:t>'body-parser'</a:t>
            </a:r>
            <a:r>
              <a:rPr lang="id-ID" sz="2200" dirty="0">
                <a:latin typeface="Consolas" pitchFamily="49" charset="0"/>
                <a:cs typeface="Consolas" pitchFamily="49" charset="0"/>
              </a:rPr>
              <a:t>)</a:t>
            </a:r>
          </a:p>
          <a:p>
            <a:r>
              <a:rPr lang="id-ID" sz="2200" dirty="0">
                <a:latin typeface="Consolas" pitchFamily="49" charset="0"/>
                <a:cs typeface="Consolas" pitchFamily="49" charset="0"/>
              </a:rPr>
              <a:t>var </a:t>
            </a:r>
            <a:r>
              <a:rPr lang="id-ID" sz="2200" b="1" dirty="0">
                <a:solidFill>
                  <a:srgbClr val="009696"/>
                </a:solidFill>
                <a:latin typeface="Consolas" pitchFamily="49" charset="0"/>
                <a:cs typeface="Consolas" pitchFamily="49" charset="0"/>
              </a:rPr>
              <a:t>app</a:t>
            </a:r>
            <a:r>
              <a:rPr lang="id-ID" sz="2200" dirty="0">
                <a:latin typeface="Consolas" pitchFamily="49" charset="0"/>
                <a:cs typeface="Consolas" pitchFamily="49" charset="0"/>
              </a:rPr>
              <a:t> = </a:t>
            </a:r>
            <a:r>
              <a:rPr lang="id-ID" sz="2200" b="1" dirty="0">
                <a:latin typeface="Consolas" pitchFamily="49" charset="0"/>
                <a:cs typeface="Consolas" pitchFamily="49" charset="0"/>
              </a:rPr>
              <a:t>express</a:t>
            </a:r>
            <a:r>
              <a:rPr lang="id-ID" sz="2200" dirty="0">
                <a:latin typeface="Consolas" pitchFamily="49" charset="0"/>
                <a:cs typeface="Consolas" pitchFamily="49" charset="0"/>
              </a:rPr>
              <a:t>();</a:t>
            </a:r>
          </a:p>
          <a:p>
            <a:r>
              <a:rPr lang="id-ID" sz="2200" dirty="0">
                <a:latin typeface="Consolas" pitchFamily="49" charset="0"/>
                <a:cs typeface="Consolas" pitchFamily="49" charset="0"/>
              </a:rPr>
              <a:t>var </a:t>
            </a:r>
            <a:r>
              <a:rPr lang="id-ID" sz="2200" b="1" dirty="0" smtClean="0">
                <a:solidFill>
                  <a:srgbClr val="009696"/>
                </a:solidFill>
                <a:latin typeface="Consolas" pitchFamily="49" charset="0"/>
                <a:cs typeface="Consolas" pitchFamily="49" charset="0"/>
              </a:rPr>
              <a:t>url</a:t>
            </a:r>
            <a:r>
              <a:rPr lang="id-ID" sz="2200" dirty="0" smtClean="0">
                <a:latin typeface="Consolas" pitchFamily="49" charset="0"/>
                <a:cs typeface="Consolas" pitchFamily="49" charset="0"/>
              </a:rPr>
              <a:t> </a:t>
            </a:r>
            <a:r>
              <a:rPr lang="id-ID" sz="2200" dirty="0">
                <a:latin typeface="Consolas" pitchFamily="49" charset="0"/>
                <a:cs typeface="Consolas" pitchFamily="49" charset="0"/>
              </a:rPr>
              <a:t>= </a:t>
            </a:r>
            <a:r>
              <a:rPr lang="id-ID" sz="2200" dirty="0">
                <a:solidFill>
                  <a:srgbClr val="FF0000"/>
                </a:solidFill>
                <a:latin typeface="Consolas" pitchFamily="49" charset="0"/>
                <a:cs typeface="Consolas" pitchFamily="49" charset="0"/>
              </a:rPr>
              <a:t>bodyParser.</a:t>
            </a:r>
            <a:r>
              <a:rPr lang="id-ID" sz="2200" b="1" dirty="0">
                <a:solidFill>
                  <a:srgbClr val="FF0000"/>
                </a:solidFill>
                <a:latin typeface="Consolas" pitchFamily="49" charset="0"/>
                <a:cs typeface="Consolas" pitchFamily="49" charset="0"/>
              </a:rPr>
              <a:t>urlencoded</a:t>
            </a:r>
            <a:r>
              <a:rPr lang="id-ID" sz="2200" dirty="0">
                <a:solidFill>
                  <a:srgbClr val="FF0000"/>
                </a:solidFill>
                <a:latin typeface="Consolas" pitchFamily="49" charset="0"/>
                <a:cs typeface="Consolas" pitchFamily="49" charset="0"/>
              </a:rPr>
              <a:t>({ extended: false </a:t>
            </a:r>
            <a:r>
              <a:rPr lang="id-ID" sz="2200" dirty="0" smtClean="0">
                <a:solidFill>
                  <a:srgbClr val="FF0000"/>
                </a:solidFill>
                <a:latin typeface="Consolas" pitchFamily="49" charset="0"/>
                <a:cs typeface="Consolas" pitchFamily="49" charset="0"/>
              </a:rPr>
              <a:t>})</a:t>
            </a:r>
          </a:p>
          <a:p>
            <a:r>
              <a:rPr lang="id-ID" sz="2200" b="1" dirty="0" smtClean="0">
                <a:solidFill>
                  <a:srgbClr val="009696"/>
                </a:solidFill>
                <a:latin typeface="Consolas" pitchFamily="49" charset="0"/>
                <a:cs typeface="Consolas" pitchFamily="49" charset="0"/>
              </a:rPr>
              <a:t>app.set</a:t>
            </a:r>
            <a:r>
              <a:rPr lang="id-ID" sz="2200" dirty="0">
                <a:latin typeface="Consolas" pitchFamily="49" charset="0"/>
                <a:cs typeface="Consolas" pitchFamily="49" charset="0"/>
              </a:rPr>
              <a:t>('view engine', 'ejs</a:t>
            </a:r>
            <a:r>
              <a:rPr lang="id-ID" sz="2200" dirty="0" smtClean="0">
                <a:latin typeface="Consolas" pitchFamily="49" charset="0"/>
                <a:cs typeface="Consolas" pitchFamily="49" charset="0"/>
              </a:rPr>
              <a: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app.get</a:t>
            </a:r>
            <a:r>
              <a:rPr lang="id-ID" sz="2200" dirty="0">
                <a:latin typeface="Consolas" pitchFamily="49" charset="0"/>
                <a:cs typeface="Consolas" pitchFamily="49" charset="0"/>
              </a:rPr>
              <a:t>('/kontak', function(req, res){</a:t>
            </a:r>
          </a:p>
          <a:p>
            <a:r>
              <a:rPr lang="id-ID" sz="2200" dirty="0" smtClean="0">
                <a:latin typeface="Consolas" pitchFamily="49" charset="0"/>
                <a:cs typeface="Consolas" pitchFamily="49" charset="0"/>
              </a:rPr>
              <a:t>	</a:t>
            </a:r>
            <a:r>
              <a:rPr lang="id-ID" sz="2200" b="1" dirty="0" smtClean="0">
                <a:solidFill>
                  <a:srgbClr val="009696"/>
                </a:solidFill>
                <a:latin typeface="Consolas" pitchFamily="49" charset="0"/>
                <a:cs typeface="Consolas" pitchFamily="49" charset="0"/>
              </a:rPr>
              <a:t>res.render</a:t>
            </a:r>
            <a:r>
              <a:rPr lang="id-ID" sz="2200" dirty="0">
                <a:latin typeface="Consolas" pitchFamily="49" charset="0"/>
                <a:cs typeface="Consolas" pitchFamily="49" charset="0"/>
              </a:rPr>
              <a:t>('formulir</a:t>
            </a:r>
            <a:r>
              <a:rPr lang="id-ID" sz="2200" dirty="0" smtClean="0">
                <a:latin typeface="Consolas" pitchFamily="49" charset="0"/>
                <a:cs typeface="Consolas" pitchFamily="49" charset="0"/>
              </a:rPr>
              <a:t>');</a:t>
            </a:r>
            <a:endParaRPr lang="id-ID" sz="2200" dirty="0">
              <a:latin typeface="Consolas" pitchFamily="49" charset="0"/>
              <a:cs typeface="Consolas" pitchFamily="49" charset="0"/>
            </a:endParaRPr>
          </a:p>
          <a:p>
            <a:r>
              <a:rPr lang="id-ID" sz="2200" dirty="0" smtClean="0">
                <a:latin typeface="Consolas" pitchFamily="49" charset="0"/>
                <a:cs typeface="Consolas" pitchFamily="49" charset="0"/>
              </a:rPr>
              <a: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app.post</a:t>
            </a:r>
            <a:r>
              <a:rPr lang="id-ID" sz="2200" dirty="0">
                <a:latin typeface="Consolas" pitchFamily="49" charset="0"/>
                <a:cs typeface="Consolas" pitchFamily="49" charset="0"/>
              </a:rPr>
              <a:t>('/kontak', </a:t>
            </a:r>
            <a:r>
              <a:rPr lang="id-ID" sz="2200" dirty="0" smtClean="0">
                <a:latin typeface="Consolas" pitchFamily="49" charset="0"/>
                <a:cs typeface="Consolas" pitchFamily="49" charset="0"/>
              </a:rPr>
              <a:t>url, </a:t>
            </a:r>
            <a:r>
              <a:rPr lang="id-ID" sz="2200" dirty="0">
                <a:latin typeface="Consolas" pitchFamily="49" charset="0"/>
                <a:cs typeface="Consolas" pitchFamily="49" charset="0"/>
              </a:rPr>
              <a:t>function(req, res){</a:t>
            </a:r>
          </a:p>
          <a:p>
            <a:r>
              <a:rPr lang="id-ID" sz="2200" b="1" dirty="0" smtClean="0">
                <a:latin typeface="Consolas" pitchFamily="49" charset="0"/>
                <a:cs typeface="Consolas" pitchFamily="49" charset="0"/>
              </a:rPr>
              <a:t>	console</a:t>
            </a:r>
            <a:r>
              <a:rPr lang="id-ID" sz="2200" dirty="0" smtClean="0">
                <a:latin typeface="Consolas" pitchFamily="49" charset="0"/>
                <a:cs typeface="Consolas" pitchFamily="49" charset="0"/>
              </a:rPr>
              <a:t>.</a:t>
            </a:r>
            <a:r>
              <a:rPr lang="id-ID" sz="2200" b="1" dirty="0" smtClean="0">
                <a:latin typeface="Consolas" pitchFamily="49" charset="0"/>
                <a:cs typeface="Consolas" pitchFamily="49" charset="0"/>
              </a:rPr>
              <a:t>log</a:t>
            </a:r>
            <a:r>
              <a:rPr lang="id-ID" sz="2200" dirty="0" smtClean="0">
                <a:latin typeface="Consolas" pitchFamily="49" charset="0"/>
                <a:cs typeface="Consolas" pitchFamily="49" charset="0"/>
              </a:rPr>
              <a:t>(</a:t>
            </a:r>
            <a:r>
              <a:rPr lang="id-ID" sz="2200" b="1" dirty="0" smtClean="0">
                <a:solidFill>
                  <a:srgbClr val="FF0000"/>
                </a:solidFill>
                <a:latin typeface="Consolas" pitchFamily="49" charset="0"/>
                <a:cs typeface="Consolas" pitchFamily="49" charset="0"/>
              </a:rPr>
              <a:t>req.body</a:t>
            </a:r>
            <a:r>
              <a:rPr lang="id-ID" sz="2200" dirty="0">
                <a:latin typeface="Consolas" pitchFamily="49" charset="0"/>
                <a:cs typeface="Consolas" pitchFamily="49" charset="0"/>
              </a:rPr>
              <a:t>);</a:t>
            </a:r>
          </a:p>
          <a:p>
            <a:r>
              <a:rPr lang="id-ID" sz="2200" dirty="0" smtClean="0">
                <a:latin typeface="Consolas" pitchFamily="49" charset="0"/>
                <a:cs typeface="Consolas" pitchFamily="49" charset="0"/>
              </a:rPr>
              <a:t>	</a:t>
            </a:r>
            <a:r>
              <a:rPr lang="id-ID" sz="2200" b="1" dirty="0" smtClean="0">
                <a:solidFill>
                  <a:srgbClr val="009696"/>
                </a:solidFill>
                <a:latin typeface="Consolas" pitchFamily="49" charset="0"/>
                <a:cs typeface="Consolas" pitchFamily="49" charset="0"/>
              </a:rPr>
              <a:t>res.render</a:t>
            </a:r>
            <a:r>
              <a:rPr lang="id-ID" sz="2200" dirty="0">
                <a:latin typeface="Consolas" pitchFamily="49" charset="0"/>
                <a:cs typeface="Consolas" pitchFamily="49" charset="0"/>
              </a:rPr>
              <a:t>('formulir</a:t>
            </a:r>
            <a:r>
              <a:rPr lang="id-ID" sz="2200" dirty="0" smtClean="0">
                <a:latin typeface="Consolas" pitchFamily="49" charset="0"/>
                <a:cs typeface="Consolas" pitchFamily="49" charset="0"/>
              </a:rPr>
              <a:t>');</a:t>
            </a:r>
            <a:endParaRPr lang="id-ID" sz="2200" dirty="0">
              <a:latin typeface="Consolas" pitchFamily="49" charset="0"/>
              <a:cs typeface="Consolas" pitchFamily="49" charset="0"/>
            </a:endParaRPr>
          </a:p>
          <a:p>
            <a:r>
              <a:rPr lang="id-ID" sz="2200" dirty="0" smtClean="0">
                <a:latin typeface="Consolas" pitchFamily="49" charset="0"/>
                <a:cs typeface="Consolas" pitchFamily="49" charset="0"/>
              </a:rPr>
              <a:t>})</a:t>
            </a:r>
          </a:p>
          <a:p>
            <a:endParaRPr lang="id-ID" sz="2200" dirty="0">
              <a:latin typeface="Consolas" pitchFamily="49" charset="0"/>
              <a:cs typeface="Consolas" pitchFamily="49" charset="0"/>
            </a:endParaRPr>
          </a:p>
          <a:p>
            <a:r>
              <a:rPr lang="id-ID" sz="2200" b="1" dirty="0">
                <a:solidFill>
                  <a:srgbClr val="009696"/>
                </a:solidFill>
                <a:latin typeface="Consolas" pitchFamily="49" charset="0"/>
                <a:cs typeface="Consolas" pitchFamily="49" charset="0"/>
              </a:rPr>
              <a:t>app.listen</a:t>
            </a:r>
            <a:r>
              <a:rPr lang="id-ID" sz="2200" dirty="0">
                <a:latin typeface="Consolas" pitchFamily="49" charset="0"/>
                <a:cs typeface="Consolas" pitchFamily="49" charset="0"/>
              </a:rPr>
              <a:t>(3000</a:t>
            </a:r>
            <a:r>
              <a:rPr lang="id-ID" sz="2200" dirty="0" smtClean="0">
                <a:latin typeface="Consolas" pitchFamily="49" charset="0"/>
                <a:cs typeface="Consolas" pitchFamily="49" charset="0"/>
              </a:rPr>
              <a:t>);</a:t>
            </a:r>
            <a:endParaRPr lang="id-ID" sz="2200" dirty="0">
              <a:latin typeface="Consolas" pitchFamily="49" charset="0"/>
              <a:cs typeface="Consolas" pitchFamily="49" charset="0"/>
            </a:endParaRPr>
          </a:p>
        </p:txBody>
      </p:sp>
    </p:spTree>
    <p:extLst>
      <p:ext uri="{BB962C8B-B14F-4D97-AF65-F5344CB8AC3E}">
        <p14:creationId xmlns:p14="http://schemas.microsoft.com/office/powerpoint/2010/main" val="295102614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9903</TotalTime>
  <Words>407</Words>
  <Application>Microsoft Office PowerPoint</Application>
  <PresentationFormat>On-screen Show (4:3)</PresentationFormat>
  <Paragraphs>139</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Gotham</vt:lpstr>
      <vt:lpstr>Gotham Bold</vt:lpstr>
      <vt:lpstr>Gotham ExtraLight</vt:lpstr>
      <vt:lpstr>Gotham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lintangwisesa</cp:lastModifiedBy>
  <cp:revision>795</cp:revision>
  <dcterms:created xsi:type="dcterms:W3CDTF">2015-11-07T11:59:24Z</dcterms:created>
  <dcterms:modified xsi:type="dcterms:W3CDTF">2019-01-27T06:53:44Z</dcterms:modified>
</cp:coreProperties>
</file>