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99" r:id="rId2"/>
    <p:sldId id="537" r:id="rId3"/>
    <p:sldId id="538" r:id="rId4"/>
    <p:sldId id="539" r:id="rId5"/>
    <p:sldId id="540" r:id="rId6"/>
    <p:sldId id="487" r:id="rId7"/>
    <p:sldId id="536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9" r:id="rId20"/>
    <p:sldId id="553" r:id="rId21"/>
    <p:sldId id="554" r:id="rId22"/>
    <p:sldId id="555" r:id="rId23"/>
    <p:sldId id="556" r:id="rId24"/>
    <p:sldId id="558" r:id="rId25"/>
    <p:sldId id="557" r:id="rId26"/>
    <p:sldId id="552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64671"/>
            <a:ext cx="91440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</a:t>
            </a:r>
            <a:r>
              <a:rPr lang="en-ID" sz="3200" i="1" dirty="0" smtClean="0"/>
              <a:t>7</a:t>
            </a:r>
            <a:r>
              <a:rPr lang="id-ID" sz="3200" i="1" dirty="0" smtClean="0"/>
              <a:t>  </a:t>
            </a:r>
            <a:r>
              <a:rPr lang="id-ID" sz="3200" b="0" dirty="0" smtClean="0">
                <a:latin typeface="Gotham" pitchFamily="50" charset="0"/>
              </a:rPr>
              <a:t>Express </a:t>
            </a:r>
            <a:r>
              <a:rPr lang="en-ID" sz="3200" b="0" dirty="0" smtClean="0">
                <a:latin typeface="Gotham" pitchFamily="50" charset="0"/>
              </a:rPr>
              <a:t>REST API</a:t>
            </a:r>
            <a:endParaRPr lang="en-US" sz="3200" i="1" dirty="0"/>
          </a:p>
        </p:txBody>
      </p:sp>
      <p:pic>
        <p:nvPicPr>
          <p:cNvPr id="6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1" y="1930081"/>
            <a:ext cx="4204418" cy="93577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9810" y="2264229"/>
            <a:ext cx="7268276" cy="191588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1947" y="1180841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US" sz="2800" dirty="0">
                <a:latin typeface="Consolas" panose="020B0609020204030204" pitchFamily="49" charset="0"/>
              </a:rPr>
              <a:t> = require('express');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 app </a:t>
            </a:r>
            <a:r>
              <a:rPr lang="en-US" sz="2800" dirty="0">
                <a:latin typeface="Consolas" panose="020B0609020204030204" pitchFamily="49" charset="0"/>
              </a:rPr>
              <a:t>= express();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.get</a:t>
            </a:r>
            <a:r>
              <a:rPr lang="en-US" sz="2800" dirty="0" smtClean="0"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latin typeface="Consolas" panose="020B0609020204030204" pitchFamily="49" charset="0"/>
              </a:rPr>
              <a:t>/</a:t>
            </a:r>
            <a:r>
              <a:rPr lang="en-US" sz="2800" b="1" dirty="0" err="1" smtClean="0">
                <a:latin typeface="Consolas" panose="020B0609020204030204" pitchFamily="49" charset="0"/>
              </a:rPr>
              <a:t>api</a:t>
            </a:r>
            <a:r>
              <a:rPr lang="en-US" sz="2800" dirty="0" smtClean="0">
                <a:latin typeface="Consolas" panose="020B0609020204030204" pitchFamily="49" charset="0"/>
              </a:rPr>
              <a:t>', </a:t>
            </a:r>
            <a:r>
              <a:rPr lang="en-US" sz="2800" dirty="0">
                <a:latin typeface="Consolas" panose="020B0609020204030204" pitchFamily="49" charset="0"/>
              </a:rPr>
              <a:t>function(</a:t>
            </a:r>
            <a:r>
              <a:rPr lang="en-US" sz="2800" dirty="0" err="1">
                <a:latin typeface="Consolas" panose="020B0609020204030204" pitchFamily="49" charset="0"/>
              </a:rPr>
              <a:t>req</a:t>
            </a:r>
            <a:r>
              <a:rPr lang="en-US" sz="2800" dirty="0">
                <a:latin typeface="Consolas" panose="020B0609020204030204" pitchFamily="49" charset="0"/>
              </a:rPr>
              <a:t>, res){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latin typeface="Consolas" panose="020B0609020204030204" pitchFamily="49" charset="0"/>
              </a:rPr>
              <a:t>'GET request'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res.send</a:t>
            </a:r>
            <a:r>
              <a:rPr lang="en-ID" sz="2800" dirty="0" smtClean="0">
                <a:latin typeface="Consolas" panose="020B0609020204030204" pitchFamily="49" charset="0"/>
              </a:rPr>
              <a:t>(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pesan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:'</a:t>
            </a:r>
            <a:r>
              <a:rPr lang="en-ID" sz="2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Ini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GET!'}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.listen</a:t>
            </a:r>
            <a:r>
              <a:rPr lang="en-US" sz="28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 smtClean="0">
                <a:latin typeface="Consolas" panose="020B0609020204030204" pitchFamily="49" charset="0"/>
              </a:rPr>
              <a:t>'Run @port </a:t>
            </a:r>
            <a:r>
              <a:rPr lang="en-US" sz="2800" b="1" i="1" dirty="0">
                <a:latin typeface="Consolas" panose="020B0609020204030204" pitchFamily="49" charset="0"/>
              </a:rPr>
              <a:t>3210!'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85559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GET Then Send Response</a:t>
            </a:r>
            <a:endParaRPr lang="en-US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2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2318" y="1148183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.get</a:t>
            </a:r>
            <a:r>
              <a:rPr lang="en-US" sz="2800" dirty="0" smtClean="0"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latin typeface="Consolas" panose="020B0609020204030204" pitchFamily="49" charset="0"/>
              </a:rPr>
              <a:t>/</a:t>
            </a:r>
            <a:r>
              <a:rPr lang="en-US" sz="2800" b="1" dirty="0" err="1" smtClean="0">
                <a:latin typeface="Consolas" panose="020B0609020204030204" pitchFamily="49" charset="0"/>
              </a:rPr>
              <a:t>api</a:t>
            </a:r>
            <a:r>
              <a:rPr lang="en-US" sz="2800" dirty="0" smtClean="0">
                <a:latin typeface="Consolas" panose="020B0609020204030204" pitchFamily="49" charset="0"/>
              </a:rPr>
              <a:t>', </a:t>
            </a:r>
            <a:r>
              <a:rPr lang="en-US" sz="2800" dirty="0">
                <a:latin typeface="Consolas" panose="020B0609020204030204" pitchFamily="49" charset="0"/>
              </a:rPr>
              <a:t>function(</a:t>
            </a:r>
            <a:r>
              <a:rPr lang="en-US" sz="2800" dirty="0" err="1">
                <a:latin typeface="Consolas" panose="020B0609020204030204" pitchFamily="49" charset="0"/>
              </a:rPr>
              <a:t>req</a:t>
            </a:r>
            <a:r>
              <a:rPr lang="en-US" sz="2800" dirty="0">
                <a:latin typeface="Consolas" panose="020B0609020204030204" pitchFamily="49" charset="0"/>
              </a:rPr>
              <a:t>, res){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latin typeface="Consolas" panose="020B0609020204030204" pitchFamily="49" charset="0"/>
              </a:rPr>
              <a:t>'GET request'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res.send</a:t>
            </a:r>
            <a:r>
              <a:rPr lang="en-ID" sz="2800" dirty="0" smtClean="0">
                <a:latin typeface="Consolas" panose="020B0609020204030204" pitchFamily="49" charset="0"/>
              </a:rPr>
              <a:t>(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pesan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:'</a:t>
            </a:r>
            <a:r>
              <a:rPr lang="en-ID" sz="2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Ini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GET!'}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app</a:t>
            </a:r>
            <a:r>
              <a:rPr lang="en-U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.post</a:t>
            </a:r>
            <a:r>
              <a:rPr lang="en-US" sz="2800" dirty="0" smtClean="0"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latin typeface="Consolas" panose="020B0609020204030204" pitchFamily="49" charset="0"/>
              </a:rPr>
              <a:t>/</a:t>
            </a:r>
            <a:r>
              <a:rPr lang="en-US" sz="2800" b="1" dirty="0" err="1">
                <a:latin typeface="Consolas" panose="020B0609020204030204" pitchFamily="49" charset="0"/>
              </a:rPr>
              <a:t>api</a:t>
            </a:r>
            <a:r>
              <a:rPr lang="en-US" sz="2800" dirty="0">
                <a:latin typeface="Consolas" panose="020B0609020204030204" pitchFamily="49" charset="0"/>
              </a:rPr>
              <a:t>', function(</a:t>
            </a:r>
            <a:r>
              <a:rPr lang="en-US" sz="2800" dirty="0" err="1">
                <a:latin typeface="Consolas" panose="020B0609020204030204" pitchFamily="49" charset="0"/>
              </a:rPr>
              <a:t>req</a:t>
            </a:r>
            <a:r>
              <a:rPr lang="en-US" sz="2800" dirty="0">
                <a:latin typeface="Consolas" panose="020B0609020204030204" pitchFamily="49" charset="0"/>
              </a:rPr>
              <a:t>, res){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console.log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b="1" i="1" dirty="0" smtClean="0">
                <a:latin typeface="Consolas" panose="020B0609020204030204" pitchFamily="49" charset="0"/>
              </a:rPr>
              <a:t>'POST </a:t>
            </a:r>
            <a:r>
              <a:rPr lang="en-US" sz="2800" b="1" i="1" dirty="0">
                <a:latin typeface="Consolas" panose="020B0609020204030204" pitchFamily="49" charset="0"/>
              </a:rPr>
              <a:t>request'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res.send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pesan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:'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Ini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POST!'}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270617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GET &amp; POST Then</a:t>
            </a:r>
          </a:p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Send Response</a:t>
            </a:r>
            <a:endParaRPr lang="en-US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3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2318" y="1148183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app</a:t>
            </a:r>
            <a:r>
              <a:rPr lang="en-U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.put</a:t>
            </a:r>
            <a:r>
              <a:rPr lang="en-US" sz="2800" dirty="0" smtClean="0"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latin typeface="Consolas" panose="020B0609020204030204" pitchFamily="49" charset="0"/>
              </a:rPr>
              <a:t>/</a:t>
            </a:r>
            <a:r>
              <a:rPr lang="en-US" sz="2800" b="1" dirty="0" err="1" smtClean="0">
                <a:latin typeface="Consolas" panose="020B0609020204030204" pitchFamily="49" charset="0"/>
              </a:rPr>
              <a:t>api</a:t>
            </a:r>
            <a:r>
              <a:rPr lang="en-US" sz="2800" b="1" dirty="0" smtClean="0">
                <a:latin typeface="Consolas" panose="020B0609020204030204" pitchFamily="49" charset="0"/>
              </a:rPr>
              <a:t>/:id</a:t>
            </a:r>
            <a:r>
              <a:rPr lang="en-US" sz="2800" dirty="0" smtClean="0">
                <a:latin typeface="Consolas" panose="020B0609020204030204" pitchFamily="49" charset="0"/>
              </a:rPr>
              <a:t>', (</a:t>
            </a:r>
            <a:r>
              <a:rPr lang="en-US" sz="2800" dirty="0" err="1">
                <a:latin typeface="Consolas" panose="020B0609020204030204" pitchFamily="49" charset="0"/>
              </a:rPr>
              <a:t>req</a:t>
            </a:r>
            <a:r>
              <a:rPr lang="en-US" sz="2800" dirty="0">
                <a:latin typeface="Consolas" panose="020B0609020204030204" pitchFamily="49" charset="0"/>
              </a:rPr>
              <a:t>, res</a:t>
            </a:r>
            <a:r>
              <a:rPr lang="en-US" sz="2800" dirty="0" smtClean="0">
                <a:latin typeface="Consolas" panose="020B0609020204030204" pitchFamily="49" charset="0"/>
              </a:rPr>
              <a:t>) =&gt; 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console.log(</a:t>
            </a:r>
            <a:r>
              <a:rPr lang="en-US" sz="2800" b="1" i="1" dirty="0" smtClean="0">
                <a:latin typeface="Consolas" panose="020B0609020204030204" pitchFamily="49" charset="0"/>
              </a:rPr>
              <a:t>'PUT </a:t>
            </a:r>
            <a:r>
              <a:rPr lang="en-US" sz="2800" b="1" i="1" dirty="0">
                <a:latin typeface="Consolas" panose="020B0609020204030204" pitchFamily="49" charset="0"/>
              </a:rPr>
              <a:t>request'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res.send</a:t>
            </a:r>
            <a:r>
              <a:rPr lang="en-ID" sz="2800" dirty="0" smtClean="0">
                <a:latin typeface="Consolas" panose="020B0609020204030204" pitchFamily="49" charset="0"/>
              </a:rPr>
              <a:t>(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pesan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:'</a:t>
            </a:r>
            <a:r>
              <a:rPr lang="en-ID" sz="2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Ini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PUT!'}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app</a:t>
            </a:r>
            <a:r>
              <a:rPr lang="en-U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.delete</a:t>
            </a:r>
            <a:r>
              <a:rPr lang="en-US" sz="2800" dirty="0" smtClean="0"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latin typeface="Consolas" panose="020B0609020204030204" pitchFamily="49" charset="0"/>
              </a:rPr>
              <a:t>/</a:t>
            </a:r>
            <a:r>
              <a:rPr lang="en-US" sz="2800" b="1" dirty="0" err="1" smtClean="0">
                <a:latin typeface="Consolas" panose="020B0609020204030204" pitchFamily="49" charset="0"/>
              </a:rPr>
              <a:t>api</a:t>
            </a:r>
            <a:r>
              <a:rPr lang="en-US" sz="2800" b="1" dirty="0" smtClean="0">
                <a:latin typeface="Consolas" panose="020B0609020204030204" pitchFamily="49" charset="0"/>
              </a:rPr>
              <a:t>/:id</a:t>
            </a:r>
            <a:r>
              <a:rPr lang="en-US" sz="2800" dirty="0" smtClean="0">
                <a:latin typeface="Consolas" panose="020B0609020204030204" pitchFamily="49" charset="0"/>
              </a:rPr>
              <a:t>', (</a:t>
            </a:r>
            <a:r>
              <a:rPr lang="en-US" sz="2800" dirty="0" err="1" smtClean="0">
                <a:latin typeface="Consolas" panose="020B0609020204030204" pitchFamily="49" charset="0"/>
              </a:rPr>
              <a:t>req</a:t>
            </a:r>
            <a:r>
              <a:rPr lang="en-US" sz="2800" dirty="0">
                <a:latin typeface="Consolas" panose="020B0609020204030204" pitchFamily="49" charset="0"/>
              </a:rPr>
              <a:t>, res</a:t>
            </a:r>
            <a:r>
              <a:rPr lang="en-US" sz="2800" dirty="0" smtClean="0">
                <a:latin typeface="Consolas" panose="020B0609020204030204" pitchFamily="49" charset="0"/>
              </a:rPr>
              <a:t>) =&gt; 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console.log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b="1" i="1" dirty="0" smtClean="0">
                <a:latin typeface="Consolas" panose="020B0609020204030204" pitchFamily="49" charset="0"/>
              </a:rPr>
              <a:t>'DELETE </a:t>
            </a:r>
            <a:r>
              <a:rPr lang="en-US" sz="2800" b="1" i="1" dirty="0">
                <a:latin typeface="Consolas" panose="020B0609020204030204" pitchFamily="49" charset="0"/>
              </a:rPr>
              <a:t>request'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res.send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pesan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:'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Ini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DELETE!'}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270617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PUT &amp; DELETE Then</a:t>
            </a:r>
          </a:p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Send Response</a:t>
            </a:r>
            <a:endParaRPr lang="en-US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6971" y="2254465"/>
            <a:ext cx="7930055" cy="3294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A powerful GUI platform to make </a:t>
            </a:r>
            <a:r>
              <a:rPr lang="en-US" sz="2200" dirty="0" smtClean="0"/>
              <a:t>API </a:t>
            </a:r>
            <a:r>
              <a:rPr lang="en-US" sz="2200" dirty="0"/>
              <a:t>development faster &amp; easier, from building API requests through testing, documentation </a:t>
            </a:r>
            <a:r>
              <a:rPr lang="en-US" sz="2200" dirty="0" smtClean="0"/>
              <a:t>&amp; </a:t>
            </a:r>
            <a:r>
              <a:rPr lang="en-US" sz="2200" dirty="0"/>
              <a:t>sharing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/>
              <a:t>Postman has features for every API developer: request building, tests &amp; pre-request scripts, variables, </a:t>
            </a:r>
            <a:r>
              <a:rPr lang="en-US" sz="2200" dirty="0" smtClean="0"/>
              <a:t>environments &amp; </a:t>
            </a:r>
            <a:r>
              <a:rPr lang="en-US" sz="2200" dirty="0"/>
              <a:t>request descriptions, designed to work seamlessly together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2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Download from </a:t>
            </a:r>
            <a:r>
              <a:rPr lang="en-US" sz="2200" i="1" dirty="0" smtClean="0">
                <a:solidFill>
                  <a:srgbClr val="009696"/>
                </a:solidFill>
              </a:rPr>
              <a:t>getpostman.com</a:t>
            </a:r>
          </a:p>
        </p:txBody>
      </p:sp>
      <p:pic>
        <p:nvPicPr>
          <p:cNvPr id="1027" name="Picture 3" descr="C:\Users\usr\Pictur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60" y="250277"/>
            <a:ext cx="4324679" cy="1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58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31514" y="1917007"/>
            <a:ext cx="7930055" cy="5105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200" dirty="0" smtClean="0"/>
              <a:t>Run server at </a:t>
            </a:r>
            <a:r>
              <a:rPr lang="en-US" sz="2200" b="1" i="1" dirty="0" smtClean="0">
                <a:solidFill>
                  <a:srgbClr val="009696"/>
                </a:solidFill>
              </a:rPr>
              <a:t>localhost:3210</a:t>
            </a:r>
            <a:r>
              <a:rPr lang="en-US" sz="2200" dirty="0" smtClean="0"/>
              <a:t> then try Postman!</a:t>
            </a:r>
            <a:endParaRPr lang="en-US" sz="2200" i="1" dirty="0" smtClean="0">
              <a:solidFill>
                <a:srgbClr val="009696"/>
              </a:solidFill>
            </a:endParaRPr>
          </a:p>
        </p:txBody>
      </p:sp>
      <p:pic>
        <p:nvPicPr>
          <p:cNvPr id="1027" name="Picture 3" descr="C:\Users\usr\Pictur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28" y="261160"/>
            <a:ext cx="3610139" cy="135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20" t="33542" r="82015" b="51191"/>
          <a:stretch/>
        </p:blipFill>
        <p:spPr>
          <a:xfrm>
            <a:off x="1955391" y="2704392"/>
            <a:ext cx="5233212" cy="279762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97376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1947" y="1159069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ID" sz="2400" dirty="0">
                <a:latin typeface="Consolas" panose="020B0609020204030204" pitchFamily="49" charset="0"/>
              </a:rPr>
              <a:t> = require('express');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bodyParser</a:t>
            </a:r>
            <a:r>
              <a:rPr lang="en-ID" sz="2400" dirty="0">
                <a:latin typeface="Consolas" panose="020B0609020204030204" pitchFamily="49" charset="0"/>
              </a:rPr>
              <a:t> = require('body-parser');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400" dirty="0">
                <a:latin typeface="Consolas" panose="020B0609020204030204" pitchFamily="49" charset="0"/>
              </a:rPr>
              <a:t> = express();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app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.use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bodyParser.json</a:t>
            </a:r>
            <a:r>
              <a:rPr lang="en-ID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ID" sz="2400" dirty="0" smtClean="0">
                <a:latin typeface="Consolas" panose="020B0609020204030204" pitchFamily="49" charset="0"/>
              </a:rPr>
              <a:t>);</a:t>
            </a:r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 smtClean="0">
                <a:latin typeface="Consolas" panose="020B0609020204030204" pitchFamily="49" charset="0"/>
              </a:rPr>
              <a:t>app</a:t>
            </a:r>
            <a:r>
              <a:rPr lang="en-ID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.post</a:t>
            </a:r>
            <a:r>
              <a:rPr lang="en-ID" sz="2400" dirty="0">
                <a:latin typeface="Consolas" panose="020B0609020204030204" pitchFamily="49" charset="0"/>
              </a:rPr>
              <a:t>('</a:t>
            </a:r>
            <a:r>
              <a:rPr lang="en-ID" sz="2400" b="1" dirty="0">
                <a:latin typeface="Consolas" panose="020B0609020204030204" pitchFamily="49" charset="0"/>
              </a:rPr>
              <a:t>/</a:t>
            </a:r>
            <a:r>
              <a:rPr lang="en-ID" sz="2400" b="1" dirty="0" err="1">
                <a:latin typeface="Consolas" panose="020B0609020204030204" pitchFamily="49" charset="0"/>
              </a:rPr>
              <a:t>api</a:t>
            </a:r>
            <a:r>
              <a:rPr lang="en-ID" sz="2400" dirty="0">
                <a:latin typeface="Consolas" panose="020B0609020204030204" pitchFamily="49" charset="0"/>
              </a:rPr>
              <a:t>', function(</a:t>
            </a:r>
            <a:r>
              <a:rPr lang="en-ID" sz="2400" dirty="0" err="1">
                <a:latin typeface="Consolas" panose="020B0609020204030204" pitchFamily="49" charset="0"/>
              </a:rPr>
              <a:t>req</a:t>
            </a:r>
            <a:r>
              <a:rPr lang="en-ID" sz="2400" dirty="0">
                <a:latin typeface="Consolas" panose="020B0609020204030204" pitchFamily="49" charset="0"/>
              </a:rPr>
              <a:t>, res){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	console.log(</a:t>
            </a:r>
            <a:r>
              <a:rPr lang="en-ID" sz="2400" b="1" dirty="0" err="1" smtClean="0">
                <a:latin typeface="Consolas" panose="020B0609020204030204" pitchFamily="49" charset="0"/>
              </a:rPr>
              <a:t>req.body</a:t>
            </a:r>
            <a:r>
              <a:rPr lang="en-ID" sz="2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	</a:t>
            </a:r>
            <a:r>
              <a:rPr lang="en-ID" sz="2400" dirty="0" err="1" smtClean="0">
                <a:latin typeface="Consolas" panose="020B0609020204030204" pitchFamily="49" charset="0"/>
              </a:rPr>
              <a:t>res.send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dirty="0">
                <a:latin typeface="Consolas" panose="020B0609020204030204" pitchFamily="49" charset="0"/>
              </a:rPr>
              <a:t>{</a:t>
            </a:r>
            <a:r>
              <a:rPr lang="en-ID" sz="2400" b="1" dirty="0" err="1">
                <a:latin typeface="Consolas" panose="020B0609020204030204" pitchFamily="49" charset="0"/>
              </a:rPr>
              <a:t>pesan</a:t>
            </a:r>
            <a:r>
              <a:rPr lang="en-ID" sz="2400" b="1" dirty="0">
                <a:latin typeface="Consolas" panose="020B0609020204030204" pitchFamily="49" charset="0"/>
              </a:rPr>
              <a:t>:'</a:t>
            </a:r>
            <a:r>
              <a:rPr lang="en-ID" sz="2400" b="1" dirty="0" err="1">
                <a:latin typeface="Consolas" panose="020B0609020204030204" pitchFamily="49" charset="0"/>
              </a:rPr>
              <a:t>Ini</a:t>
            </a:r>
            <a:r>
              <a:rPr lang="en-ID" sz="2400" b="1" dirty="0">
                <a:latin typeface="Consolas" panose="020B0609020204030204" pitchFamily="49" charset="0"/>
              </a:rPr>
              <a:t> POST!'}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app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.listen</a:t>
            </a:r>
            <a:r>
              <a:rPr lang="en-ID" sz="24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	console.log</a:t>
            </a:r>
            <a:r>
              <a:rPr lang="en-ID" sz="2400" dirty="0">
                <a:latin typeface="Consolas" panose="020B0609020204030204" pitchFamily="49" charset="0"/>
              </a:rPr>
              <a:t>('Running di port 3210!');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194417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Handling POST With Body-Parser</a:t>
            </a:r>
            <a:endParaRPr lang="en-US" sz="2400" b="1" dirty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9525" y="5725886"/>
            <a:ext cx="5064075" cy="761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800" b="1" i="1" dirty="0" smtClean="0">
                <a:solidFill>
                  <a:srgbClr val="9D3389"/>
                </a:solidFill>
              </a:rPr>
              <a:t>Run &amp; try to POST </a:t>
            </a:r>
          </a:p>
          <a:p>
            <a:pPr algn="ctr"/>
            <a:r>
              <a:rPr lang="en-ID" sz="2800" b="1" i="1" dirty="0" smtClean="0">
                <a:solidFill>
                  <a:srgbClr val="9D3389"/>
                </a:solidFill>
              </a:rPr>
              <a:t>with Postman!</a:t>
            </a:r>
            <a:endParaRPr lang="en-ID" sz="2800" b="1" i="1" dirty="0">
              <a:solidFill>
                <a:srgbClr val="9D33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6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4171" y="194417"/>
            <a:ext cx="8686800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009696"/>
                </a:solidFill>
              </a:rPr>
              <a:t>Handling POST with Body-Parser</a:t>
            </a:r>
            <a:endParaRPr lang="en-US" sz="2400" b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62" t="7139" r="51203" b="48156"/>
          <a:stretch/>
        </p:blipFill>
        <p:spPr>
          <a:xfrm>
            <a:off x="196249" y="1132115"/>
            <a:ext cx="5602446" cy="352697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965372" y="1086332"/>
            <a:ext cx="3037114" cy="4417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200" dirty="0" smtClean="0"/>
              <a:t>Run server!</a:t>
            </a:r>
          </a:p>
          <a:p>
            <a:pPr marL="342900" indent="-342900" algn="just">
              <a:buBlip>
                <a:blip r:embed="rId3"/>
              </a:buBlip>
            </a:pPr>
            <a:endParaRPr lang="en-US" sz="22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200" dirty="0"/>
              <a:t>S</a:t>
            </a:r>
            <a:r>
              <a:rPr lang="en-US" sz="2200" dirty="0" smtClean="0"/>
              <a:t>et POST &amp; </a:t>
            </a:r>
            <a:r>
              <a:rPr lang="en-US" sz="2200" dirty="0" err="1" smtClean="0"/>
              <a:t>url</a:t>
            </a:r>
            <a:r>
              <a:rPr lang="en-US" sz="2200" dirty="0" smtClean="0"/>
              <a:t>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2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200" dirty="0" smtClean="0"/>
              <a:t>Set on Body:</a:t>
            </a:r>
          </a:p>
          <a:p>
            <a:pPr algn="just"/>
            <a:r>
              <a:rPr lang="en-US" sz="2200" dirty="0" smtClean="0"/>
              <a:t>    * raw</a:t>
            </a:r>
          </a:p>
          <a:p>
            <a:pPr algn="just"/>
            <a:r>
              <a:rPr lang="en-US" sz="2200" dirty="0"/>
              <a:t> </a:t>
            </a:r>
            <a:r>
              <a:rPr lang="en-US" sz="2200" dirty="0" smtClean="0"/>
              <a:t>   * JSON</a:t>
            </a:r>
          </a:p>
          <a:p>
            <a:pPr marL="342900" indent="-342900" algn="just">
              <a:buBlip>
                <a:blip r:embed="rId3"/>
              </a:buBlip>
            </a:pPr>
            <a:endParaRPr lang="en-US" sz="22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200" dirty="0" smtClean="0"/>
              <a:t>Fill text area </a:t>
            </a:r>
          </a:p>
          <a:p>
            <a:pPr algn="just"/>
            <a:r>
              <a:rPr lang="en-US" sz="2200" dirty="0" smtClean="0"/>
              <a:t>    with a JSON.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2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200" dirty="0" smtClean="0"/>
              <a:t>Click SEND!</a:t>
            </a:r>
          </a:p>
          <a:p>
            <a:pPr marL="342900" indent="-342900" algn="just">
              <a:buBlip>
                <a:blip r:embed="rId3"/>
              </a:buBlip>
            </a:pPr>
            <a:endParaRPr lang="en-US" sz="22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200" dirty="0" smtClean="0"/>
              <a:t>See on body res </a:t>
            </a:r>
          </a:p>
          <a:p>
            <a:pPr algn="just"/>
            <a:r>
              <a:rPr lang="en-US" sz="2200" dirty="0"/>
              <a:t> </a:t>
            </a:r>
            <a:r>
              <a:rPr lang="en-US" sz="2200" dirty="0" smtClean="0"/>
              <a:t>   &amp; console!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9230" t="57668" r="51203" b="24395"/>
          <a:stretch/>
        </p:blipFill>
        <p:spPr>
          <a:xfrm>
            <a:off x="174172" y="5129488"/>
            <a:ext cx="5624523" cy="141514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80280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1947" y="767183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2600" dirty="0" smtClean="0">
              <a:latin typeface="Consolas" panose="020B0609020204030204" pitchFamily="49" charset="0"/>
            </a:endParaRPr>
          </a:p>
          <a:p>
            <a:r>
              <a:rPr lang="en-ID" sz="2600" dirty="0" err="1" smtClean="0">
                <a:latin typeface="Consolas" panose="020B0609020204030204" pitchFamily="49" charset="0"/>
              </a:rPr>
              <a:t>app</a:t>
            </a:r>
            <a:r>
              <a:rPr lang="en-ID" sz="26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.use</a:t>
            </a:r>
            <a:r>
              <a:rPr lang="en-ID" sz="2600" dirty="0" smtClean="0">
                <a:latin typeface="Consolas" panose="020B0609020204030204" pitchFamily="49" charset="0"/>
              </a:rPr>
              <a:t>(</a:t>
            </a:r>
            <a:r>
              <a:rPr lang="en-ID" sz="2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bodyParser.json</a:t>
            </a:r>
            <a:r>
              <a:rPr lang="en-ID" sz="2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ID" sz="2600" dirty="0" smtClean="0">
                <a:latin typeface="Consolas" panose="020B0609020204030204" pitchFamily="49" charset="0"/>
              </a:rPr>
              <a:t>);</a:t>
            </a:r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 smtClean="0">
                <a:latin typeface="Consolas" panose="020B0609020204030204" pitchFamily="49" charset="0"/>
              </a:rPr>
              <a:t>app</a:t>
            </a:r>
            <a:r>
              <a:rPr lang="en-ID" sz="26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.post</a:t>
            </a:r>
            <a:r>
              <a:rPr lang="en-ID" sz="2600" dirty="0">
                <a:latin typeface="Consolas" panose="020B0609020204030204" pitchFamily="49" charset="0"/>
              </a:rPr>
              <a:t>('</a:t>
            </a:r>
            <a:r>
              <a:rPr lang="en-ID" sz="2600" b="1" dirty="0">
                <a:latin typeface="Consolas" panose="020B0609020204030204" pitchFamily="49" charset="0"/>
              </a:rPr>
              <a:t>/</a:t>
            </a:r>
            <a:r>
              <a:rPr lang="en-ID" sz="2600" b="1" dirty="0" err="1">
                <a:latin typeface="Consolas" panose="020B0609020204030204" pitchFamily="49" charset="0"/>
              </a:rPr>
              <a:t>api</a:t>
            </a:r>
            <a:r>
              <a:rPr lang="en-ID" sz="2600" dirty="0">
                <a:latin typeface="Consolas" panose="020B0609020204030204" pitchFamily="49" charset="0"/>
              </a:rPr>
              <a:t>', function(</a:t>
            </a:r>
            <a:r>
              <a:rPr lang="en-ID" sz="2600" dirty="0" err="1">
                <a:latin typeface="Consolas" panose="020B0609020204030204" pitchFamily="49" charset="0"/>
              </a:rPr>
              <a:t>req</a:t>
            </a:r>
            <a:r>
              <a:rPr lang="en-ID" sz="2600" dirty="0">
                <a:latin typeface="Consolas" panose="020B0609020204030204" pitchFamily="49" charset="0"/>
              </a:rPr>
              <a:t>, res){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	console.log(</a:t>
            </a:r>
            <a:r>
              <a:rPr lang="en-ID" sz="2600" b="1" dirty="0" err="1" smtClean="0">
                <a:latin typeface="Consolas" panose="020B0609020204030204" pitchFamily="49" charset="0"/>
              </a:rPr>
              <a:t>req.body</a:t>
            </a:r>
            <a:r>
              <a:rPr lang="en-ID" sz="26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	</a:t>
            </a:r>
            <a:r>
              <a:rPr lang="en-ID" sz="2600" dirty="0" err="1">
                <a:latin typeface="Consolas" panose="020B0609020204030204" pitchFamily="49" charset="0"/>
              </a:rPr>
              <a:t>res.send</a:t>
            </a:r>
            <a:r>
              <a:rPr lang="en-ID" sz="26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		</a:t>
            </a:r>
            <a:r>
              <a:rPr lang="en-ID" sz="2600" b="1" dirty="0" smtClean="0">
                <a:latin typeface="Consolas" panose="020B0609020204030204" pitchFamily="49" charset="0"/>
              </a:rPr>
              <a:t>type</a:t>
            </a:r>
            <a:r>
              <a:rPr lang="en-ID" sz="2600" b="1" dirty="0">
                <a:latin typeface="Consolas" panose="020B0609020204030204" pitchFamily="49" charset="0"/>
              </a:rPr>
              <a:t>: 'POST',</a:t>
            </a:r>
          </a:p>
          <a:p>
            <a:r>
              <a:rPr lang="en-ID" sz="2600" b="1" dirty="0" smtClean="0">
                <a:latin typeface="Consolas" panose="020B0609020204030204" pitchFamily="49" charset="0"/>
              </a:rPr>
              <a:t>		</a:t>
            </a:r>
            <a:r>
              <a:rPr lang="en-ID" sz="2600" b="1" dirty="0" err="1" smtClean="0">
                <a:latin typeface="Consolas" panose="020B0609020204030204" pitchFamily="49" charset="0"/>
              </a:rPr>
              <a:t>nama</a:t>
            </a:r>
            <a:r>
              <a:rPr lang="en-ID" sz="2600" b="1" dirty="0">
                <a:latin typeface="Consolas" panose="020B0609020204030204" pitchFamily="49" charset="0"/>
              </a:rPr>
              <a:t>: 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req.body.nama</a:t>
            </a:r>
            <a:r>
              <a:rPr lang="en-ID" sz="2600" b="1" dirty="0">
                <a:latin typeface="Consolas" panose="020B0609020204030204" pitchFamily="49" charset="0"/>
              </a:rPr>
              <a:t>,</a:t>
            </a:r>
          </a:p>
          <a:p>
            <a:r>
              <a:rPr lang="en-ID" sz="2600" b="1" dirty="0" smtClean="0">
                <a:latin typeface="Consolas" panose="020B0609020204030204" pitchFamily="49" charset="0"/>
              </a:rPr>
              <a:t>		</a:t>
            </a:r>
            <a:r>
              <a:rPr lang="en-ID" sz="2600" b="1" dirty="0" err="1" smtClean="0">
                <a:latin typeface="Consolas" panose="020B0609020204030204" pitchFamily="49" charset="0"/>
              </a:rPr>
              <a:t>usia</a:t>
            </a:r>
            <a:r>
              <a:rPr lang="en-ID" sz="2600" b="1" dirty="0">
                <a:latin typeface="Consolas" panose="020B0609020204030204" pitchFamily="49" charset="0"/>
              </a:rPr>
              <a:t>: 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req.body.usia</a:t>
            </a:r>
            <a:endParaRPr lang="en-ID" sz="2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600" dirty="0" smtClean="0">
                <a:latin typeface="Consolas" panose="020B0609020204030204" pitchFamily="49" charset="0"/>
              </a:rPr>
              <a:t>	});</a:t>
            </a:r>
            <a:endParaRPr lang="en-ID" sz="2600" dirty="0">
              <a:latin typeface="Consolas" panose="020B0609020204030204" pitchFamily="49" charset="0"/>
            </a:endParaRPr>
          </a:p>
          <a:p>
            <a:r>
              <a:rPr lang="en-ID" sz="26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b="1" dirty="0" smtClean="0">
                <a:latin typeface="Consolas" panose="020B0609020204030204" pitchFamily="49" charset="0"/>
              </a:rPr>
              <a:t>. . . . . .</a:t>
            </a:r>
            <a:endParaRPr lang="en-ID" sz="2600" b="1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194417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Handling POST With Body-Parser</a:t>
            </a:r>
          </a:p>
          <a:p>
            <a:pPr algn="r"/>
            <a:r>
              <a:rPr lang="en-US" sz="2400" b="1" dirty="0">
                <a:solidFill>
                  <a:srgbClr val="009696"/>
                </a:solidFill>
              </a:rPr>
              <a:t>(</a:t>
            </a:r>
            <a:r>
              <a:rPr lang="en-US" sz="2400" b="1" dirty="0" err="1">
                <a:solidFill>
                  <a:srgbClr val="009696"/>
                </a:solidFill>
              </a:rPr>
              <a:t>Req.Body</a:t>
            </a:r>
            <a:r>
              <a:rPr lang="en-US" sz="2400" b="1" dirty="0">
                <a:solidFill>
                  <a:srgbClr val="009696"/>
                </a:solidFill>
              </a:rPr>
              <a:t> as Response)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9525" y="5725886"/>
            <a:ext cx="5064075" cy="761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800" b="1" i="1" dirty="0" smtClean="0">
                <a:solidFill>
                  <a:srgbClr val="9D3389"/>
                </a:solidFill>
              </a:rPr>
              <a:t>Run &amp; try to POST </a:t>
            </a:r>
          </a:p>
          <a:p>
            <a:pPr algn="ctr"/>
            <a:r>
              <a:rPr lang="en-ID" sz="2800" b="1" i="1" dirty="0" smtClean="0">
                <a:solidFill>
                  <a:srgbClr val="9D3389"/>
                </a:solidFill>
              </a:rPr>
              <a:t>with Postman!</a:t>
            </a:r>
            <a:endParaRPr lang="en-ID" sz="2800" b="1" i="1" dirty="0">
              <a:solidFill>
                <a:srgbClr val="9D33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75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4171" y="194417"/>
            <a:ext cx="731519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9696"/>
                </a:solidFill>
              </a:rPr>
              <a:t>Handling POST with Body-Parser</a:t>
            </a:r>
          </a:p>
          <a:p>
            <a:r>
              <a:rPr lang="en-US" sz="2400" b="1" dirty="0">
                <a:solidFill>
                  <a:srgbClr val="009696"/>
                </a:solidFill>
              </a:rPr>
              <a:t>(</a:t>
            </a:r>
            <a:r>
              <a:rPr lang="en-US" sz="2400" b="1" dirty="0" err="1">
                <a:solidFill>
                  <a:srgbClr val="009696"/>
                </a:solidFill>
              </a:rPr>
              <a:t>Req.Body</a:t>
            </a:r>
            <a:r>
              <a:rPr lang="en-US" sz="2400" b="1" dirty="0">
                <a:solidFill>
                  <a:srgbClr val="009696"/>
                </a:solidFill>
              </a:rPr>
              <a:t> as Response)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507" t="20767" r="8905" b="7023"/>
          <a:stretch/>
        </p:blipFill>
        <p:spPr>
          <a:xfrm>
            <a:off x="1048972" y="1262052"/>
            <a:ext cx="7282545" cy="450994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4778829" y="2732314"/>
            <a:ext cx="2318657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78829" y="2803820"/>
            <a:ext cx="2318657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Body </a:t>
            </a:r>
            <a:r>
              <a:rPr lang="en-US" sz="2800" b="1" dirty="0" err="1" smtClean="0">
                <a:solidFill>
                  <a:schemeClr val="bg1"/>
                </a:solidFill>
              </a:rPr>
              <a:t>Req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8829" y="4555839"/>
            <a:ext cx="2318657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78829" y="4627345"/>
            <a:ext cx="2318658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Body Res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343" y="2448989"/>
            <a:ext cx="6240513" cy="140455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8972" y="4327202"/>
            <a:ext cx="6240513" cy="140455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497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1947" y="999744"/>
            <a:ext cx="7693578" cy="4229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2800" dirty="0" smtClean="0"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latin typeface="Consolas" panose="020B0609020204030204" pitchFamily="49" charset="0"/>
              </a:rPr>
              <a:t>app.</a:t>
            </a:r>
            <a:r>
              <a:rPr lang="en-US" sz="32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use</a:t>
            </a:r>
            <a:r>
              <a:rPr lang="en-US" sz="3200" dirty="0" smtClean="0">
                <a:latin typeface="Consolas" panose="020B0609020204030204" pitchFamily="49" charset="0"/>
              </a:rPr>
              <a:t>((</a:t>
            </a:r>
            <a:r>
              <a:rPr lang="en-US" sz="3200" dirty="0" err="1" smtClean="0">
                <a:latin typeface="Consolas" panose="020B0609020204030204" pitchFamily="49" charset="0"/>
              </a:rPr>
              <a:t>req</a:t>
            </a:r>
            <a:r>
              <a:rPr lang="en-US" sz="3200" dirty="0">
                <a:latin typeface="Consolas" panose="020B0609020204030204" pitchFamily="49" charset="0"/>
              </a:rPr>
              <a:t>, res, next</a:t>
            </a:r>
            <a:r>
              <a:rPr lang="en-US" sz="3200" dirty="0" smtClean="0">
                <a:latin typeface="Consolas" panose="020B0609020204030204" pitchFamily="49" charset="0"/>
              </a:rPr>
              <a:t>) =&gt; {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</a:rPr>
              <a:t>res.status</a:t>
            </a:r>
            <a:r>
              <a:rPr lang="en-US" sz="3200" dirty="0" smtClean="0"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latin typeface="Consolas" panose="020B0609020204030204" pitchFamily="49" charset="0"/>
              </a:rPr>
              <a:t>404</a:t>
            </a:r>
            <a:r>
              <a:rPr lang="en-US" sz="3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	.</a:t>
            </a:r>
            <a:r>
              <a:rPr lang="en-US" sz="3200" dirty="0">
                <a:latin typeface="Consolas" panose="020B0609020204030204" pitchFamily="49" charset="0"/>
              </a:rPr>
              <a:t>send</a:t>
            </a:r>
            <a:r>
              <a:rPr lang="en-US" sz="3200" dirty="0" smtClean="0"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"404 Not Found"</a:t>
            </a:r>
            <a:r>
              <a:rPr lang="en-US" sz="3200" dirty="0" smtClean="0">
                <a:latin typeface="Consolas" panose="020B0609020204030204" pitchFamily="49" charset="0"/>
              </a:rPr>
              <a:t>)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</a:rPr>
              <a:t>})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latin typeface="Consolas" panose="020B0609020204030204" pitchFamily="49" charset="0"/>
              </a:rPr>
              <a:t>app.listen</a:t>
            </a:r>
            <a:r>
              <a:rPr lang="en-US" sz="3200" dirty="0" smtClean="0">
                <a:latin typeface="Consolas" panose="020B0609020204030204" pitchFamily="49" charset="0"/>
              </a:rPr>
              <a:t>(3000)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800" dirty="0">
                <a:latin typeface="Consolas" panose="020B0609020204030204" pitchFamily="49" charset="0"/>
              </a:rPr>
              <a:t/>
            </a:r>
            <a:br>
              <a:rPr lang="en-ID" sz="2800" dirty="0">
                <a:latin typeface="Consolas" panose="020B0609020204030204" pitchFamily="49" charset="0"/>
              </a:rPr>
            </a:br>
            <a:r>
              <a:rPr lang="en-ID" sz="2800" b="1" dirty="0" smtClean="0">
                <a:latin typeface="Consolas" panose="020B0609020204030204" pitchFamily="49" charset="0"/>
              </a:rPr>
              <a:t>. . . . . .</a:t>
            </a:r>
            <a:endParaRPr lang="en-ID" sz="2800" b="1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71901" y="433800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Handling </a:t>
            </a:r>
            <a:endParaRPr lang="en-US" b="1" dirty="0" smtClean="0">
              <a:solidFill>
                <a:srgbClr val="009696"/>
              </a:solidFill>
            </a:endParaRP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404 </a:t>
            </a:r>
            <a:r>
              <a:rPr lang="en-US" b="1" dirty="0" smtClean="0">
                <a:solidFill>
                  <a:srgbClr val="009696"/>
                </a:solidFill>
              </a:rPr>
              <a:t>Not Found</a:t>
            </a:r>
            <a:endParaRPr lang="en-US" sz="3200" b="1" dirty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69" y="5603966"/>
            <a:ext cx="5064075" cy="761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800" b="1" i="1" dirty="0" smtClean="0">
                <a:solidFill>
                  <a:srgbClr val="9D3389"/>
                </a:solidFill>
              </a:rPr>
              <a:t>Insert below all routes!</a:t>
            </a:r>
          </a:p>
          <a:p>
            <a:pPr algn="ctr"/>
            <a:r>
              <a:rPr lang="en-ID" sz="2800" b="1" i="1" dirty="0" smtClean="0">
                <a:solidFill>
                  <a:srgbClr val="9D3389"/>
                </a:solidFill>
              </a:rPr>
              <a:t>On top server activation.</a:t>
            </a:r>
            <a:endParaRPr lang="en-ID" sz="2800" b="1" i="1" dirty="0">
              <a:solidFill>
                <a:srgbClr val="9D33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1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API</a:t>
            </a:r>
            <a:endParaRPr lang="en-US" sz="32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1800" y="1324291"/>
            <a:ext cx="7961586" cy="4824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b="1" i="1" dirty="0">
                <a:solidFill>
                  <a:srgbClr val="009696"/>
                </a:solidFill>
              </a:rPr>
              <a:t>API </a:t>
            </a:r>
            <a:r>
              <a:rPr lang="en-US" sz="2400" i="1" dirty="0" smtClean="0">
                <a:solidFill>
                  <a:srgbClr val="009696"/>
                </a:solidFill>
              </a:rPr>
              <a:t>(Application </a:t>
            </a:r>
            <a:r>
              <a:rPr lang="en-US" sz="2400" i="1" dirty="0">
                <a:solidFill>
                  <a:srgbClr val="009696"/>
                </a:solidFill>
              </a:rPr>
              <a:t>Programming </a:t>
            </a:r>
            <a:r>
              <a:rPr lang="en-US" sz="2400" i="1" dirty="0" smtClean="0">
                <a:solidFill>
                  <a:srgbClr val="009696"/>
                </a:solidFill>
              </a:rPr>
              <a:t>Interface)</a:t>
            </a:r>
            <a:r>
              <a:rPr lang="en-US" sz="2400" dirty="0" smtClean="0"/>
              <a:t> is </a:t>
            </a:r>
            <a:r>
              <a:rPr lang="en-US" sz="2400" dirty="0"/>
              <a:t>a software intermediary </a:t>
            </a:r>
            <a:r>
              <a:rPr lang="en-US" sz="2400" dirty="0" smtClean="0"/>
              <a:t>which allows </a:t>
            </a:r>
            <a:r>
              <a:rPr lang="en-US" sz="2400" dirty="0"/>
              <a:t>applications to talk to each other.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/>
              <a:t>When you use an application on your mobile phone, the application connects to the Internet and sends data to a server. The server then retrieves that data, interprets it, performs the necessary actions and sends it back to your phone. The application then interprets that data and presents </a:t>
            </a:r>
            <a:r>
              <a:rPr lang="en-US" sz="2400" dirty="0" smtClean="0"/>
              <a:t>to you </a:t>
            </a:r>
            <a:r>
              <a:rPr lang="en-US" sz="2400" dirty="0"/>
              <a:t>with the information </a:t>
            </a:r>
            <a:r>
              <a:rPr lang="en-US" sz="2400" dirty="0" smtClean="0"/>
              <a:t>that you wanted, </a:t>
            </a:r>
            <a:r>
              <a:rPr lang="en-US" sz="2400" dirty="0"/>
              <a:t>in a readable way. This is what an API is - all of this happens via API.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9857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761233" y="-64827"/>
            <a:ext cx="470102" cy="1783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C:\Users\Windows 7\Videos\the-anatomy-of-optimized-web-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1108"/>
            <a:ext cx="9161486" cy="54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854" y="177421"/>
            <a:ext cx="7973826" cy="109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4400" b="1" dirty="0" smtClean="0">
                <a:solidFill>
                  <a:srgbClr val="009696"/>
                </a:solidFill>
              </a:rPr>
              <a:t>Express Router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653" y="3767959"/>
            <a:ext cx="8056180" cy="341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053" y="6285187"/>
            <a:ext cx="8056180" cy="341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786" y="375409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/beranda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541" y="3767959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/profil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2588" y="375409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/berita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785" y="625745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/galeri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7231" y="6285187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/tentang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2588" y="6285187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/kontak</a:t>
            </a:r>
            <a:endParaRPr lang="id-ID" b="1" dirty="0">
              <a:latin typeface="Gotham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10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9810" y="1175741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router</a:t>
            </a:r>
            <a:r>
              <a:rPr lang="en-ID" sz="2400" dirty="0">
                <a:latin typeface="Consolas" panose="020B0609020204030204" pitchFamily="49" charset="0"/>
              </a:rPr>
              <a:t> = require(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ID" sz="2400" dirty="0">
                <a:latin typeface="Consolas" panose="020B0609020204030204" pitchFamily="49" charset="0"/>
              </a:rPr>
              <a:t>).Router();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router</a:t>
            </a:r>
            <a:r>
              <a:rPr lang="en-ID" sz="2400" dirty="0" err="1">
                <a:latin typeface="Consolas" panose="020B0609020204030204" pitchFamily="49" charset="0"/>
              </a:rPr>
              <a:t>.get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'/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satu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latin typeface="Consolas" panose="020B0609020204030204" pitchFamily="49" charset="0"/>
              </a:rPr>
              <a:t>, function(</a:t>
            </a:r>
            <a:r>
              <a:rPr lang="en-ID" sz="2400" dirty="0" err="1">
                <a:latin typeface="Consolas" panose="020B0609020204030204" pitchFamily="49" charset="0"/>
              </a:rPr>
              <a:t>req,res</a:t>
            </a:r>
            <a:r>
              <a:rPr lang="en-ID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</a:t>
            </a:r>
            <a:r>
              <a:rPr lang="en-ID" sz="2400" dirty="0" err="1" smtClean="0">
                <a:latin typeface="Consolas" panose="020B0609020204030204" pitchFamily="49" charset="0"/>
              </a:rPr>
              <a:t>res.send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i="1" dirty="0">
                <a:latin typeface="Consolas" panose="020B0609020204030204" pitchFamily="49" charset="0"/>
              </a:rPr>
              <a:t>'</a:t>
            </a:r>
            <a:r>
              <a:rPr lang="en-ID" sz="2400" b="1" i="1" dirty="0" err="1">
                <a:latin typeface="Consolas" panose="020B0609020204030204" pitchFamily="49" charset="0"/>
              </a:rPr>
              <a:t>Ini</a:t>
            </a:r>
            <a:r>
              <a:rPr lang="en-ID" sz="2400" b="1" i="1" dirty="0">
                <a:latin typeface="Consolas" panose="020B0609020204030204" pitchFamily="49" charset="0"/>
              </a:rPr>
              <a:t> </a:t>
            </a:r>
            <a:r>
              <a:rPr lang="en-ID" sz="2400" b="1" i="1" dirty="0" err="1">
                <a:latin typeface="Consolas" panose="020B0609020204030204" pitchFamily="49" charset="0"/>
              </a:rPr>
              <a:t>Halaman</a:t>
            </a:r>
            <a:r>
              <a:rPr lang="en-ID" sz="2400" b="1" i="1" dirty="0">
                <a:latin typeface="Consolas" panose="020B0609020204030204" pitchFamily="49" charset="0"/>
              </a:rPr>
              <a:t> </a:t>
            </a:r>
            <a:r>
              <a:rPr lang="en-ID" sz="2400" b="1" i="1" dirty="0" err="1">
                <a:latin typeface="Consolas" panose="020B0609020204030204" pitchFamily="49" charset="0"/>
              </a:rPr>
              <a:t>Satu</a:t>
            </a:r>
            <a:r>
              <a:rPr lang="en-ID" sz="2400" b="1" i="1" dirty="0">
                <a:latin typeface="Consolas" panose="020B0609020204030204" pitchFamily="49" charset="0"/>
              </a:rPr>
              <a:t>!'</a:t>
            </a:r>
            <a:r>
              <a:rPr lang="en-ID" sz="24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router</a:t>
            </a:r>
            <a:r>
              <a:rPr lang="en-ID" sz="2400" dirty="0" err="1">
                <a:latin typeface="Consolas" panose="020B0609020204030204" pitchFamily="49" charset="0"/>
              </a:rPr>
              <a:t>.get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'/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dua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latin typeface="Consolas" panose="020B0609020204030204" pitchFamily="49" charset="0"/>
              </a:rPr>
              <a:t>, function(</a:t>
            </a:r>
            <a:r>
              <a:rPr lang="en-ID" sz="2400" dirty="0" err="1">
                <a:latin typeface="Consolas" panose="020B0609020204030204" pitchFamily="49" charset="0"/>
              </a:rPr>
              <a:t>req,res</a:t>
            </a:r>
            <a:r>
              <a:rPr lang="en-ID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</a:t>
            </a:r>
            <a:r>
              <a:rPr lang="en-ID" sz="2400" dirty="0" err="1" smtClean="0">
                <a:latin typeface="Consolas" panose="020B0609020204030204" pitchFamily="49" charset="0"/>
              </a:rPr>
              <a:t>res.send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i="1" dirty="0">
                <a:latin typeface="Consolas" panose="020B0609020204030204" pitchFamily="49" charset="0"/>
              </a:rPr>
              <a:t>'Welcome to 2nd Page!'</a:t>
            </a:r>
            <a:r>
              <a:rPr lang="en-ID" sz="24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router</a:t>
            </a:r>
            <a:r>
              <a:rPr lang="en-ID" sz="2400" dirty="0" err="1">
                <a:latin typeface="Consolas" panose="020B0609020204030204" pitchFamily="49" charset="0"/>
              </a:rPr>
              <a:t>.get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'/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tiga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latin typeface="Consolas" panose="020B0609020204030204" pitchFamily="49" charset="0"/>
              </a:rPr>
              <a:t>, function(</a:t>
            </a:r>
            <a:r>
              <a:rPr lang="en-ID" sz="2400" dirty="0" err="1">
                <a:latin typeface="Consolas" panose="020B0609020204030204" pitchFamily="49" charset="0"/>
              </a:rPr>
              <a:t>req,res</a:t>
            </a:r>
            <a:r>
              <a:rPr lang="en-ID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</a:t>
            </a:r>
            <a:r>
              <a:rPr lang="en-ID" sz="2400" dirty="0" err="1" smtClean="0">
                <a:latin typeface="Consolas" panose="020B0609020204030204" pitchFamily="49" charset="0"/>
              </a:rPr>
              <a:t>res.send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i="1" dirty="0">
                <a:latin typeface="Consolas" panose="020B0609020204030204" pitchFamily="49" charset="0"/>
              </a:rPr>
              <a:t>'Ultraman </a:t>
            </a:r>
            <a:r>
              <a:rPr lang="en-ID" sz="2400" b="1" i="1" dirty="0" err="1">
                <a:latin typeface="Consolas" panose="020B0609020204030204" pitchFamily="49" charset="0"/>
              </a:rPr>
              <a:t>Tiga</a:t>
            </a:r>
            <a:r>
              <a:rPr lang="en-ID" sz="2400" b="1" i="1" dirty="0">
                <a:latin typeface="Consolas" panose="020B0609020204030204" pitchFamily="49" charset="0"/>
              </a:rPr>
              <a:t>!'</a:t>
            </a:r>
            <a:r>
              <a:rPr lang="en-ID" sz="24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module.exports</a:t>
            </a:r>
            <a:r>
              <a:rPr lang="en-ID" sz="2400" dirty="0">
                <a:latin typeface="Consolas" panose="020B0609020204030204" pitchFamily="49" charset="0"/>
              </a:rPr>
              <a:t> =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router</a:t>
            </a:r>
            <a:r>
              <a:rPr lang="en-ID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38928" y="194417"/>
            <a:ext cx="3644570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Express Router</a:t>
            </a: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#1 routes/route.js</a:t>
            </a:r>
            <a:endParaRPr lang="en-US" sz="24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48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9810" y="1360570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US" sz="2400" dirty="0">
                <a:latin typeface="Consolas" panose="020B0609020204030204" pitchFamily="49" charset="0"/>
              </a:rPr>
              <a:t> = require(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lin_routes</a:t>
            </a:r>
            <a:r>
              <a:rPr lang="en-US" sz="2400" dirty="0">
                <a:latin typeface="Consolas" panose="020B0609020204030204" pitchFamily="49" charset="0"/>
              </a:rPr>
              <a:t> = require(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'./routes/route'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latin typeface="Consolas" panose="020B0609020204030204" pitchFamily="49" charset="0"/>
              </a:rPr>
              <a:t> = express();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app.use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lin_routes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app.get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'/'</a:t>
            </a:r>
            <a:r>
              <a:rPr lang="en-US" sz="2400" dirty="0">
                <a:latin typeface="Consolas" panose="020B0609020204030204" pitchFamily="49" charset="0"/>
              </a:rPr>
              <a:t>, (</a:t>
            </a:r>
            <a:r>
              <a:rPr lang="en-US" sz="2400" dirty="0" err="1">
                <a:latin typeface="Consolas" panose="020B0609020204030204" pitchFamily="49" charset="0"/>
              </a:rPr>
              <a:t>req,res</a:t>
            </a:r>
            <a:r>
              <a:rPr lang="en-US" sz="2400" dirty="0">
                <a:latin typeface="Consolas" panose="020B0609020204030204" pitchFamily="49" charset="0"/>
              </a:rPr>
              <a:t>)=&gt;{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res.send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latin typeface="Consolas" panose="020B0609020204030204" pitchFamily="49" charset="0"/>
              </a:rPr>
              <a:t>'...Home Sweet Home...'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app.listen</a:t>
            </a:r>
            <a:r>
              <a:rPr lang="en-US" sz="2400" dirty="0">
                <a:latin typeface="Consolas" panose="020B0609020204030204" pitchFamily="49" charset="0"/>
              </a:rPr>
              <a:t>(3000, ()=&gt;{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console.log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'Server @port 3000!'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194417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Express Router</a:t>
            </a: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#2 App.js</a:t>
            </a:r>
            <a:endParaRPr lang="en-US" sz="24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1189" y="194416"/>
            <a:ext cx="7333669" cy="146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</a:t>
            </a:r>
          </a:p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Router</a:t>
            </a:r>
          </a:p>
          <a:p>
            <a:pPr algn="r"/>
            <a:r>
              <a:rPr lang="en-US" sz="3200" b="1" i="1" dirty="0" smtClean="0">
                <a:solidFill>
                  <a:srgbClr val="009696"/>
                </a:solidFill>
              </a:rPr>
              <a:t>Results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6992" y="462308"/>
            <a:ext cx="5801085" cy="5082305"/>
            <a:chOff x="1051886" y="1188517"/>
            <a:chExt cx="4767942" cy="415196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6800" t="20946" r="35235" b="59826"/>
            <a:stretch/>
          </p:blipFill>
          <p:spPr>
            <a:xfrm>
              <a:off x="1051886" y="1188517"/>
              <a:ext cx="4767940" cy="107512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6689" t="20585" r="35363" b="59630"/>
            <a:stretch/>
          </p:blipFill>
          <p:spPr>
            <a:xfrm>
              <a:off x="1051888" y="2249191"/>
              <a:ext cx="4767940" cy="11066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16916" t="20824" r="35718" b="60566"/>
            <a:stretch/>
          </p:blipFill>
          <p:spPr>
            <a:xfrm>
              <a:off x="1051888" y="3290052"/>
              <a:ext cx="4767938" cy="10536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l="16978" t="20583" r="35538" b="60488"/>
            <a:stretch/>
          </p:blipFill>
          <p:spPr>
            <a:xfrm>
              <a:off x="1051886" y="4271363"/>
              <a:ext cx="4767939" cy="1069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782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4023" y="379378"/>
            <a:ext cx="4367058" cy="1029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6600" b="1" dirty="0" err="1" smtClean="0">
                <a:solidFill>
                  <a:srgbClr val="009696"/>
                </a:solidFill>
              </a:rPr>
              <a:t>Cors</a:t>
            </a:r>
            <a:endParaRPr lang="en-US" sz="5400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685" y="1907628"/>
            <a:ext cx="7287700" cy="4382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fontAlgn="base"/>
            <a:r>
              <a:rPr lang="en-ID" sz="2400" b="1" i="1" dirty="0" err="1" smtClean="0"/>
              <a:t>Cors</a:t>
            </a:r>
            <a:r>
              <a:rPr lang="en-ID" sz="2400" dirty="0" smtClean="0"/>
              <a:t> </a:t>
            </a:r>
            <a:r>
              <a:rPr lang="en-US" sz="2400" dirty="0"/>
              <a:t>is a </a:t>
            </a:r>
            <a:r>
              <a:rPr lang="en-US" sz="2400" dirty="0" smtClean="0"/>
              <a:t>Node.js </a:t>
            </a:r>
            <a:r>
              <a:rPr lang="en-US" sz="2400" dirty="0"/>
              <a:t>package for providing a Connect/Express middleware that can be used to enable CORS with various options.</a:t>
            </a:r>
            <a:endParaRPr lang="en-ID" sz="2400" dirty="0" smtClean="0"/>
          </a:p>
          <a:p>
            <a:pPr fontAlgn="base"/>
            <a:r>
              <a:rPr lang="id-ID" sz="2400" dirty="0" smtClean="0"/>
              <a:t>(See </a:t>
            </a:r>
            <a:r>
              <a:rPr lang="id-ID" sz="2400" dirty="0" smtClean="0">
                <a:solidFill>
                  <a:srgbClr val="FF0000"/>
                </a:solidFill>
              </a:rPr>
              <a:t>npmjs.com/package/cors</a:t>
            </a:r>
            <a:r>
              <a:rPr lang="id-ID" sz="2400" dirty="0" smtClean="0"/>
              <a:t>)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endParaRPr lang="id-ID" sz="24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id-ID" sz="2400" b="1" dirty="0" smtClean="0"/>
              <a:t>Installation</a:t>
            </a:r>
          </a:p>
          <a:p>
            <a:pPr algn="just"/>
            <a:r>
              <a:rPr lang="id-ID" sz="2400" b="1" dirty="0" smtClean="0"/>
              <a:t>    </a:t>
            </a:r>
            <a:r>
              <a:rPr lang="en-ID" sz="2800" dirty="0" smtClean="0">
                <a:solidFill>
                  <a:srgbClr val="FF0000"/>
                </a:solidFill>
              </a:rPr>
              <a:t>$ n</a:t>
            </a:r>
            <a:r>
              <a:rPr lang="id-ID" sz="2800" dirty="0" smtClean="0">
                <a:solidFill>
                  <a:srgbClr val="FF0000"/>
                </a:solidFill>
              </a:rPr>
              <a:t>pm </a:t>
            </a:r>
            <a:r>
              <a:rPr lang="id-ID" sz="2800" dirty="0">
                <a:solidFill>
                  <a:srgbClr val="FF0000"/>
                </a:solidFill>
              </a:rPr>
              <a:t>install </a:t>
            </a:r>
            <a:r>
              <a:rPr lang="en-ID" sz="2800" dirty="0" err="1" smtClean="0">
                <a:solidFill>
                  <a:srgbClr val="FF0000"/>
                </a:solidFill>
              </a:rPr>
              <a:t>cors</a:t>
            </a:r>
            <a:r>
              <a:rPr lang="id-ID" sz="2800" dirty="0" smtClean="0">
                <a:solidFill>
                  <a:srgbClr val="FF0000"/>
                </a:solidFill>
              </a:rPr>
              <a:t> --save </a:t>
            </a:r>
          </a:p>
          <a:p>
            <a:pPr algn="just"/>
            <a:endParaRPr lang="id-ID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10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6992" y="1215956"/>
            <a:ext cx="7693578" cy="4122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US" sz="2400" dirty="0">
                <a:latin typeface="Consolas" panose="020B0609020204030204" pitchFamily="49" charset="0"/>
              </a:rPr>
              <a:t> = require('express');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 app </a:t>
            </a:r>
            <a:r>
              <a:rPr lang="en-US" sz="2400" dirty="0">
                <a:latin typeface="Consolas" panose="020B0609020204030204" pitchFamily="49" charset="0"/>
              </a:rPr>
              <a:t>= express();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cors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require</a:t>
            </a:r>
            <a:r>
              <a:rPr lang="en-US" sz="2400" dirty="0" smtClean="0">
                <a:latin typeface="Consolas" panose="020B0609020204030204" pitchFamily="49" charset="0"/>
              </a:rPr>
              <a:t>('</a:t>
            </a:r>
            <a:r>
              <a:rPr lang="en-US" sz="2400" dirty="0" err="1" smtClean="0">
                <a:latin typeface="Consolas" panose="020B0609020204030204" pitchFamily="49" charset="0"/>
              </a:rPr>
              <a:t>cors</a:t>
            </a:r>
            <a:r>
              <a:rPr lang="en-US" sz="2400" dirty="0" smtClean="0">
                <a:latin typeface="Consolas" panose="020B0609020204030204" pitchFamily="49" charset="0"/>
              </a:rPr>
              <a:t>');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app.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cors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app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.get</a:t>
            </a:r>
            <a:r>
              <a:rPr lang="en-US" sz="2400" dirty="0">
                <a:latin typeface="Consolas" panose="020B0609020204030204" pitchFamily="49" charset="0"/>
              </a:rPr>
              <a:t>('/', function(</a:t>
            </a:r>
            <a:r>
              <a:rPr lang="en-US" sz="2400" dirty="0" err="1">
                <a:latin typeface="Consolas" panose="020B0609020204030204" pitchFamily="49" charset="0"/>
              </a:rPr>
              <a:t>req</a:t>
            </a:r>
            <a:r>
              <a:rPr lang="en-US" sz="2400" dirty="0">
                <a:latin typeface="Consolas" panose="020B0609020204030204" pitchFamily="49" charset="0"/>
              </a:rPr>
              <a:t>, res){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console.log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latin typeface="Consolas" panose="020B0609020204030204" pitchFamily="49" charset="0"/>
              </a:rPr>
              <a:t>'GET request'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ID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res.json</a:t>
            </a:r>
            <a:r>
              <a:rPr lang="en-ID" sz="2400" dirty="0" smtClean="0">
                <a:latin typeface="Consolas" panose="020B0609020204030204" pitchFamily="49" charset="0"/>
              </a:rPr>
              <a:t>(</a:t>
            </a:r>
            <a:r>
              <a:rPr lang="en-ID" sz="2400" b="1" dirty="0" smtClean="0">
                <a:latin typeface="Consolas" panose="020B0609020204030204" pitchFamily="49" charset="0"/>
              </a:rPr>
              <a:t>{status:'</a:t>
            </a:r>
            <a:r>
              <a:rPr lang="en-ID" sz="2400" b="1" dirty="0" err="1" smtClean="0">
                <a:latin typeface="Consolas" panose="020B0609020204030204" pitchFamily="49" charset="0"/>
              </a:rPr>
              <a:t>Sukses</a:t>
            </a:r>
            <a:r>
              <a:rPr lang="en-ID" sz="2400" b="1" dirty="0" smtClean="0">
                <a:latin typeface="Consolas" panose="020B0609020204030204" pitchFamily="49" charset="0"/>
              </a:rPr>
              <a:t>!'}</a:t>
            </a:r>
            <a:r>
              <a:rPr lang="en-ID" sz="2400" dirty="0" smtClean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app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.listen</a:t>
            </a:r>
            <a:r>
              <a:rPr lang="en-US" sz="24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console.log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i="1" dirty="0" smtClean="0">
                <a:latin typeface="Consolas" panose="020B0609020204030204" pitchFamily="49" charset="0"/>
              </a:rPr>
              <a:t>'Run @port </a:t>
            </a:r>
            <a:r>
              <a:rPr lang="en-US" sz="2400" b="1" i="1" dirty="0">
                <a:latin typeface="Consolas" panose="020B0609020204030204" pitchFamily="49" charset="0"/>
              </a:rPr>
              <a:t>3210!'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85558"/>
            <a:ext cx="7333669" cy="105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Giving Access to Everyone </a:t>
            </a:r>
          </a:p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Express + </a:t>
            </a:r>
            <a:r>
              <a:rPr lang="en-US" sz="2800" b="1" dirty="0" err="1" smtClean="0">
                <a:solidFill>
                  <a:srgbClr val="009696"/>
                </a:solidFill>
              </a:rPr>
              <a:t>Cors</a:t>
            </a:r>
            <a:r>
              <a:rPr lang="en-US" sz="2800" b="1" dirty="0" smtClean="0">
                <a:solidFill>
                  <a:srgbClr val="009696"/>
                </a:solidFill>
              </a:rPr>
              <a:t> </a:t>
            </a:r>
            <a:r>
              <a:rPr lang="en-US" sz="2800" b="1" dirty="0" smtClean="0">
                <a:solidFill>
                  <a:srgbClr val="009696"/>
                </a:solidFill>
                <a:sym typeface="Wingdings" panose="05000000000000000000" pitchFamily="2" charset="2"/>
              </a:rPr>
              <a:t> React</a:t>
            </a:r>
            <a:endParaRPr lang="en-US" sz="2400" b="1" dirty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892" y="5994749"/>
            <a:ext cx="5064075" cy="6589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000" b="1" i="1" dirty="0" smtClean="0">
                <a:solidFill>
                  <a:srgbClr val="9D3389"/>
                </a:solidFill>
              </a:rPr>
              <a:t>Run &amp; try to GET </a:t>
            </a:r>
          </a:p>
          <a:p>
            <a:pPr algn="ctr"/>
            <a:r>
              <a:rPr lang="en-ID" sz="2000" b="1" i="1" dirty="0" smtClean="0">
                <a:solidFill>
                  <a:srgbClr val="9D3389"/>
                </a:solidFill>
              </a:rPr>
              <a:t>From React with </a:t>
            </a:r>
            <a:r>
              <a:rPr lang="en-ID" sz="2000" b="1" i="1" dirty="0" err="1" smtClean="0">
                <a:solidFill>
                  <a:srgbClr val="9D3389"/>
                </a:solidFill>
              </a:rPr>
              <a:t>Axios</a:t>
            </a:r>
            <a:r>
              <a:rPr lang="en-ID" sz="2000" b="1" i="1" dirty="0" smtClean="0">
                <a:solidFill>
                  <a:srgbClr val="9D3389"/>
                </a:solidFill>
              </a:rPr>
              <a:t>!</a:t>
            </a:r>
            <a:endParaRPr lang="en-ID" sz="2000" b="1" i="1" dirty="0">
              <a:solidFill>
                <a:srgbClr val="9D33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5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64671"/>
            <a:ext cx="91440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</a:t>
            </a:r>
            <a:r>
              <a:rPr lang="en-ID" sz="3200" i="1" dirty="0" smtClean="0"/>
              <a:t>7</a:t>
            </a:r>
            <a:r>
              <a:rPr lang="id-ID" sz="3200" i="1" dirty="0" smtClean="0"/>
              <a:t>  </a:t>
            </a:r>
            <a:r>
              <a:rPr lang="id-ID" sz="3200" b="0" dirty="0" smtClean="0">
                <a:latin typeface="Gotham" pitchFamily="50" charset="0"/>
              </a:rPr>
              <a:t>Express </a:t>
            </a:r>
            <a:r>
              <a:rPr lang="en-ID" sz="3200" b="0" dirty="0" smtClean="0">
                <a:latin typeface="Gotham" pitchFamily="50" charset="0"/>
              </a:rPr>
              <a:t>REST API</a:t>
            </a:r>
            <a:endParaRPr lang="en-US" sz="3200" i="1" dirty="0"/>
          </a:p>
        </p:txBody>
      </p:sp>
      <p:pic>
        <p:nvPicPr>
          <p:cNvPr id="6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1" y="1930081"/>
            <a:ext cx="4204418" cy="93577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7602"/>
            <a:ext cx="9144000" cy="1309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rgbClr val="009696"/>
                </a:solidFill>
              </a:rPr>
              <a:t>API</a:t>
            </a:r>
            <a:endParaRPr lang="en-US" sz="5400" i="1" dirty="0"/>
          </a:p>
        </p:txBody>
      </p:sp>
      <p:pic>
        <p:nvPicPr>
          <p:cNvPr id="1026" name="Picture 2" descr="C:\Users\usr\Downloads\nom-nom-consuming-rest-apis-21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30636" r="8763" b="14960"/>
          <a:stretch/>
        </p:blipFill>
        <p:spPr bwMode="auto">
          <a:xfrm>
            <a:off x="424353" y="2024166"/>
            <a:ext cx="8295294" cy="30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6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121" y="-59"/>
            <a:ext cx="8434563" cy="145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9696"/>
                </a:solidFill>
              </a:rPr>
              <a:t>HTTP Methods </a:t>
            </a:r>
            <a:endParaRPr lang="en-US" b="1" dirty="0" smtClean="0">
              <a:solidFill>
                <a:srgbClr val="009696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2162" y="1655379"/>
            <a:ext cx="7719838" cy="4493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b="1" i="1" dirty="0" smtClean="0">
                <a:solidFill>
                  <a:srgbClr val="009696"/>
                </a:solidFill>
              </a:rPr>
              <a:t>HTTP </a:t>
            </a:r>
            <a:r>
              <a:rPr lang="en-US" sz="2400" i="1" dirty="0" smtClean="0">
                <a:solidFill>
                  <a:srgbClr val="009696"/>
                </a:solidFill>
              </a:rPr>
              <a:t>(The Hypertext Transfer Protocol)</a:t>
            </a:r>
            <a:r>
              <a:rPr lang="en-US" sz="2400" dirty="0" smtClean="0"/>
              <a:t> is designed to enable communications between clients &amp; servers. It works as a request &amp; response protocol between a client &amp; server.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A web browser may be the client, and an application on a computer that hosts a web site may be the server.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The most commonly used HTTP Methods are POST, GET, PUT, PATCH &amp; DELETE.</a:t>
            </a:r>
          </a:p>
        </p:txBody>
      </p:sp>
    </p:spTree>
    <p:extLst>
      <p:ext uri="{BB962C8B-B14F-4D97-AF65-F5344CB8AC3E}">
        <p14:creationId xmlns:p14="http://schemas.microsoft.com/office/powerpoint/2010/main" val="220182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121" y="-59"/>
            <a:ext cx="8434563" cy="145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RESTful</a:t>
            </a:r>
            <a:r>
              <a:rPr lang="en-US" b="1" dirty="0" smtClean="0">
                <a:solidFill>
                  <a:srgbClr val="009696"/>
                </a:solidFill>
              </a:rPr>
              <a:t> </a:t>
            </a:r>
            <a:r>
              <a:rPr lang="en-US" b="1" dirty="0">
                <a:solidFill>
                  <a:srgbClr val="009696"/>
                </a:solidFill>
              </a:rPr>
              <a:t>APIs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6311" y="1724339"/>
            <a:ext cx="7520140" cy="4051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600" b="1" i="1" dirty="0" err="1">
                <a:solidFill>
                  <a:srgbClr val="009696"/>
                </a:solidFill>
              </a:rPr>
              <a:t>RESTful</a:t>
            </a:r>
            <a:r>
              <a:rPr lang="en-US" sz="2600" b="1" i="1" dirty="0">
                <a:solidFill>
                  <a:srgbClr val="009696"/>
                </a:solidFill>
              </a:rPr>
              <a:t> </a:t>
            </a:r>
            <a:r>
              <a:rPr lang="en-US" sz="2600" i="1" dirty="0" smtClean="0">
                <a:solidFill>
                  <a:srgbClr val="009696"/>
                </a:solidFill>
              </a:rPr>
              <a:t>(Representational State Transfer)</a:t>
            </a:r>
            <a:r>
              <a:rPr lang="en-US" sz="2600" dirty="0" smtClean="0"/>
              <a:t> web services is a way of providing  interoperability between computer system on the internet.</a:t>
            </a:r>
          </a:p>
          <a:p>
            <a:pPr algn="just"/>
            <a:endParaRPr lang="en-US" sz="2600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US" sz="2600" dirty="0" smtClean="0"/>
              <a:t>A </a:t>
            </a:r>
            <a:r>
              <a:rPr lang="en-US" sz="2600" dirty="0" err="1" smtClean="0"/>
              <a:t>RESTful</a:t>
            </a:r>
            <a:r>
              <a:rPr lang="en-US" sz="2600" dirty="0" smtClean="0"/>
              <a:t> API is an application program interface that uses HTTP requests to GET, PUT, POST or UPDATE data, based on representational state transfer (</a:t>
            </a:r>
            <a:r>
              <a:rPr lang="en-US" sz="2600" dirty="0" err="1" smtClean="0"/>
              <a:t>RESTful</a:t>
            </a:r>
            <a:r>
              <a:rPr lang="en-US" sz="2600" dirty="0" smtClean="0"/>
              <a:t>) architecture technology. </a:t>
            </a:r>
          </a:p>
        </p:txBody>
      </p:sp>
    </p:spTree>
    <p:extLst>
      <p:ext uri="{BB962C8B-B14F-4D97-AF65-F5344CB8AC3E}">
        <p14:creationId xmlns:p14="http://schemas.microsoft.com/office/powerpoint/2010/main" val="3824435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82814" y="315316"/>
            <a:ext cx="4367058" cy="1308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600" b="1" dirty="0" smtClean="0">
                <a:solidFill>
                  <a:srgbClr val="009696"/>
                </a:solidFill>
              </a:rPr>
              <a:t>Express</a:t>
            </a:r>
            <a:endParaRPr lang="en-US" sz="5400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5220" y="1907628"/>
            <a:ext cx="7788165" cy="4382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fontAlgn="base"/>
            <a:r>
              <a:rPr lang="en-US" sz="2400" dirty="0"/>
              <a:t>Express is a minimal and flexible Node.js web application framework that provides a robust set of features for web </a:t>
            </a:r>
            <a:r>
              <a:rPr lang="id-ID" sz="2400" dirty="0" smtClean="0"/>
              <a:t>&amp;</a:t>
            </a:r>
            <a:r>
              <a:rPr lang="en-US" sz="2400" dirty="0" smtClean="0"/>
              <a:t> </a:t>
            </a:r>
            <a:r>
              <a:rPr lang="en-US" sz="2400" dirty="0"/>
              <a:t>mobile </a:t>
            </a:r>
            <a:r>
              <a:rPr lang="en-US" sz="2400" dirty="0" smtClean="0"/>
              <a:t>applications</a:t>
            </a:r>
            <a:r>
              <a:rPr lang="id-ID" sz="2400" dirty="0" smtClean="0"/>
              <a:t>.</a:t>
            </a:r>
          </a:p>
          <a:p>
            <a:pPr fontAlgn="base"/>
            <a:endParaRPr lang="id-ID" sz="2400" dirty="0"/>
          </a:p>
          <a:p>
            <a:pPr fontAlgn="base"/>
            <a:r>
              <a:rPr lang="en-US" sz="2400" dirty="0"/>
              <a:t>Express provides a thin layer of fundamental web application features, without obscuring Node.js features that you know and </a:t>
            </a:r>
            <a:r>
              <a:rPr lang="en-US" sz="2400" dirty="0" smtClean="0"/>
              <a:t>love</a:t>
            </a:r>
            <a:r>
              <a:rPr lang="id-ID" sz="2400" dirty="0"/>
              <a:t> </a:t>
            </a:r>
            <a:r>
              <a:rPr lang="id-ID" sz="2400" dirty="0" smtClean="0"/>
              <a:t>(See </a:t>
            </a:r>
            <a:r>
              <a:rPr lang="id-ID" sz="2400" dirty="0">
                <a:solidFill>
                  <a:srgbClr val="FF0000"/>
                </a:solidFill>
              </a:rPr>
              <a:t>https://expressjs.com</a:t>
            </a:r>
            <a:r>
              <a:rPr lang="id-ID" sz="2400" dirty="0"/>
              <a:t>)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endParaRPr lang="id-ID" sz="24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id-ID" sz="2400" b="1" dirty="0" smtClean="0"/>
              <a:t>Installation</a:t>
            </a:r>
          </a:p>
          <a:p>
            <a:pPr algn="just"/>
            <a:r>
              <a:rPr lang="id-ID" sz="2400" b="1" dirty="0" smtClean="0"/>
              <a:t>    </a:t>
            </a:r>
            <a:r>
              <a:rPr lang="id-ID" sz="2800" dirty="0" smtClean="0">
                <a:solidFill>
                  <a:srgbClr val="FF0000"/>
                </a:solidFill>
              </a:rPr>
              <a:t>npm </a:t>
            </a:r>
            <a:r>
              <a:rPr lang="id-ID" sz="2800" dirty="0">
                <a:solidFill>
                  <a:srgbClr val="FF0000"/>
                </a:solidFill>
              </a:rPr>
              <a:t>install express </a:t>
            </a:r>
            <a:r>
              <a:rPr lang="id-ID" sz="2800" dirty="0" smtClean="0">
                <a:solidFill>
                  <a:srgbClr val="FF0000"/>
                </a:solidFill>
              </a:rPr>
              <a:t>--save </a:t>
            </a:r>
          </a:p>
          <a:p>
            <a:pPr algn="just"/>
            <a:endParaRPr lang="id-ID" sz="2400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3" y="486018"/>
            <a:ext cx="2774731" cy="6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3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5801" y="851555"/>
            <a:ext cx="7693578" cy="2867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US" sz="2800" dirty="0">
                <a:latin typeface="Consolas" panose="020B0609020204030204" pitchFamily="49" charset="0"/>
              </a:rPr>
              <a:t> = require('express');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 app </a:t>
            </a:r>
            <a:r>
              <a:rPr lang="en-US" sz="2800" dirty="0">
                <a:latin typeface="Consolas" panose="020B0609020204030204" pitchFamily="49" charset="0"/>
              </a:rPr>
              <a:t>= express();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.listen</a:t>
            </a:r>
            <a:r>
              <a:rPr lang="en-US" sz="28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 smtClean="0">
                <a:latin typeface="Consolas" panose="020B0609020204030204" pitchFamily="49" charset="0"/>
              </a:rPr>
              <a:t>'Run </a:t>
            </a:r>
            <a:r>
              <a:rPr lang="en-US" sz="2800" b="1" i="1" dirty="0">
                <a:latin typeface="Consolas" panose="020B0609020204030204" pitchFamily="49" charset="0"/>
              </a:rPr>
              <a:t>@</a:t>
            </a:r>
            <a:r>
              <a:rPr lang="en-US" sz="2800" b="1" i="1" dirty="0" smtClean="0">
                <a:latin typeface="Consolas" panose="020B0609020204030204" pitchFamily="49" charset="0"/>
              </a:rPr>
              <a:t>port </a:t>
            </a:r>
            <a:r>
              <a:rPr lang="en-US" sz="2800" b="1" i="1" dirty="0">
                <a:latin typeface="Consolas" panose="020B0609020204030204" pitchFamily="49" charset="0"/>
              </a:rPr>
              <a:t>3210!'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65946" y="69506"/>
            <a:ext cx="3153105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Create Server</a:t>
            </a:r>
            <a:endParaRPr lang="en-US" sz="2400" b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1289" b="47015"/>
          <a:stretch/>
        </p:blipFill>
        <p:spPr>
          <a:xfrm>
            <a:off x="1907419" y="3211682"/>
            <a:ext cx="3821812" cy="396727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0858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8147" y="1420329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US" sz="2800" dirty="0">
                <a:latin typeface="Consolas" panose="020B0609020204030204" pitchFamily="49" charset="0"/>
              </a:rPr>
              <a:t> = require('express');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 app </a:t>
            </a:r>
            <a:r>
              <a:rPr lang="en-US" sz="2800" dirty="0">
                <a:latin typeface="Consolas" panose="020B0609020204030204" pitchFamily="49" charset="0"/>
              </a:rPr>
              <a:t>= express();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.get</a:t>
            </a:r>
            <a:r>
              <a:rPr lang="en-US" sz="2800" dirty="0">
                <a:latin typeface="Consolas" panose="020B0609020204030204" pitchFamily="49" charset="0"/>
              </a:rPr>
              <a:t>('/', function(</a:t>
            </a:r>
            <a:r>
              <a:rPr lang="en-US" sz="2800" dirty="0" err="1">
                <a:latin typeface="Consolas" panose="020B0609020204030204" pitchFamily="49" charset="0"/>
              </a:rPr>
              <a:t>req</a:t>
            </a:r>
            <a:r>
              <a:rPr lang="en-US" sz="2800" dirty="0">
                <a:latin typeface="Consolas" panose="020B0609020204030204" pitchFamily="49" charset="0"/>
              </a:rPr>
              <a:t>, res){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latin typeface="Consolas" panose="020B0609020204030204" pitchFamily="49" charset="0"/>
              </a:rPr>
              <a:t>'GET request'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res.end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latin typeface="Consolas" panose="020B0609020204030204" pitchFamily="49" charset="0"/>
              </a:rPr>
              <a:t>; //end request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.listen</a:t>
            </a:r>
            <a:r>
              <a:rPr lang="en-US" sz="28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 smtClean="0">
                <a:latin typeface="Consolas" panose="020B0609020204030204" pitchFamily="49" charset="0"/>
              </a:rPr>
              <a:t>'Run @port </a:t>
            </a:r>
            <a:r>
              <a:rPr lang="en-US" sz="2800" b="1" i="1" dirty="0">
                <a:latin typeface="Consolas" panose="020B0609020204030204" pitchFamily="49" charset="0"/>
              </a:rPr>
              <a:t>3210!'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08620" y="183532"/>
            <a:ext cx="3153105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GET Then</a:t>
            </a:r>
          </a:p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End Request</a:t>
            </a:r>
            <a:endParaRPr lang="en-US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75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233" y="974013"/>
            <a:ext cx="7693578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US" sz="2800" dirty="0">
                <a:latin typeface="Consolas" panose="020B0609020204030204" pitchFamily="49" charset="0"/>
              </a:rPr>
              <a:t> = require('express');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 app </a:t>
            </a:r>
            <a:r>
              <a:rPr lang="en-US" sz="2800" dirty="0">
                <a:latin typeface="Consolas" panose="020B0609020204030204" pitchFamily="49" charset="0"/>
              </a:rPr>
              <a:t>= express();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.get</a:t>
            </a:r>
            <a:r>
              <a:rPr lang="en-US" sz="2800" dirty="0">
                <a:latin typeface="Consolas" panose="020B0609020204030204" pitchFamily="49" charset="0"/>
              </a:rPr>
              <a:t>('/', function(</a:t>
            </a:r>
            <a:r>
              <a:rPr lang="en-US" sz="2800" dirty="0" err="1">
                <a:latin typeface="Consolas" panose="020B0609020204030204" pitchFamily="49" charset="0"/>
              </a:rPr>
              <a:t>req</a:t>
            </a:r>
            <a:r>
              <a:rPr lang="en-US" sz="2800" dirty="0">
                <a:latin typeface="Consolas" panose="020B0609020204030204" pitchFamily="49" charset="0"/>
              </a:rPr>
              <a:t>, res){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latin typeface="Consolas" panose="020B0609020204030204" pitchFamily="49" charset="0"/>
              </a:rPr>
              <a:t>'GET request'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res.send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halo:'Halo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Dunia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!'}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app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.listen</a:t>
            </a:r>
            <a:r>
              <a:rPr lang="en-US" sz="28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 smtClean="0">
                <a:latin typeface="Consolas" panose="020B0609020204030204" pitchFamily="49" charset="0"/>
              </a:rPr>
              <a:t>'Run @port </a:t>
            </a:r>
            <a:r>
              <a:rPr lang="en-US" sz="2800" b="1" i="1" dirty="0">
                <a:latin typeface="Consolas" panose="020B0609020204030204" pitchFamily="49" charset="0"/>
              </a:rPr>
              <a:t>3210!'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9829" y="85559"/>
            <a:ext cx="7333669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GET Then Send Response</a:t>
            </a:r>
            <a:endParaRPr lang="en-US" sz="2400" b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6705" b="82226"/>
          <a:stretch/>
        </p:blipFill>
        <p:spPr>
          <a:xfrm>
            <a:off x="1719942" y="5107534"/>
            <a:ext cx="3715271" cy="151097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66571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9889</TotalTime>
  <Words>726</Words>
  <Application>Microsoft Office PowerPoint</Application>
  <PresentationFormat>On-screen Show (4:3)</PresentationFormat>
  <Paragraphs>217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805</cp:revision>
  <dcterms:created xsi:type="dcterms:W3CDTF">2015-11-07T11:59:24Z</dcterms:created>
  <dcterms:modified xsi:type="dcterms:W3CDTF">2019-01-11T02:54:12Z</dcterms:modified>
</cp:coreProperties>
</file>