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99" r:id="rId2"/>
    <p:sldId id="565" r:id="rId3"/>
    <p:sldId id="550" r:id="rId4"/>
    <p:sldId id="563" r:id="rId5"/>
    <p:sldId id="560" r:id="rId6"/>
    <p:sldId id="564" r:id="rId7"/>
    <p:sldId id="561" r:id="rId8"/>
    <p:sldId id="562" r:id="rId9"/>
    <p:sldId id="567" r:id="rId10"/>
    <p:sldId id="568" r:id="rId11"/>
    <p:sldId id="569" r:id="rId12"/>
    <p:sldId id="570" r:id="rId13"/>
    <p:sldId id="571" r:id="rId14"/>
    <p:sldId id="566"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9D3389"/>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0231" autoAdjust="0"/>
  </p:normalViewPr>
  <p:slideViewPr>
    <p:cSldViewPr snapToGrid="0">
      <p:cViewPr varScale="1">
        <p:scale>
          <a:sx n="63" d="100"/>
          <a:sy n="63" d="100"/>
        </p:scale>
        <p:origin x="331" y="58"/>
      </p:cViewPr>
      <p:guideLst>
        <p:guide orient="horz" pos="2160"/>
        <p:guide pos="2880"/>
      </p:guideLst>
    </p:cSldViewPr>
  </p:slideViewPr>
  <p:notesTextViewPr>
    <p:cViewPr>
      <p:scale>
        <a:sx n="3" d="2"/>
        <a:sy n="3" d="2"/>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10/9/2018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10/9/2018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14</a:t>
            </a:fld>
            <a:endParaRPr lang="en-US"/>
          </a:p>
        </p:txBody>
      </p:sp>
    </p:spTree>
    <p:extLst>
      <p:ext uri="{BB962C8B-B14F-4D97-AF65-F5344CB8AC3E}">
        <p14:creationId xmlns:p14="http://schemas.microsoft.com/office/powerpoint/2010/main" val="664868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09/10/2018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smtClean="0">
                <a:latin typeface="Gotham Medium" panose="02000603030000020004" pitchFamily="2" charset="0"/>
              </a:rPr>
              <a:t>Back-End Development</a:t>
            </a:r>
            <a:endParaRPr lang="en-US" sz="1800" b="1" i="0" cap="none" spc="0" normalizeH="0" baseline="0" dirty="0">
              <a:latin typeface="Gotham Medium" panose="02000603030000020004" pitchFamily="2" charset="0"/>
            </a:endParaRPr>
          </a:p>
        </p:txBody>
      </p:sp>
    </p:spTree>
    <p:extLst>
      <p:ext uri="{BB962C8B-B14F-4D97-AF65-F5344CB8AC3E}">
        <p14:creationId xmlns:p14="http://schemas.microsoft.com/office/powerpoint/2010/main" val="24164844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09/10/2018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09/10/2018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09/10/2018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09/10/2018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09/10/2018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09/10/2018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09/10/2018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09/10/2018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09/10/2018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09/10/2018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09/10/2018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09/10/2018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oauthplayground"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google.com/oauthplayground/" TargetMode="External"/><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mail.google.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083667"/>
            <a:ext cx="9144000" cy="26070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en-ID" sz="8000" dirty="0" err="1" smtClean="0"/>
              <a:t>Nodemailer</a:t>
            </a:r>
            <a:endParaRPr lang="id-ID" sz="8800" dirty="0" smtClean="0"/>
          </a:p>
          <a:p>
            <a:pPr algn="ctr"/>
            <a:endParaRPr lang="en-ID" sz="1200" i="1" dirty="0" smtClean="0"/>
          </a:p>
          <a:p>
            <a:pPr algn="ctr"/>
            <a:r>
              <a:rPr lang="id-ID" sz="3200" i="1" dirty="0" smtClean="0"/>
              <a:t>#</a:t>
            </a:r>
            <a:r>
              <a:rPr lang="en-ID" sz="3200" i="1" dirty="0" smtClean="0"/>
              <a:t>8b</a:t>
            </a:r>
            <a:r>
              <a:rPr lang="id-ID" sz="3200" i="1" dirty="0" smtClean="0"/>
              <a:t>  </a:t>
            </a:r>
            <a:r>
              <a:rPr lang="en-ID" sz="3200" b="0" dirty="0" smtClean="0">
                <a:latin typeface="Gotham" pitchFamily="50" charset="0"/>
              </a:rPr>
              <a:t>Email Delivering System</a:t>
            </a:r>
            <a:endParaRPr lang="en-US" sz="3200" i="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7626"/>
          <a:stretch/>
        </p:blipFill>
        <p:spPr>
          <a:xfrm>
            <a:off x="2833375" y="1644753"/>
            <a:ext cx="3477249" cy="1711290"/>
          </a:xfrm>
          <a:prstGeom prst="rect">
            <a:avLst/>
          </a:prstGeom>
          <a:effectLst>
            <a:glow rad="228600">
              <a:schemeClr val="tx1">
                <a:alpha val="40000"/>
              </a:schemeClr>
            </a:glow>
          </a:effectLst>
        </p:spPr>
      </p:pic>
    </p:spTree>
    <p:extLst>
      <p:ext uri="{BB962C8B-B14F-4D97-AF65-F5344CB8AC3E}">
        <p14:creationId xmlns:p14="http://schemas.microsoft.com/office/powerpoint/2010/main" val="3713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176" y="4762095"/>
            <a:ext cx="5982510" cy="10214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655862" y="1439694"/>
            <a:ext cx="8322769" cy="49416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2400" dirty="0" err="1">
                <a:latin typeface="Consolas" panose="020B0609020204030204" pitchFamily="49" charset="0"/>
              </a:rPr>
              <a:t>const</a:t>
            </a:r>
            <a:r>
              <a:rPr lang="en-ID" sz="2400" dirty="0">
                <a:latin typeface="Consolas" panose="020B0609020204030204" pitchFamily="49" charset="0"/>
              </a:rPr>
              <a:t> </a:t>
            </a:r>
            <a:r>
              <a:rPr lang="en-ID" sz="2400" b="1" dirty="0" err="1">
                <a:solidFill>
                  <a:srgbClr val="009696"/>
                </a:solidFill>
                <a:latin typeface="Consolas" panose="020B0609020204030204" pitchFamily="49" charset="0"/>
              </a:rPr>
              <a:t>nodemailer</a:t>
            </a:r>
            <a:r>
              <a:rPr lang="en-ID" sz="2400" dirty="0">
                <a:latin typeface="Consolas" panose="020B0609020204030204" pitchFamily="49" charset="0"/>
              </a:rPr>
              <a:t> = require(</a:t>
            </a:r>
            <a:r>
              <a:rPr lang="en-ID" sz="2400" b="1" dirty="0">
                <a:solidFill>
                  <a:srgbClr val="FF0000"/>
                </a:solidFill>
                <a:latin typeface="Consolas" panose="020B0609020204030204" pitchFamily="49" charset="0"/>
              </a:rPr>
              <a:t>'</a:t>
            </a:r>
            <a:r>
              <a:rPr lang="en-ID" sz="2400" b="1" dirty="0" err="1">
                <a:solidFill>
                  <a:srgbClr val="FF0000"/>
                </a:solidFill>
                <a:latin typeface="Consolas" panose="020B0609020204030204" pitchFamily="49" charset="0"/>
              </a:rPr>
              <a:t>nodemailer</a:t>
            </a:r>
            <a:r>
              <a:rPr lang="en-ID" sz="2400" b="1" dirty="0">
                <a:solidFill>
                  <a:srgbClr val="FF0000"/>
                </a:solidFill>
                <a:latin typeface="Consolas" panose="020B0609020204030204" pitchFamily="49" charset="0"/>
              </a:rPr>
              <a:t>'</a:t>
            </a:r>
            <a:r>
              <a:rPr lang="en-ID" sz="2400" dirty="0">
                <a:latin typeface="Consolas" panose="020B0609020204030204" pitchFamily="49" charset="0"/>
              </a:rPr>
              <a:t>);</a:t>
            </a:r>
          </a:p>
          <a:p>
            <a:r>
              <a:rPr lang="en-ID" sz="2400" dirty="0" err="1">
                <a:latin typeface="Consolas" panose="020B0609020204030204" pitchFamily="49" charset="0"/>
              </a:rPr>
              <a:t>const</a:t>
            </a:r>
            <a:r>
              <a:rPr lang="en-ID" sz="2400" dirty="0">
                <a:latin typeface="Consolas" panose="020B0609020204030204" pitchFamily="49" charset="0"/>
              </a:rPr>
              <a:t> </a:t>
            </a:r>
            <a:r>
              <a:rPr lang="en-ID" sz="2400" b="1" dirty="0">
                <a:solidFill>
                  <a:srgbClr val="009696"/>
                </a:solidFill>
                <a:latin typeface="Consolas" panose="020B0609020204030204" pitchFamily="49" charset="0"/>
              </a:rPr>
              <a:t>xoauth2</a:t>
            </a:r>
            <a:r>
              <a:rPr lang="en-ID" sz="2400" dirty="0">
                <a:latin typeface="Consolas" panose="020B0609020204030204" pitchFamily="49" charset="0"/>
              </a:rPr>
              <a:t> = require(</a:t>
            </a:r>
            <a:r>
              <a:rPr lang="en-ID" sz="2400" b="1" dirty="0">
                <a:solidFill>
                  <a:srgbClr val="FF0000"/>
                </a:solidFill>
                <a:latin typeface="Consolas" panose="020B0609020204030204" pitchFamily="49" charset="0"/>
              </a:rPr>
              <a:t>'xoauth2'</a:t>
            </a:r>
            <a:r>
              <a:rPr lang="en-ID" sz="2400" dirty="0">
                <a:latin typeface="Consolas" panose="020B0609020204030204" pitchFamily="49" charset="0"/>
              </a:rPr>
              <a:t>);</a:t>
            </a:r>
          </a:p>
          <a:p>
            <a:r>
              <a:rPr lang="en-ID" sz="2400" dirty="0" err="1" smtClean="0">
                <a:latin typeface="Consolas" panose="020B0609020204030204" pitchFamily="49" charset="0"/>
              </a:rPr>
              <a:t>const</a:t>
            </a:r>
            <a:r>
              <a:rPr lang="en-ID" sz="2400" dirty="0" smtClean="0">
                <a:latin typeface="Consolas" panose="020B0609020204030204" pitchFamily="49" charset="0"/>
              </a:rPr>
              <a:t> </a:t>
            </a:r>
            <a:r>
              <a:rPr lang="en-ID" sz="2400" b="1" dirty="0" smtClean="0">
                <a:solidFill>
                  <a:srgbClr val="009696"/>
                </a:solidFill>
                <a:latin typeface="Consolas" panose="020B0609020204030204" pitchFamily="49" charset="0"/>
              </a:rPr>
              <a:t>express</a:t>
            </a:r>
            <a:r>
              <a:rPr lang="en-ID" sz="2400" dirty="0" smtClean="0">
                <a:latin typeface="Consolas" panose="020B0609020204030204" pitchFamily="49" charset="0"/>
              </a:rPr>
              <a:t> = require(</a:t>
            </a:r>
            <a:r>
              <a:rPr lang="en-ID" sz="2400" b="1" dirty="0" smtClean="0">
                <a:solidFill>
                  <a:srgbClr val="FF0000"/>
                </a:solidFill>
                <a:latin typeface="Consolas" panose="020B0609020204030204" pitchFamily="49" charset="0"/>
              </a:rPr>
              <a:t>'express'</a:t>
            </a:r>
            <a:r>
              <a:rPr lang="en-ID" sz="2400" dirty="0" smtClean="0">
                <a:latin typeface="Consolas" panose="020B0609020204030204" pitchFamily="49" charset="0"/>
              </a:rPr>
              <a:t>);</a:t>
            </a:r>
          </a:p>
          <a:p>
            <a:r>
              <a:rPr lang="en-ID" sz="2400" dirty="0" err="1">
                <a:latin typeface="Consolas" panose="020B0609020204030204" pitchFamily="49" charset="0"/>
              </a:rPr>
              <a:t>c</a:t>
            </a:r>
            <a:r>
              <a:rPr lang="en-ID" sz="2400" dirty="0" err="1" smtClean="0">
                <a:latin typeface="Consolas" panose="020B0609020204030204" pitchFamily="49" charset="0"/>
              </a:rPr>
              <a:t>onst</a:t>
            </a:r>
            <a:r>
              <a:rPr lang="en-ID" sz="2400" dirty="0" smtClean="0">
                <a:latin typeface="Consolas" panose="020B0609020204030204" pitchFamily="49" charset="0"/>
              </a:rPr>
              <a:t> </a:t>
            </a:r>
            <a:r>
              <a:rPr lang="en-ID" sz="2400" b="1" dirty="0" smtClean="0">
                <a:solidFill>
                  <a:srgbClr val="009696"/>
                </a:solidFill>
                <a:latin typeface="Consolas" panose="020B0609020204030204" pitchFamily="49" charset="0"/>
              </a:rPr>
              <a:t>app</a:t>
            </a:r>
            <a:r>
              <a:rPr lang="en-ID" sz="2400" dirty="0" smtClean="0">
                <a:latin typeface="Consolas" panose="020B0609020204030204" pitchFamily="49" charset="0"/>
              </a:rPr>
              <a:t> = express();</a:t>
            </a:r>
          </a:p>
          <a:p>
            <a:r>
              <a:rPr lang="en-ID" sz="2400" dirty="0" smtClean="0">
                <a:latin typeface="Consolas" panose="020B0609020204030204" pitchFamily="49" charset="0"/>
              </a:rPr>
              <a:t> </a:t>
            </a:r>
            <a:r>
              <a:rPr lang="en-ID" sz="2400" dirty="0">
                <a:latin typeface="Consolas" panose="020B0609020204030204" pitchFamily="49" charset="0"/>
              </a:rPr>
              <a:t/>
            </a:r>
            <a:br>
              <a:rPr lang="en-ID" sz="2400" dirty="0">
                <a:latin typeface="Consolas" panose="020B0609020204030204" pitchFamily="49" charset="0"/>
              </a:rPr>
            </a:br>
            <a:r>
              <a:rPr lang="en-ID" sz="2400" dirty="0" err="1">
                <a:latin typeface="Consolas" panose="020B0609020204030204" pitchFamily="49" charset="0"/>
              </a:rPr>
              <a:t>var</a:t>
            </a:r>
            <a:r>
              <a:rPr lang="en-ID" sz="2400" dirty="0">
                <a:latin typeface="Consolas" panose="020B0609020204030204" pitchFamily="49" charset="0"/>
              </a:rPr>
              <a:t> </a:t>
            </a:r>
            <a:r>
              <a:rPr lang="en-ID" sz="2400" b="1" dirty="0">
                <a:solidFill>
                  <a:srgbClr val="009696"/>
                </a:solidFill>
                <a:latin typeface="Consolas" panose="020B0609020204030204" pitchFamily="49" charset="0"/>
              </a:rPr>
              <a:t>transporter</a:t>
            </a:r>
            <a:r>
              <a:rPr lang="en-ID" sz="2400" dirty="0">
                <a:latin typeface="Consolas" panose="020B0609020204030204" pitchFamily="49" charset="0"/>
              </a:rPr>
              <a:t> = </a:t>
            </a:r>
            <a:r>
              <a:rPr lang="en-ID" sz="2400" b="1" dirty="0" err="1">
                <a:solidFill>
                  <a:srgbClr val="009696"/>
                </a:solidFill>
                <a:latin typeface="Consolas" panose="020B0609020204030204" pitchFamily="49" charset="0"/>
              </a:rPr>
              <a:t>nodemailer.createTransport</a:t>
            </a:r>
            <a:r>
              <a:rPr lang="en-ID" sz="2400" dirty="0">
                <a:latin typeface="Consolas" panose="020B0609020204030204" pitchFamily="49" charset="0"/>
              </a:rPr>
              <a:t>({</a:t>
            </a:r>
          </a:p>
          <a:p>
            <a:r>
              <a:rPr lang="en-ID" sz="2400" dirty="0" smtClean="0">
                <a:latin typeface="Consolas" panose="020B0609020204030204" pitchFamily="49" charset="0"/>
              </a:rPr>
              <a:t>   service</a:t>
            </a:r>
            <a:r>
              <a:rPr lang="en-ID" sz="2400" dirty="0">
                <a:latin typeface="Consolas" panose="020B0609020204030204" pitchFamily="49" charset="0"/>
              </a:rPr>
              <a:t>: </a:t>
            </a:r>
            <a:r>
              <a:rPr lang="en-ID" sz="2400" b="1" dirty="0">
                <a:latin typeface="Consolas" panose="020B0609020204030204" pitchFamily="49" charset="0"/>
              </a:rPr>
              <a:t>'</a:t>
            </a:r>
            <a:r>
              <a:rPr lang="en-ID" sz="2400" b="1" dirty="0" err="1">
                <a:latin typeface="Consolas" panose="020B0609020204030204" pitchFamily="49" charset="0"/>
              </a:rPr>
              <a:t>gmail</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a:t>
            </a:r>
            <a:r>
              <a:rPr lang="en-ID" sz="2400" dirty="0" err="1" smtClean="0">
                <a:latin typeface="Consolas" panose="020B0609020204030204" pitchFamily="49" charset="0"/>
              </a:rPr>
              <a:t>auth</a:t>
            </a:r>
            <a:r>
              <a:rPr lang="en-ID" sz="2400" dirty="0">
                <a:latin typeface="Consolas" panose="020B0609020204030204" pitchFamily="49" charset="0"/>
              </a:rPr>
              <a:t>: {</a:t>
            </a:r>
          </a:p>
          <a:p>
            <a:r>
              <a:rPr lang="en-ID" sz="2400" dirty="0" smtClean="0">
                <a:latin typeface="Consolas" panose="020B0609020204030204" pitchFamily="49" charset="0"/>
              </a:rPr>
              <a:t>      type</a:t>
            </a:r>
            <a:r>
              <a:rPr lang="en-ID" sz="2400" dirty="0">
                <a:latin typeface="Consolas" panose="020B0609020204030204" pitchFamily="49" charset="0"/>
              </a:rPr>
              <a:t>: </a:t>
            </a:r>
            <a:r>
              <a:rPr lang="en-ID" sz="2400" b="1" dirty="0">
                <a:latin typeface="Consolas" panose="020B0609020204030204" pitchFamily="49" charset="0"/>
              </a:rPr>
              <a:t>'OAuth2'</a:t>
            </a:r>
            <a:r>
              <a:rPr lang="en-ID" sz="2400" dirty="0">
                <a:latin typeface="Consolas" panose="020B0609020204030204" pitchFamily="49" charset="0"/>
              </a:rPr>
              <a:t>,</a:t>
            </a:r>
          </a:p>
          <a:p>
            <a:r>
              <a:rPr lang="en-ID" sz="2400" dirty="0" smtClean="0">
                <a:latin typeface="Consolas" panose="020B0609020204030204" pitchFamily="49" charset="0"/>
              </a:rPr>
              <a:t>      user</a:t>
            </a:r>
            <a:r>
              <a:rPr lang="en-ID" sz="2400" dirty="0">
                <a:latin typeface="Consolas" panose="020B0609020204030204" pitchFamily="49" charset="0"/>
              </a:rPr>
              <a:t>: </a:t>
            </a:r>
            <a:r>
              <a:rPr lang="en-ID" sz="2400" b="1" dirty="0" smtClean="0">
                <a:latin typeface="Consolas" panose="020B0609020204030204" pitchFamily="49" charset="0"/>
              </a:rPr>
              <a:t>'alamatemailku@gmail.com</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clientId</a:t>
            </a:r>
            <a:r>
              <a:rPr lang="en-ID" sz="2400" dirty="0">
                <a:latin typeface="Consolas" panose="020B0609020204030204" pitchFamily="49" charset="0"/>
              </a:rPr>
              <a:t>: </a:t>
            </a:r>
            <a:r>
              <a:rPr lang="en-ID" sz="2400" dirty="0" smtClean="0">
                <a:latin typeface="Consolas" panose="020B0609020204030204" pitchFamily="49" charset="0"/>
              </a:rPr>
              <a:t>'</a:t>
            </a:r>
            <a:r>
              <a:rPr lang="en-ID" sz="2400" dirty="0" err="1" smtClean="0">
                <a:latin typeface="Consolas" panose="020B0609020204030204" pitchFamily="49" charset="0"/>
              </a:rPr>
              <a:t>ambildarigoogleapi</a:t>
            </a:r>
            <a:r>
              <a:rPr lang="en-ID" sz="2400" b="1" dirty="0" smtClean="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clientSecret</a:t>
            </a:r>
            <a:r>
              <a:rPr lang="en-ID" sz="2400" dirty="0">
                <a:latin typeface="Consolas" panose="020B0609020204030204" pitchFamily="49" charset="0"/>
              </a:rPr>
              <a:t>: '</a:t>
            </a:r>
            <a:r>
              <a:rPr lang="en-ID" sz="2400" dirty="0" err="1">
                <a:latin typeface="Consolas" panose="020B0609020204030204" pitchFamily="49" charset="0"/>
              </a:rPr>
              <a:t>ambildarigoogleapi</a:t>
            </a:r>
            <a:r>
              <a:rPr lang="en-ID" sz="2400" b="1" dirty="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refreshToken</a:t>
            </a:r>
            <a:r>
              <a:rPr lang="en-ID" sz="2400" dirty="0">
                <a:latin typeface="Consolas" panose="020B0609020204030204" pitchFamily="49" charset="0"/>
              </a:rPr>
              <a:t>: '</a:t>
            </a:r>
            <a:r>
              <a:rPr lang="en-ID" sz="2400" dirty="0" err="1">
                <a:latin typeface="Consolas" panose="020B0609020204030204" pitchFamily="49" charset="0"/>
              </a:rPr>
              <a:t>ambildarigoogleapi</a:t>
            </a:r>
            <a:r>
              <a:rPr lang="en-ID" sz="2400" b="1" dirty="0">
                <a:latin typeface="Consolas" panose="020B0609020204030204" pitchFamily="49" charset="0"/>
              </a:rPr>
              <a:t>'</a:t>
            </a:r>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a:t>
            </a:r>
            <a:endParaRPr lang="en-ID" sz="2400" dirty="0">
              <a:latin typeface="Consolas" panose="020B0609020204030204" pitchFamily="49" charset="0"/>
            </a:endParaRPr>
          </a:p>
        </p:txBody>
      </p:sp>
      <p:sp>
        <p:nvSpPr>
          <p:cNvPr id="8" name="Title 1"/>
          <p:cNvSpPr txBox="1">
            <a:spLocks/>
          </p:cNvSpPr>
          <p:nvPr/>
        </p:nvSpPr>
        <p:spPr>
          <a:xfrm>
            <a:off x="2181225" y="301556"/>
            <a:ext cx="6538869" cy="642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smtClean="0">
                <a:solidFill>
                  <a:srgbClr val="009696"/>
                </a:solidFill>
              </a:rPr>
              <a:t>Express, </a:t>
            </a:r>
            <a:r>
              <a:rPr lang="en-US" sz="3200" b="1" dirty="0" err="1" smtClean="0">
                <a:solidFill>
                  <a:srgbClr val="009696"/>
                </a:solidFill>
              </a:rPr>
              <a:t>Nodemailer</a:t>
            </a:r>
            <a:r>
              <a:rPr lang="en-US" sz="3200" b="1" dirty="0" smtClean="0">
                <a:solidFill>
                  <a:srgbClr val="009696"/>
                </a:solidFill>
              </a:rPr>
              <a:t> &amp; Gmail</a:t>
            </a:r>
          </a:p>
          <a:p>
            <a:pPr algn="r"/>
            <a:r>
              <a:rPr lang="en-US" sz="2800" b="1" i="1" dirty="0" smtClean="0">
                <a:solidFill>
                  <a:srgbClr val="009696"/>
                </a:solidFill>
              </a:rPr>
              <a:t>#part 1</a:t>
            </a:r>
            <a:endParaRPr lang="en-US" sz="2800" b="1" i="1" dirty="0">
              <a:solidFill>
                <a:srgbClr val="009696"/>
              </a:solidFill>
            </a:endParaRPr>
          </a:p>
        </p:txBody>
      </p:sp>
    </p:spTree>
    <p:extLst>
      <p:ext uri="{BB962C8B-B14F-4D97-AF65-F5344CB8AC3E}">
        <p14:creationId xmlns:p14="http://schemas.microsoft.com/office/powerpoint/2010/main" val="11501967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597496" y="1704974"/>
            <a:ext cx="8073959" cy="46763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2400" dirty="0" err="1" smtClean="0">
                <a:latin typeface="Consolas" panose="020B0609020204030204" pitchFamily="49" charset="0"/>
              </a:rPr>
              <a:t>var</a:t>
            </a:r>
            <a:r>
              <a:rPr lang="en-ID" sz="2400" dirty="0" smtClean="0">
                <a:latin typeface="Consolas" panose="020B0609020204030204" pitchFamily="49" charset="0"/>
              </a:rPr>
              <a:t> </a:t>
            </a:r>
            <a:r>
              <a:rPr lang="en-ID" sz="2400" b="1" dirty="0" err="1">
                <a:solidFill>
                  <a:srgbClr val="009696"/>
                </a:solidFill>
                <a:latin typeface="Consolas" panose="020B0609020204030204" pitchFamily="49" charset="0"/>
              </a:rPr>
              <a:t>mailOptions</a:t>
            </a:r>
            <a:r>
              <a:rPr lang="en-ID" sz="2400" dirty="0">
                <a:latin typeface="Consolas" panose="020B0609020204030204" pitchFamily="49" charset="0"/>
              </a:rPr>
              <a:t> = {</a:t>
            </a:r>
          </a:p>
          <a:p>
            <a:r>
              <a:rPr lang="en-ID" sz="2400" dirty="0" smtClean="0">
                <a:latin typeface="Consolas" panose="020B0609020204030204" pitchFamily="49" charset="0"/>
              </a:rPr>
              <a:t>   from</a:t>
            </a:r>
            <a:r>
              <a:rPr lang="en-ID" sz="2400" dirty="0">
                <a:latin typeface="Consolas" panose="020B0609020204030204" pitchFamily="49" charset="0"/>
              </a:rPr>
              <a:t>: </a:t>
            </a:r>
            <a:r>
              <a:rPr lang="en-ID" sz="2400" b="1" dirty="0" smtClean="0">
                <a:latin typeface="Consolas" panose="020B0609020204030204" pitchFamily="49" charset="0"/>
              </a:rPr>
              <a:t>'</a:t>
            </a:r>
            <a:r>
              <a:rPr lang="en-ID" sz="2400" b="1" dirty="0" err="1" smtClean="0">
                <a:latin typeface="Consolas" panose="020B0609020204030204" pitchFamily="49" charset="0"/>
              </a:rPr>
              <a:t>Tes</a:t>
            </a:r>
            <a:r>
              <a:rPr lang="en-ID" sz="2400" b="1" dirty="0" smtClean="0">
                <a:latin typeface="Consolas" panose="020B0609020204030204" pitchFamily="49" charset="0"/>
              </a:rPr>
              <a:t> </a:t>
            </a:r>
            <a:r>
              <a:rPr lang="en-ID" sz="2400" b="1" dirty="0">
                <a:latin typeface="Consolas" panose="020B0609020204030204" pitchFamily="49" charset="0"/>
              </a:rPr>
              <a:t>Node JS &lt;</a:t>
            </a:r>
            <a:r>
              <a:rPr lang="en-ID" sz="2400" b="1" dirty="0" smtClean="0">
                <a:latin typeface="Consolas" panose="020B0609020204030204" pitchFamily="49" charset="0"/>
              </a:rPr>
              <a:t>wkwk@haha.com</a:t>
            </a:r>
            <a:r>
              <a:rPr lang="en-ID" sz="2400" b="1" dirty="0">
                <a:latin typeface="Consolas" panose="020B0609020204030204" pitchFamily="49" charset="0"/>
              </a:rPr>
              <a:t>&gt;'</a:t>
            </a:r>
            <a:r>
              <a:rPr lang="en-ID" sz="2400" dirty="0">
                <a:latin typeface="Consolas" panose="020B0609020204030204" pitchFamily="49" charset="0"/>
              </a:rPr>
              <a:t>,</a:t>
            </a:r>
          </a:p>
          <a:p>
            <a:r>
              <a:rPr lang="en-ID" sz="2400" dirty="0" smtClean="0">
                <a:latin typeface="Consolas" panose="020B0609020204030204" pitchFamily="49" charset="0"/>
              </a:rPr>
              <a:t>   to</a:t>
            </a:r>
            <a:r>
              <a:rPr lang="en-ID" sz="2400" dirty="0">
                <a:latin typeface="Consolas" panose="020B0609020204030204" pitchFamily="49" charset="0"/>
              </a:rPr>
              <a:t>: </a:t>
            </a:r>
            <a:r>
              <a:rPr lang="en-ID" sz="2400" b="1" dirty="0" smtClean="0">
                <a:latin typeface="Consolas" panose="020B0609020204030204" pitchFamily="49" charset="0"/>
              </a:rPr>
              <a:t>'</a:t>
            </a:r>
            <a:r>
              <a:rPr lang="en-ID" sz="2400" b="1" dirty="0" smtClean="0">
                <a:solidFill>
                  <a:srgbClr val="00B050"/>
                </a:solidFill>
                <a:latin typeface="Consolas" panose="020B0609020204030204" pitchFamily="49" charset="0"/>
              </a:rPr>
              <a:t>alamat1@lin.com</a:t>
            </a:r>
            <a:r>
              <a:rPr lang="en-ID" sz="2400" b="1" dirty="0" smtClean="0">
                <a:latin typeface="Consolas" panose="020B0609020204030204" pitchFamily="49" charset="0"/>
              </a:rPr>
              <a:t>, </a:t>
            </a:r>
            <a:r>
              <a:rPr lang="en-ID" sz="2400" b="1" dirty="0" smtClean="0">
                <a:solidFill>
                  <a:srgbClr val="FF0000"/>
                </a:solidFill>
                <a:latin typeface="Consolas" panose="020B0609020204030204" pitchFamily="49" charset="0"/>
              </a:rPr>
              <a:t>alamat2@tang.com</a:t>
            </a:r>
            <a:r>
              <a:rPr lang="en-ID" sz="2400" b="1" dirty="0" smtClean="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subject</a:t>
            </a:r>
            <a:r>
              <a:rPr lang="en-ID" sz="2400" dirty="0">
                <a:latin typeface="Consolas" panose="020B0609020204030204" pitchFamily="49" charset="0"/>
              </a:rPr>
              <a:t>: </a:t>
            </a:r>
            <a:r>
              <a:rPr lang="en-ID" sz="2400" b="1" dirty="0">
                <a:latin typeface="Consolas" panose="020B0609020204030204" pitchFamily="49" charset="0"/>
              </a:rPr>
              <a:t>'</a:t>
            </a:r>
            <a:r>
              <a:rPr lang="en-ID" sz="2400" b="1" dirty="0" err="1">
                <a:latin typeface="Consolas" panose="020B0609020204030204" pitchFamily="49" charset="0"/>
              </a:rPr>
              <a:t>Tes</a:t>
            </a:r>
            <a:r>
              <a:rPr lang="en-ID" sz="2400" b="1" dirty="0">
                <a:latin typeface="Consolas" panose="020B0609020204030204" pitchFamily="49" charset="0"/>
              </a:rPr>
              <a:t> Email </a:t>
            </a:r>
            <a:r>
              <a:rPr lang="en-ID" sz="2400" b="1" dirty="0" err="1">
                <a:latin typeface="Consolas" panose="020B0609020204030204" pitchFamily="49" charset="0"/>
              </a:rPr>
              <a:t>NodeJS</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text</a:t>
            </a:r>
            <a:r>
              <a:rPr lang="en-ID" sz="2400" dirty="0">
                <a:latin typeface="Consolas" panose="020B0609020204030204" pitchFamily="49" charset="0"/>
              </a:rPr>
              <a:t>: </a:t>
            </a:r>
            <a:r>
              <a:rPr lang="en-ID" sz="2400" b="1" dirty="0">
                <a:latin typeface="Consolas" panose="020B0609020204030204" pitchFamily="49" charset="0"/>
              </a:rPr>
              <a:t>'Halo </a:t>
            </a:r>
            <a:r>
              <a:rPr lang="en-ID" sz="2400" b="1" dirty="0" err="1">
                <a:latin typeface="Consolas" panose="020B0609020204030204" pitchFamily="49" charset="0"/>
              </a:rPr>
              <a:t>Dunia</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html</a:t>
            </a:r>
            <a:r>
              <a:rPr lang="en-ID" sz="2400" dirty="0">
                <a:latin typeface="Consolas" panose="020B0609020204030204" pitchFamily="49" charset="0"/>
              </a:rPr>
              <a:t>: </a:t>
            </a:r>
            <a:r>
              <a:rPr lang="en-ID" sz="2400" b="1" dirty="0">
                <a:latin typeface="Consolas" panose="020B0609020204030204" pitchFamily="49" charset="0"/>
              </a:rPr>
              <a:t>'&lt;</a:t>
            </a:r>
            <a:r>
              <a:rPr lang="en-ID" sz="2400" b="1" dirty="0" smtClean="0">
                <a:latin typeface="Consolas" panose="020B0609020204030204" pitchFamily="49" charset="0"/>
              </a:rPr>
              <a:t>h1&gt;&lt;</a:t>
            </a:r>
            <a:r>
              <a:rPr lang="en-ID" sz="2400" b="1" dirty="0" err="1" smtClean="0">
                <a:latin typeface="Consolas" panose="020B0609020204030204" pitchFamily="49" charset="0"/>
              </a:rPr>
              <a:t>i</a:t>
            </a:r>
            <a:r>
              <a:rPr lang="en-ID" sz="2400" b="1" dirty="0" smtClean="0">
                <a:latin typeface="Consolas" panose="020B0609020204030204" pitchFamily="49" charset="0"/>
              </a:rPr>
              <a:t>&gt;</a:t>
            </a:r>
            <a:r>
              <a:rPr lang="en-ID" sz="2400" b="1" dirty="0" err="1" smtClean="0">
                <a:latin typeface="Consolas" panose="020B0609020204030204" pitchFamily="49" charset="0"/>
              </a:rPr>
              <a:t>Ini</a:t>
            </a:r>
            <a:r>
              <a:rPr lang="en-ID" sz="2400" b="1" dirty="0" smtClean="0">
                <a:latin typeface="Consolas" panose="020B0609020204030204" pitchFamily="49" charset="0"/>
              </a:rPr>
              <a:t> </a:t>
            </a:r>
            <a:r>
              <a:rPr lang="en-ID" sz="2400" b="1" dirty="0">
                <a:latin typeface="Consolas" panose="020B0609020204030204" pitchFamily="49" charset="0"/>
              </a:rPr>
              <a:t>Email </a:t>
            </a:r>
            <a:r>
              <a:rPr lang="en-ID" sz="2400" b="1" dirty="0" err="1">
                <a:latin typeface="Consolas" panose="020B0609020204030204" pitchFamily="49" charset="0"/>
              </a:rPr>
              <a:t>ya</a:t>
            </a:r>
            <a:r>
              <a:rPr lang="en-ID" sz="2400" b="1" dirty="0">
                <a:latin typeface="Consolas" panose="020B0609020204030204" pitchFamily="49" charset="0"/>
              </a:rPr>
              <a:t> </a:t>
            </a:r>
            <a:r>
              <a:rPr lang="en-ID" sz="2400" b="1" dirty="0" err="1">
                <a:latin typeface="Consolas" panose="020B0609020204030204" pitchFamily="49" charset="0"/>
              </a:rPr>
              <a:t>gaes</a:t>
            </a:r>
            <a:r>
              <a:rPr lang="en-ID" sz="2400" b="1" dirty="0" smtClean="0">
                <a:latin typeface="Consolas" panose="020B0609020204030204" pitchFamily="49" charset="0"/>
              </a:rPr>
              <a:t>!&lt;/</a:t>
            </a:r>
            <a:r>
              <a:rPr lang="en-ID" sz="2400" b="1" dirty="0" err="1">
                <a:latin typeface="Consolas" panose="020B0609020204030204" pitchFamily="49" charset="0"/>
              </a:rPr>
              <a:t>i</a:t>
            </a:r>
            <a:r>
              <a:rPr lang="en-ID" sz="2400" b="1" dirty="0">
                <a:latin typeface="Consolas" panose="020B0609020204030204" pitchFamily="49" charset="0"/>
              </a:rPr>
              <a:t>&gt;&lt;/h1&gt;'</a:t>
            </a:r>
          </a:p>
          <a:p>
            <a:r>
              <a:rPr lang="en-ID" sz="2400" dirty="0" smtClean="0">
                <a:latin typeface="Consolas" panose="020B0609020204030204" pitchFamily="49" charset="0"/>
              </a:rPr>
              <a:t>}</a:t>
            </a:r>
            <a:endParaRPr lang="en-ID" sz="2400" dirty="0">
              <a:latin typeface="Consolas" panose="020B0609020204030204" pitchFamily="49" charset="0"/>
            </a:endParaRPr>
          </a:p>
        </p:txBody>
      </p:sp>
      <p:sp>
        <p:nvSpPr>
          <p:cNvPr id="8" name="Title 1"/>
          <p:cNvSpPr txBox="1">
            <a:spLocks/>
          </p:cNvSpPr>
          <p:nvPr/>
        </p:nvSpPr>
        <p:spPr>
          <a:xfrm>
            <a:off x="1162050" y="408563"/>
            <a:ext cx="7509405" cy="8582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smtClean="0">
                <a:solidFill>
                  <a:srgbClr val="009696"/>
                </a:solidFill>
              </a:rPr>
              <a:t>Express, </a:t>
            </a:r>
            <a:r>
              <a:rPr lang="en-US" sz="3200" b="1" dirty="0" err="1" smtClean="0">
                <a:solidFill>
                  <a:srgbClr val="009696"/>
                </a:solidFill>
              </a:rPr>
              <a:t>Nodemailer</a:t>
            </a:r>
            <a:r>
              <a:rPr lang="en-US" sz="3200" b="1" dirty="0" smtClean="0">
                <a:solidFill>
                  <a:srgbClr val="009696"/>
                </a:solidFill>
              </a:rPr>
              <a:t> &amp; Gmail</a:t>
            </a:r>
          </a:p>
          <a:p>
            <a:pPr algn="r"/>
            <a:r>
              <a:rPr lang="en-US" sz="2800" b="1" i="1" dirty="0" smtClean="0">
                <a:solidFill>
                  <a:srgbClr val="009696"/>
                </a:solidFill>
              </a:rPr>
              <a:t>#part 2</a:t>
            </a:r>
            <a:endParaRPr lang="en-US" sz="2800" b="1" i="1" dirty="0">
              <a:solidFill>
                <a:srgbClr val="009696"/>
              </a:solidFill>
            </a:endParaRPr>
          </a:p>
        </p:txBody>
      </p:sp>
    </p:spTree>
    <p:extLst>
      <p:ext uri="{BB962C8B-B14F-4D97-AF65-F5344CB8AC3E}">
        <p14:creationId xmlns:p14="http://schemas.microsoft.com/office/powerpoint/2010/main" val="223919896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483196" y="1334919"/>
            <a:ext cx="8585415" cy="49416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2400" b="1" dirty="0" err="1" smtClean="0">
                <a:solidFill>
                  <a:srgbClr val="FF0000"/>
                </a:solidFill>
                <a:latin typeface="Consolas" panose="020B0609020204030204" pitchFamily="49" charset="0"/>
              </a:rPr>
              <a:t>app.get</a:t>
            </a:r>
            <a:r>
              <a:rPr lang="en-ID" sz="2400" dirty="0" smtClean="0">
                <a:latin typeface="Consolas" panose="020B0609020204030204" pitchFamily="49" charset="0"/>
              </a:rPr>
              <a:t>('/', (</a:t>
            </a:r>
            <a:r>
              <a:rPr lang="en-ID" sz="2400" dirty="0" err="1" smtClean="0">
                <a:latin typeface="Consolas" panose="020B0609020204030204" pitchFamily="49" charset="0"/>
              </a:rPr>
              <a:t>req,res</a:t>
            </a:r>
            <a:r>
              <a:rPr lang="en-ID" sz="2400" dirty="0" smtClean="0">
                <a:latin typeface="Consolas" panose="020B0609020204030204" pitchFamily="49" charset="0"/>
              </a:rPr>
              <a:t>)=&gt;{</a:t>
            </a:r>
            <a:r>
              <a:rPr lang="en-ID" sz="2400" dirty="0">
                <a:latin typeface="Consolas" panose="020B0609020204030204" pitchFamily="49" charset="0"/>
              </a:rPr>
              <a:t/>
            </a:r>
            <a:br>
              <a:rPr lang="en-ID" sz="2400" dirty="0">
                <a:latin typeface="Consolas" panose="020B0609020204030204" pitchFamily="49" charset="0"/>
              </a:rPr>
            </a:br>
            <a:r>
              <a:rPr lang="en-ID" sz="2400" dirty="0" err="1">
                <a:latin typeface="Consolas" panose="020B0609020204030204" pitchFamily="49" charset="0"/>
              </a:rPr>
              <a:t>transporter.sendMail</a:t>
            </a:r>
            <a:r>
              <a:rPr lang="en-ID" sz="2400" dirty="0">
                <a:latin typeface="Consolas" panose="020B0609020204030204" pitchFamily="49" charset="0"/>
              </a:rPr>
              <a:t>(</a:t>
            </a:r>
            <a:r>
              <a:rPr lang="en-ID" sz="2400" b="1" dirty="0" err="1">
                <a:solidFill>
                  <a:srgbClr val="009696"/>
                </a:solidFill>
                <a:latin typeface="Consolas" panose="020B0609020204030204" pitchFamily="49" charset="0"/>
              </a:rPr>
              <a:t>mailOptions</a:t>
            </a:r>
            <a:r>
              <a:rPr lang="en-ID" sz="2400" dirty="0">
                <a:latin typeface="Consolas" panose="020B0609020204030204" pitchFamily="49" charset="0"/>
              </a:rPr>
              <a:t>, </a:t>
            </a:r>
            <a:r>
              <a:rPr lang="en-ID" sz="2400" dirty="0" smtClean="0">
                <a:latin typeface="Consolas" panose="020B0609020204030204" pitchFamily="49" charset="0"/>
              </a:rPr>
              <a:t>(err,res2)=&gt;{</a:t>
            </a:r>
            <a:endParaRPr lang="en-ID" sz="2400" dirty="0">
              <a:latin typeface="Consolas" panose="020B0609020204030204" pitchFamily="49" charset="0"/>
            </a:endParaRPr>
          </a:p>
          <a:p>
            <a:r>
              <a:rPr lang="en-ID" sz="2400" dirty="0" smtClean="0">
                <a:latin typeface="Consolas" panose="020B0609020204030204" pitchFamily="49" charset="0"/>
              </a:rPr>
              <a:t>   if(err){</a:t>
            </a:r>
          </a:p>
          <a:p>
            <a:r>
              <a:rPr lang="en-ID" sz="2400" dirty="0">
                <a:latin typeface="Consolas" panose="020B0609020204030204" pitchFamily="49" charset="0"/>
              </a:rPr>
              <a:t>	</a:t>
            </a:r>
            <a:r>
              <a:rPr lang="en-ID" sz="2400" dirty="0" smtClean="0">
                <a:latin typeface="Consolas" panose="020B0609020204030204" pitchFamily="49" charset="0"/>
              </a:rPr>
              <a:t>console.log</a:t>
            </a:r>
            <a:r>
              <a:rPr lang="en-ID" sz="2400" dirty="0">
                <a:latin typeface="Consolas" panose="020B0609020204030204" pitchFamily="49" charset="0"/>
              </a:rPr>
              <a:t>(</a:t>
            </a:r>
            <a:r>
              <a:rPr lang="en-ID" sz="2400" b="1" i="1" dirty="0">
                <a:latin typeface="Consolas" panose="020B0609020204030204" pitchFamily="49" charset="0"/>
              </a:rPr>
              <a:t>'Error </a:t>
            </a:r>
            <a:r>
              <a:rPr lang="en-ID" sz="2400" b="1" i="1" dirty="0" err="1">
                <a:latin typeface="Consolas" panose="020B0609020204030204" pitchFamily="49" charset="0"/>
              </a:rPr>
              <a:t>gan</a:t>
            </a:r>
            <a:r>
              <a:rPr lang="en-ID" sz="2400" b="1" i="1" dirty="0" smtClean="0">
                <a:latin typeface="Consolas" panose="020B0609020204030204" pitchFamily="49" charset="0"/>
              </a:rPr>
              <a:t>!'</a:t>
            </a:r>
            <a:r>
              <a:rPr lang="en-ID" sz="2400" dirty="0" smtClean="0">
                <a:latin typeface="Consolas" panose="020B0609020204030204" pitchFamily="49" charset="0"/>
              </a:rPr>
              <a:t>);</a:t>
            </a:r>
          </a:p>
          <a:p>
            <a:r>
              <a:rPr lang="en-ID" sz="2400" dirty="0" smtClean="0">
                <a:latin typeface="Consolas" panose="020B0609020204030204" pitchFamily="49" charset="0"/>
              </a:rPr>
              <a:t>	</a:t>
            </a:r>
            <a:r>
              <a:rPr lang="en-ID" sz="2400" dirty="0" err="1" smtClean="0">
                <a:latin typeface="Consolas" panose="020B0609020204030204" pitchFamily="49" charset="0"/>
              </a:rPr>
              <a:t>res.send</a:t>
            </a:r>
            <a:r>
              <a:rPr lang="en-ID" sz="2400" dirty="0" smtClean="0">
                <a:latin typeface="Consolas" panose="020B0609020204030204" pitchFamily="49" charset="0"/>
              </a:rPr>
              <a:t>(</a:t>
            </a:r>
            <a:r>
              <a:rPr lang="en-ID" sz="2400" b="1" i="1" dirty="0">
                <a:latin typeface="Consolas" panose="020B0609020204030204" pitchFamily="49" charset="0"/>
              </a:rPr>
              <a:t>'Error </a:t>
            </a:r>
            <a:r>
              <a:rPr lang="en-ID" sz="2400" b="1" i="1" dirty="0" err="1">
                <a:latin typeface="Consolas" panose="020B0609020204030204" pitchFamily="49" charset="0"/>
              </a:rPr>
              <a:t>gan</a:t>
            </a:r>
            <a:r>
              <a:rPr lang="en-ID" sz="2400" b="1" i="1" dirty="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a:latin typeface="Consolas" panose="020B0609020204030204" pitchFamily="49" charset="0"/>
              </a:rPr>
              <a:t> </a:t>
            </a:r>
            <a:r>
              <a:rPr lang="en-ID" sz="2400" dirty="0" smtClean="0">
                <a:latin typeface="Consolas" panose="020B0609020204030204" pitchFamily="49" charset="0"/>
              </a:rPr>
              <a:t>  }else{</a:t>
            </a:r>
          </a:p>
          <a:p>
            <a:r>
              <a:rPr lang="en-ID" sz="2400" dirty="0">
                <a:latin typeface="Consolas" panose="020B0609020204030204" pitchFamily="49" charset="0"/>
              </a:rPr>
              <a:t>	</a:t>
            </a:r>
            <a:r>
              <a:rPr lang="en-ID" sz="2400" dirty="0" smtClean="0">
                <a:latin typeface="Consolas" panose="020B0609020204030204" pitchFamily="49" charset="0"/>
              </a:rPr>
              <a:t>console.log</a:t>
            </a:r>
            <a:r>
              <a:rPr lang="en-ID" sz="2400" dirty="0">
                <a:latin typeface="Consolas" panose="020B0609020204030204" pitchFamily="49" charset="0"/>
              </a:rPr>
              <a:t>(</a:t>
            </a:r>
            <a:r>
              <a:rPr lang="en-ID" sz="2400" b="1" i="1" dirty="0">
                <a:latin typeface="Consolas" panose="020B0609020204030204" pitchFamily="49" charset="0"/>
              </a:rPr>
              <a:t>'Email </a:t>
            </a:r>
            <a:r>
              <a:rPr lang="en-ID" sz="2400" b="1" i="1" dirty="0" err="1">
                <a:latin typeface="Consolas" panose="020B0609020204030204" pitchFamily="49" charset="0"/>
              </a:rPr>
              <a:t>sukses</a:t>
            </a:r>
            <a:r>
              <a:rPr lang="en-ID" sz="2400" b="1" i="1" dirty="0">
                <a:latin typeface="Consolas" panose="020B0609020204030204" pitchFamily="49" charset="0"/>
              </a:rPr>
              <a:t> </a:t>
            </a:r>
            <a:r>
              <a:rPr lang="en-ID" sz="2400" b="1" i="1" dirty="0" err="1">
                <a:latin typeface="Consolas" panose="020B0609020204030204" pitchFamily="49" charset="0"/>
              </a:rPr>
              <a:t>terkirim</a:t>
            </a:r>
            <a:r>
              <a:rPr lang="en-ID" sz="2400" b="1" i="1" dirty="0" smtClean="0">
                <a:latin typeface="Consolas" panose="020B0609020204030204" pitchFamily="49" charset="0"/>
              </a:rPr>
              <a:t>!'</a:t>
            </a:r>
            <a:r>
              <a:rPr lang="en-ID" sz="2400" dirty="0" smtClean="0">
                <a:latin typeface="Consolas" panose="020B0609020204030204" pitchFamily="49" charset="0"/>
              </a:rPr>
              <a:t>);</a:t>
            </a:r>
          </a:p>
          <a:p>
            <a:r>
              <a:rPr lang="en-ID" sz="2400" dirty="0">
                <a:latin typeface="Consolas" panose="020B0609020204030204" pitchFamily="49" charset="0"/>
              </a:rPr>
              <a:t>	</a:t>
            </a:r>
            <a:r>
              <a:rPr lang="en-ID" sz="2400" dirty="0" err="1" smtClean="0">
                <a:latin typeface="Consolas" panose="020B0609020204030204" pitchFamily="49" charset="0"/>
              </a:rPr>
              <a:t>res.send</a:t>
            </a:r>
            <a:r>
              <a:rPr lang="en-ID" sz="2400" dirty="0" smtClean="0">
                <a:latin typeface="Consolas" panose="020B0609020204030204" pitchFamily="49" charset="0"/>
              </a:rPr>
              <a:t>(</a:t>
            </a:r>
            <a:r>
              <a:rPr lang="en-ID" sz="2400" b="1" i="1" dirty="0">
                <a:latin typeface="Consolas" panose="020B0609020204030204" pitchFamily="49" charset="0"/>
              </a:rPr>
              <a:t>'Email </a:t>
            </a:r>
            <a:r>
              <a:rPr lang="en-ID" sz="2400" b="1" i="1" dirty="0" err="1">
                <a:latin typeface="Consolas" panose="020B0609020204030204" pitchFamily="49" charset="0"/>
              </a:rPr>
              <a:t>sukses</a:t>
            </a:r>
            <a:r>
              <a:rPr lang="en-ID" sz="2400" b="1" i="1" dirty="0">
                <a:latin typeface="Consolas" panose="020B0609020204030204" pitchFamily="49" charset="0"/>
              </a:rPr>
              <a:t> </a:t>
            </a:r>
            <a:r>
              <a:rPr lang="en-ID" sz="2400" b="1" i="1" dirty="0" err="1">
                <a:latin typeface="Consolas" panose="020B0609020204030204" pitchFamily="49" charset="0"/>
              </a:rPr>
              <a:t>terkirim</a:t>
            </a:r>
            <a:r>
              <a:rPr lang="en-ID" sz="2400" b="1" i="1" dirty="0" smtClean="0">
                <a:latin typeface="Consolas" panose="020B0609020204030204" pitchFamily="49" charset="0"/>
              </a:rPr>
              <a:t>!'</a:t>
            </a:r>
            <a:r>
              <a:rPr lang="en-ID" sz="2400" dirty="0" smtClean="0">
                <a:latin typeface="Consolas" panose="020B0609020204030204" pitchFamily="49" charset="0"/>
              </a:rPr>
              <a:t>);</a:t>
            </a:r>
          </a:p>
          <a:p>
            <a:r>
              <a:rPr lang="en-ID" sz="2400" dirty="0">
                <a:latin typeface="Consolas" panose="020B0609020204030204" pitchFamily="49" charset="0"/>
              </a:rPr>
              <a:t> </a:t>
            </a:r>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a:t>
            </a:r>
          </a:p>
          <a:p>
            <a:r>
              <a:rPr lang="en-ID" sz="2400" dirty="0" smtClean="0">
                <a:latin typeface="Consolas" panose="020B0609020204030204" pitchFamily="49" charset="0"/>
              </a:rPr>
              <a:t>})</a:t>
            </a:r>
          </a:p>
          <a:p>
            <a:endParaRPr lang="en-ID" sz="2400" dirty="0">
              <a:latin typeface="Consolas" panose="020B0609020204030204" pitchFamily="49" charset="0"/>
            </a:endParaRPr>
          </a:p>
          <a:p>
            <a:r>
              <a:rPr lang="en-ID" sz="2400" b="1" dirty="0" err="1" smtClean="0">
                <a:solidFill>
                  <a:srgbClr val="FF0000"/>
                </a:solidFill>
                <a:latin typeface="Consolas" panose="020B0609020204030204" pitchFamily="49" charset="0"/>
              </a:rPr>
              <a:t>app.listen</a:t>
            </a:r>
            <a:r>
              <a:rPr lang="en-ID" sz="2400" dirty="0" smtClean="0">
                <a:latin typeface="Consolas" panose="020B0609020204030204" pitchFamily="49" charset="0"/>
              </a:rPr>
              <a:t>(3210, ()=&gt;{</a:t>
            </a:r>
          </a:p>
          <a:p>
            <a:r>
              <a:rPr lang="en-ID" sz="2400" dirty="0" smtClean="0">
                <a:latin typeface="Consolas" panose="020B0609020204030204" pitchFamily="49" charset="0"/>
              </a:rPr>
              <a:t>	console.log(</a:t>
            </a:r>
            <a:r>
              <a:rPr lang="en-ID" sz="2400" b="1" i="1" dirty="0" smtClean="0">
                <a:latin typeface="Consolas" panose="020B0609020204030204" pitchFamily="49" charset="0"/>
              </a:rPr>
              <a:t>'Run @3210'</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a:t>
            </a:r>
            <a:endParaRPr lang="en-ID" sz="2400" dirty="0">
              <a:latin typeface="Consolas" panose="020B0609020204030204" pitchFamily="49" charset="0"/>
            </a:endParaRPr>
          </a:p>
        </p:txBody>
      </p:sp>
      <p:sp>
        <p:nvSpPr>
          <p:cNvPr id="8" name="Title 1"/>
          <p:cNvSpPr txBox="1">
            <a:spLocks/>
          </p:cNvSpPr>
          <p:nvPr/>
        </p:nvSpPr>
        <p:spPr>
          <a:xfrm>
            <a:off x="1162050" y="408563"/>
            <a:ext cx="7509405" cy="5219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smtClean="0">
                <a:solidFill>
                  <a:srgbClr val="009696"/>
                </a:solidFill>
              </a:rPr>
              <a:t>Express, </a:t>
            </a:r>
            <a:r>
              <a:rPr lang="en-US" sz="3200" b="1" dirty="0" err="1" smtClean="0">
                <a:solidFill>
                  <a:srgbClr val="009696"/>
                </a:solidFill>
              </a:rPr>
              <a:t>Nodemailer</a:t>
            </a:r>
            <a:r>
              <a:rPr lang="en-US" sz="3200" b="1" dirty="0" smtClean="0">
                <a:solidFill>
                  <a:srgbClr val="009696"/>
                </a:solidFill>
              </a:rPr>
              <a:t> &amp; Gmail</a:t>
            </a:r>
          </a:p>
          <a:p>
            <a:pPr algn="r"/>
            <a:r>
              <a:rPr lang="en-US" sz="2800" b="1" i="1" dirty="0" smtClean="0">
                <a:solidFill>
                  <a:srgbClr val="009696"/>
                </a:solidFill>
              </a:rPr>
              <a:t>#part 3</a:t>
            </a:r>
            <a:endParaRPr lang="en-US" sz="2800" b="1" i="1" dirty="0">
              <a:solidFill>
                <a:srgbClr val="009696"/>
              </a:solidFill>
            </a:endParaRPr>
          </a:p>
        </p:txBody>
      </p:sp>
    </p:spTree>
    <p:extLst>
      <p:ext uri="{BB962C8B-B14F-4D97-AF65-F5344CB8AC3E}">
        <p14:creationId xmlns:p14="http://schemas.microsoft.com/office/powerpoint/2010/main" val="204614276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654646" y="266700"/>
            <a:ext cx="8585415" cy="60479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3200" b="1" dirty="0" smtClean="0">
                <a:solidFill>
                  <a:srgbClr val="FF0000"/>
                </a:solidFill>
                <a:latin typeface="Consolas" panose="020B0609020204030204" pitchFamily="49" charset="0"/>
              </a:rPr>
              <a:t>. . . . . .</a:t>
            </a:r>
          </a:p>
          <a:p>
            <a:endParaRPr lang="en-ID" sz="1200" dirty="0" smtClean="0">
              <a:latin typeface="Consolas" panose="020B0609020204030204" pitchFamily="49" charset="0"/>
            </a:endParaRPr>
          </a:p>
          <a:p>
            <a:r>
              <a:rPr lang="en-ID" sz="2200" dirty="0" err="1" smtClean="0">
                <a:latin typeface="Consolas" panose="020B0609020204030204" pitchFamily="49" charset="0"/>
              </a:rPr>
              <a:t>var</a:t>
            </a:r>
            <a:r>
              <a:rPr lang="en-ID" sz="2200" dirty="0" smtClean="0">
                <a:latin typeface="Consolas" panose="020B0609020204030204" pitchFamily="49" charset="0"/>
              </a:rPr>
              <a:t> </a:t>
            </a:r>
            <a:r>
              <a:rPr lang="en-ID" sz="2200" b="1" dirty="0" err="1">
                <a:solidFill>
                  <a:srgbClr val="009696"/>
                </a:solidFill>
                <a:latin typeface="Consolas" panose="020B0609020204030204" pitchFamily="49" charset="0"/>
              </a:rPr>
              <a:t>mailOptions</a:t>
            </a:r>
            <a:r>
              <a:rPr lang="en-ID" sz="2200" dirty="0">
                <a:latin typeface="Consolas" panose="020B0609020204030204" pitchFamily="49" charset="0"/>
              </a:rPr>
              <a:t> = {</a:t>
            </a:r>
          </a:p>
          <a:p>
            <a:r>
              <a:rPr lang="en-ID" sz="2200" dirty="0" smtClean="0">
                <a:latin typeface="Consolas" panose="020B0609020204030204" pitchFamily="49" charset="0"/>
              </a:rPr>
              <a:t>   from</a:t>
            </a:r>
            <a:r>
              <a:rPr lang="en-ID" sz="2200" dirty="0">
                <a:latin typeface="Consolas" panose="020B0609020204030204" pitchFamily="49" charset="0"/>
              </a:rPr>
              <a:t>: </a:t>
            </a:r>
            <a:r>
              <a:rPr lang="en-ID" sz="2200" b="1" dirty="0">
                <a:latin typeface="Consolas" panose="020B0609020204030204" pitchFamily="49" charset="0"/>
              </a:rPr>
              <a:t>'Email </a:t>
            </a:r>
            <a:r>
              <a:rPr lang="en-ID" sz="2200" b="1" dirty="0" smtClean="0">
                <a:latin typeface="Consolas" panose="020B0609020204030204" pitchFamily="49" charset="0"/>
              </a:rPr>
              <a:t>Attachments </a:t>
            </a:r>
            <a:r>
              <a:rPr lang="en-ID" sz="2200" b="1" dirty="0">
                <a:latin typeface="Consolas" panose="020B0609020204030204" pitchFamily="49" charset="0"/>
              </a:rPr>
              <a:t>&lt;</a:t>
            </a:r>
            <a:r>
              <a:rPr lang="en-ID" sz="2200" b="1" dirty="0" smtClean="0">
                <a:latin typeface="Consolas" panose="020B0609020204030204" pitchFamily="49" charset="0"/>
              </a:rPr>
              <a:t>wkwk@haha.com</a:t>
            </a:r>
            <a:r>
              <a:rPr lang="en-ID" sz="2200" b="1" dirty="0">
                <a:latin typeface="Consolas" panose="020B0609020204030204" pitchFamily="49" charset="0"/>
              </a:rPr>
              <a:t>&gt;'</a:t>
            </a:r>
            <a:r>
              <a:rPr lang="en-ID" sz="2200" dirty="0">
                <a:latin typeface="Consolas" panose="020B0609020204030204" pitchFamily="49" charset="0"/>
              </a:rPr>
              <a:t>,</a:t>
            </a:r>
          </a:p>
          <a:p>
            <a:r>
              <a:rPr lang="en-ID" sz="2200" dirty="0" smtClean="0">
                <a:latin typeface="Consolas" panose="020B0609020204030204" pitchFamily="49" charset="0"/>
              </a:rPr>
              <a:t>   to</a:t>
            </a:r>
            <a:r>
              <a:rPr lang="en-ID" sz="2200" dirty="0">
                <a:latin typeface="Consolas" panose="020B0609020204030204" pitchFamily="49" charset="0"/>
              </a:rPr>
              <a:t>: </a:t>
            </a:r>
            <a:r>
              <a:rPr lang="en-ID" sz="2200" dirty="0" smtClean="0">
                <a:latin typeface="Consolas" panose="020B0609020204030204" pitchFamily="49" charset="0"/>
              </a:rPr>
              <a:t>'</a:t>
            </a:r>
            <a:r>
              <a:rPr lang="en-ID" sz="2200" b="1" dirty="0" smtClean="0">
                <a:solidFill>
                  <a:srgbClr val="9D3389"/>
                </a:solidFill>
                <a:latin typeface="Consolas" panose="020B0609020204030204" pitchFamily="49" charset="0"/>
              </a:rPr>
              <a:t>lin@tang.com</a:t>
            </a:r>
            <a:r>
              <a:rPr lang="en-ID" sz="2200" dirty="0">
                <a:latin typeface="Consolas" panose="020B0609020204030204" pitchFamily="49" charset="0"/>
              </a:rPr>
              <a:t>, </a:t>
            </a:r>
            <a:r>
              <a:rPr lang="en-ID" sz="2200" b="1" dirty="0" smtClean="0">
                <a:solidFill>
                  <a:srgbClr val="00B050"/>
                </a:solidFill>
                <a:latin typeface="Consolas" panose="020B0609020204030204" pitchFamily="49" charset="0"/>
              </a:rPr>
              <a:t>lin@tang.id</a:t>
            </a:r>
            <a:r>
              <a:rPr lang="en-ID" sz="2200" dirty="0" smtClean="0">
                <a:latin typeface="Consolas" panose="020B0609020204030204" pitchFamily="49" charset="0"/>
              </a:rPr>
              <a:t>',</a:t>
            </a:r>
            <a:endParaRPr lang="en-ID" sz="2200" dirty="0">
              <a:latin typeface="Consolas" panose="020B0609020204030204" pitchFamily="49" charset="0"/>
            </a:endParaRPr>
          </a:p>
          <a:p>
            <a:r>
              <a:rPr lang="en-ID" sz="2200" dirty="0" smtClean="0">
                <a:latin typeface="Consolas" panose="020B0609020204030204" pitchFamily="49" charset="0"/>
              </a:rPr>
              <a:t>   subject</a:t>
            </a:r>
            <a:r>
              <a:rPr lang="en-ID" sz="2200" dirty="0">
                <a:latin typeface="Consolas" panose="020B0609020204030204" pitchFamily="49" charset="0"/>
              </a:rPr>
              <a:t>: </a:t>
            </a:r>
            <a:r>
              <a:rPr lang="en-ID" sz="2200" b="1" dirty="0">
                <a:latin typeface="Consolas" panose="020B0609020204030204" pitchFamily="49" charset="0"/>
              </a:rPr>
              <a:t>'</a:t>
            </a:r>
            <a:r>
              <a:rPr lang="en-ID" sz="2200" b="1" dirty="0" err="1">
                <a:latin typeface="Consolas" panose="020B0609020204030204" pitchFamily="49" charset="0"/>
              </a:rPr>
              <a:t>Tes</a:t>
            </a:r>
            <a:r>
              <a:rPr lang="en-ID" sz="2200" b="1" dirty="0">
                <a:latin typeface="Consolas" panose="020B0609020204030204" pitchFamily="49" charset="0"/>
              </a:rPr>
              <a:t> Email </a:t>
            </a:r>
            <a:r>
              <a:rPr lang="en-ID" sz="2200" b="1" dirty="0" smtClean="0">
                <a:latin typeface="Consolas" panose="020B0609020204030204" pitchFamily="49" charset="0"/>
              </a:rPr>
              <a:t>Attachments'</a:t>
            </a:r>
            <a:r>
              <a:rPr lang="en-ID" sz="2200" dirty="0" smtClean="0">
                <a:latin typeface="Consolas" panose="020B0609020204030204" pitchFamily="49" charset="0"/>
              </a:rPr>
              <a:t>,</a:t>
            </a:r>
            <a:endParaRPr lang="en-ID" sz="2200" dirty="0">
              <a:latin typeface="Consolas" panose="020B0609020204030204" pitchFamily="49" charset="0"/>
            </a:endParaRPr>
          </a:p>
          <a:p>
            <a:r>
              <a:rPr lang="en-ID" sz="2200" dirty="0" smtClean="0">
                <a:latin typeface="Consolas" panose="020B0609020204030204" pitchFamily="49" charset="0"/>
              </a:rPr>
              <a:t>   text</a:t>
            </a:r>
            <a:r>
              <a:rPr lang="en-ID" sz="2200" dirty="0">
                <a:latin typeface="Consolas" panose="020B0609020204030204" pitchFamily="49" charset="0"/>
              </a:rPr>
              <a:t>: </a:t>
            </a:r>
            <a:r>
              <a:rPr lang="en-ID" sz="2200" b="1" dirty="0">
                <a:latin typeface="Consolas" panose="020B0609020204030204" pitchFamily="49" charset="0"/>
              </a:rPr>
              <a:t>'Halo </a:t>
            </a:r>
            <a:r>
              <a:rPr lang="en-ID" sz="2200" b="1" dirty="0" err="1">
                <a:latin typeface="Consolas" panose="020B0609020204030204" pitchFamily="49" charset="0"/>
              </a:rPr>
              <a:t>Dunia</a:t>
            </a:r>
            <a:r>
              <a:rPr lang="en-ID" sz="2200" b="1" dirty="0">
                <a:latin typeface="Consolas" panose="020B0609020204030204" pitchFamily="49" charset="0"/>
              </a:rPr>
              <a:t>!'</a:t>
            </a:r>
            <a:r>
              <a:rPr lang="en-ID" sz="2200" dirty="0">
                <a:latin typeface="Consolas" panose="020B0609020204030204" pitchFamily="49" charset="0"/>
              </a:rPr>
              <a:t>,</a:t>
            </a:r>
          </a:p>
          <a:p>
            <a:r>
              <a:rPr lang="en-ID" sz="2200" dirty="0" smtClean="0">
                <a:latin typeface="Consolas" panose="020B0609020204030204" pitchFamily="49" charset="0"/>
              </a:rPr>
              <a:t>   html</a:t>
            </a:r>
            <a:r>
              <a:rPr lang="en-ID" sz="2200" dirty="0">
                <a:latin typeface="Consolas" panose="020B0609020204030204" pitchFamily="49" charset="0"/>
              </a:rPr>
              <a:t>: </a:t>
            </a:r>
            <a:r>
              <a:rPr lang="en-ID" sz="2200" b="1" dirty="0">
                <a:latin typeface="Consolas" panose="020B0609020204030204" pitchFamily="49" charset="0"/>
              </a:rPr>
              <a:t>'&lt;h1&gt;&lt;</a:t>
            </a:r>
            <a:r>
              <a:rPr lang="en-ID" sz="2200" b="1" dirty="0" err="1" smtClean="0">
                <a:latin typeface="Consolas" panose="020B0609020204030204" pitchFamily="49" charset="0"/>
              </a:rPr>
              <a:t>i</a:t>
            </a:r>
            <a:r>
              <a:rPr lang="en-ID" sz="2200" b="1" dirty="0" smtClean="0">
                <a:latin typeface="Consolas" panose="020B0609020204030204" pitchFamily="49" charset="0"/>
              </a:rPr>
              <a:t>&gt;</a:t>
            </a:r>
            <a:r>
              <a:rPr lang="en-ID" sz="2200" b="1" i="1" dirty="0" smtClean="0">
                <a:latin typeface="Consolas" panose="020B0609020204030204" pitchFamily="49" charset="0"/>
              </a:rPr>
              <a:t>Ada </a:t>
            </a:r>
            <a:r>
              <a:rPr lang="en-ID" sz="2200" b="1" i="1" dirty="0" err="1" smtClean="0">
                <a:latin typeface="Consolas" panose="020B0609020204030204" pitchFamily="49" charset="0"/>
              </a:rPr>
              <a:t>lampirannya</a:t>
            </a:r>
            <a:r>
              <a:rPr lang="en-ID" sz="2200" b="1" i="1" dirty="0" smtClean="0">
                <a:latin typeface="Consolas" panose="020B0609020204030204" pitchFamily="49" charset="0"/>
              </a:rPr>
              <a:t>!</a:t>
            </a:r>
            <a:r>
              <a:rPr lang="en-ID" sz="2200" b="1" dirty="0" smtClean="0">
                <a:latin typeface="Consolas" panose="020B0609020204030204" pitchFamily="49" charset="0"/>
              </a:rPr>
              <a:t>&lt;/</a:t>
            </a:r>
            <a:r>
              <a:rPr lang="en-ID" sz="2200" b="1" dirty="0" err="1">
                <a:latin typeface="Consolas" panose="020B0609020204030204" pitchFamily="49" charset="0"/>
              </a:rPr>
              <a:t>i</a:t>
            </a:r>
            <a:r>
              <a:rPr lang="en-ID" sz="2200" b="1" dirty="0">
                <a:latin typeface="Consolas" panose="020B0609020204030204" pitchFamily="49" charset="0"/>
              </a:rPr>
              <a:t>&gt;&lt;/h1&gt;'</a:t>
            </a:r>
            <a:r>
              <a:rPr lang="en-ID" sz="2200" dirty="0">
                <a:latin typeface="Consolas" panose="020B0609020204030204" pitchFamily="49" charset="0"/>
              </a:rPr>
              <a:t>,</a:t>
            </a:r>
          </a:p>
          <a:p>
            <a:r>
              <a:rPr lang="en-ID" sz="2200" dirty="0" smtClean="0">
                <a:latin typeface="Consolas" panose="020B0609020204030204" pitchFamily="49" charset="0"/>
              </a:rPr>
              <a:t>   </a:t>
            </a:r>
            <a:r>
              <a:rPr lang="en-ID" sz="2200" b="1" dirty="0" smtClean="0">
                <a:solidFill>
                  <a:srgbClr val="FF0000"/>
                </a:solidFill>
                <a:latin typeface="Consolas" panose="020B0609020204030204" pitchFamily="49" charset="0"/>
              </a:rPr>
              <a:t>attachments</a:t>
            </a:r>
            <a:r>
              <a:rPr lang="en-ID" sz="2200" dirty="0">
                <a:latin typeface="Consolas" panose="020B0609020204030204" pitchFamily="49" charset="0"/>
              </a:rPr>
              <a:t>: [</a:t>
            </a:r>
          </a:p>
          <a:p>
            <a:r>
              <a:rPr lang="en-ID" sz="2200" dirty="0" smtClean="0">
                <a:latin typeface="Consolas" panose="020B0609020204030204" pitchFamily="49" charset="0"/>
              </a:rPr>
              <a:t>      {</a:t>
            </a:r>
            <a:endParaRPr lang="en-ID" sz="2200" dirty="0">
              <a:latin typeface="Consolas" panose="020B0609020204030204" pitchFamily="49" charset="0"/>
            </a:endParaRPr>
          </a:p>
          <a:p>
            <a:r>
              <a:rPr lang="en-ID" sz="2200" dirty="0" smtClean="0">
                <a:latin typeface="Consolas" panose="020B0609020204030204" pitchFamily="49" charset="0"/>
              </a:rPr>
              <a:t>         filename</a:t>
            </a:r>
            <a:r>
              <a:rPr lang="en-ID" sz="2200" dirty="0">
                <a:latin typeface="Consolas" panose="020B0609020204030204" pitchFamily="49" charset="0"/>
              </a:rPr>
              <a:t>: 'text1.txt',</a:t>
            </a:r>
          </a:p>
          <a:p>
            <a:r>
              <a:rPr lang="en-ID" sz="2200" dirty="0" smtClean="0">
                <a:latin typeface="Consolas" panose="020B0609020204030204" pitchFamily="49" charset="0"/>
              </a:rPr>
              <a:t>         content</a:t>
            </a:r>
            <a:r>
              <a:rPr lang="en-ID" sz="2200" dirty="0">
                <a:latin typeface="Consolas" panose="020B0609020204030204" pitchFamily="49" charset="0"/>
              </a:rPr>
              <a:t>: </a:t>
            </a:r>
            <a:r>
              <a:rPr lang="en-ID" sz="2200" dirty="0" smtClean="0">
                <a:latin typeface="Consolas" panose="020B0609020204030204" pitchFamily="49" charset="0"/>
              </a:rPr>
              <a:t>'Halo </a:t>
            </a:r>
            <a:r>
              <a:rPr lang="en-ID" sz="2200" dirty="0" err="1" smtClean="0">
                <a:latin typeface="Consolas" panose="020B0609020204030204" pitchFamily="49" charset="0"/>
              </a:rPr>
              <a:t>Dunia</a:t>
            </a:r>
            <a:r>
              <a:rPr lang="en-ID" sz="2200" dirty="0" smtClean="0">
                <a:latin typeface="Consolas" panose="020B0609020204030204" pitchFamily="49" charset="0"/>
              </a:rPr>
              <a:t>!'</a:t>
            </a:r>
            <a:endParaRPr lang="en-ID" sz="2200" dirty="0">
              <a:latin typeface="Consolas" panose="020B0609020204030204" pitchFamily="49" charset="0"/>
            </a:endParaRPr>
          </a:p>
          <a:p>
            <a:r>
              <a:rPr lang="en-ID" sz="2200" dirty="0" smtClean="0">
                <a:latin typeface="Consolas" panose="020B0609020204030204" pitchFamily="49" charset="0"/>
              </a:rPr>
              <a:t>      },</a:t>
            </a:r>
            <a:endParaRPr lang="en-ID" sz="2200" dirty="0">
              <a:latin typeface="Consolas" panose="020B0609020204030204" pitchFamily="49" charset="0"/>
            </a:endParaRPr>
          </a:p>
          <a:p>
            <a:r>
              <a:rPr lang="en-ID" sz="2200" dirty="0">
                <a:latin typeface="Consolas" panose="020B0609020204030204" pitchFamily="49" charset="0"/>
              </a:rPr>
              <a:t> </a:t>
            </a:r>
            <a:r>
              <a:rPr lang="en-ID" sz="2200" dirty="0" smtClean="0">
                <a:latin typeface="Consolas" panose="020B0609020204030204" pitchFamily="49" charset="0"/>
              </a:rPr>
              <a:t>     {</a:t>
            </a:r>
            <a:endParaRPr lang="en-ID" sz="2200" dirty="0">
              <a:latin typeface="Consolas" panose="020B0609020204030204" pitchFamily="49" charset="0"/>
            </a:endParaRPr>
          </a:p>
          <a:p>
            <a:r>
              <a:rPr lang="en-ID" sz="2200" dirty="0" smtClean="0">
                <a:latin typeface="Consolas" panose="020B0609020204030204" pitchFamily="49" charset="0"/>
              </a:rPr>
              <a:t>         filename</a:t>
            </a:r>
            <a:r>
              <a:rPr lang="en-ID" sz="2200" dirty="0">
                <a:latin typeface="Consolas" panose="020B0609020204030204" pitchFamily="49" charset="0"/>
              </a:rPr>
              <a:t>: 'lintang.png',</a:t>
            </a:r>
          </a:p>
          <a:p>
            <a:r>
              <a:rPr lang="en-ID" sz="2200" dirty="0" smtClean="0">
                <a:latin typeface="Consolas" panose="020B0609020204030204" pitchFamily="49" charset="0"/>
              </a:rPr>
              <a:t>         path</a:t>
            </a:r>
            <a:r>
              <a:rPr lang="en-ID" sz="2200" dirty="0">
                <a:latin typeface="Consolas" panose="020B0609020204030204" pitchFamily="49" charset="0"/>
              </a:rPr>
              <a:t>: 'https</a:t>
            </a:r>
            <a:r>
              <a:rPr lang="en-ID" sz="2200" dirty="0" smtClean="0">
                <a:latin typeface="Consolas" panose="020B0609020204030204" pitchFamily="49" charset="0"/>
              </a:rPr>
              <a:t>://lintang.com/Barcelona.png</a:t>
            </a:r>
            <a:r>
              <a:rPr lang="en-ID" sz="2200" dirty="0">
                <a:latin typeface="Consolas" panose="020B0609020204030204" pitchFamily="49" charset="0"/>
              </a:rPr>
              <a:t>'</a:t>
            </a:r>
          </a:p>
          <a:p>
            <a:r>
              <a:rPr lang="en-ID" sz="2200" dirty="0" smtClean="0">
                <a:latin typeface="Consolas" panose="020B0609020204030204" pitchFamily="49" charset="0"/>
              </a:rPr>
              <a:t>      }</a:t>
            </a:r>
            <a:endParaRPr lang="en-ID" sz="2200" dirty="0">
              <a:latin typeface="Consolas" panose="020B0609020204030204" pitchFamily="49" charset="0"/>
            </a:endParaRPr>
          </a:p>
          <a:p>
            <a:r>
              <a:rPr lang="en-ID" sz="2200" dirty="0" smtClean="0">
                <a:latin typeface="Consolas" panose="020B0609020204030204" pitchFamily="49" charset="0"/>
              </a:rPr>
              <a:t>   ]</a:t>
            </a:r>
            <a:endParaRPr lang="en-ID" sz="2200" dirty="0">
              <a:latin typeface="Consolas" panose="020B0609020204030204" pitchFamily="49" charset="0"/>
            </a:endParaRPr>
          </a:p>
          <a:p>
            <a:r>
              <a:rPr lang="en-ID" sz="2200" dirty="0" smtClean="0">
                <a:latin typeface="Consolas" panose="020B0609020204030204" pitchFamily="49" charset="0"/>
              </a:rPr>
              <a:t>}</a:t>
            </a:r>
            <a:endParaRPr lang="en-ID" sz="1200" dirty="0">
              <a:latin typeface="Consolas" panose="020B0609020204030204" pitchFamily="49" charset="0"/>
            </a:endParaRPr>
          </a:p>
          <a:p>
            <a:r>
              <a:rPr lang="en-ID" sz="3200" b="1" dirty="0" smtClean="0">
                <a:solidFill>
                  <a:srgbClr val="FF0000"/>
                </a:solidFill>
                <a:latin typeface="Consolas" panose="020B0609020204030204" pitchFamily="49" charset="0"/>
              </a:rPr>
              <a:t>. . . . . .</a:t>
            </a:r>
            <a:endParaRPr lang="en-ID" sz="3200" b="1" dirty="0">
              <a:solidFill>
                <a:srgbClr val="FF0000"/>
              </a:solidFill>
              <a:latin typeface="Consolas" panose="020B0609020204030204" pitchFamily="49" charset="0"/>
            </a:endParaRPr>
          </a:p>
        </p:txBody>
      </p:sp>
      <p:sp>
        <p:nvSpPr>
          <p:cNvPr id="8" name="Title 1"/>
          <p:cNvSpPr txBox="1">
            <a:spLocks/>
          </p:cNvSpPr>
          <p:nvPr/>
        </p:nvSpPr>
        <p:spPr>
          <a:xfrm>
            <a:off x="1162050" y="130629"/>
            <a:ext cx="7509405" cy="7999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smtClean="0">
                <a:solidFill>
                  <a:srgbClr val="009696"/>
                </a:solidFill>
              </a:rPr>
              <a:t>Using Attachments</a:t>
            </a:r>
            <a:endParaRPr lang="en-US" sz="2800" b="1" i="1" dirty="0">
              <a:solidFill>
                <a:srgbClr val="009696"/>
              </a:solidFill>
            </a:endParaRPr>
          </a:p>
        </p:txBody>
      </p:sp>
    </p:spTree>
    <p:extLst>
      <p:ext uri="{BB962C8B-B14F-4D97-AF65-F5344CB8AC3E}">
        <p14:creationId xmlns:p14="http://schemas.microsoft.com/office/powerpoint/2010/main" val="102767537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083667"/>
            <a:ext cx="9144000" cy="26070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en-ID" sz="8000" dirty="0" err="1" smtClean="0"/>
              <a:t>Nodemailer</a:t>
            </a:r>
            <a:endParaRPr lang="id-ID" sz="8800" dirty="0" smtClean="0"/>
          </a:p>
          <a:p>
            <a:pPr algn="ctr"/>
            <a:endParaRPr lang="en-ID" sz="1200" i="1" dirty="0" smtClean="0"/>
          </a:p>
          <a:p>
            <a:pPr algn="ctr"/>
            <a:r>
              <a:rPr lang="id-ID" sz="3200" i="1" dirty="0" smtClean="0"/>
              <a:t>#</a:t>
            </a:r>
            <a:r>
              <a:rPr lang="en-ID" sz="3200" i="1" dirty="0" smtClean="0"/>
              <a:t>8b</a:t>
            </a:r>
            <a:r>
              <a:rPr lang="id-ID" sz="3200" i="1" dirty="0" smtClean="0"/>
              <a:t>  </a:t>
            </a:r>
            <a:r>
              <a:rPr lang="en-ID" sz="3200" b="0" dirty="0" smtClean="0">
                <a:latin typeface="Gotham" pitchFamily="50" charset="0"/>
              </a:rPr>
              <a:t>Email Delivering System</a:t>
            </a:r>
            <a:endParaRPr lang="en-US" sz="3200" i="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7626"/>
          <a:stretch/>
        </p:blipFill>
        <p:spPr>
          <a:xfrm>
            <a:off x="2833375" y="1644753"/>
            <a:ext cx="3477249" cy="1711290"/>
          </a:xfrm>
          <a:prstGeom prst="rect">
            <a:avLst/>
          </a:prstGeom>
          <a:effectLst>
            <a:glow rad="228600">
              <a:schemeClr val="tx1">
                <a:alpha val="40000"/>
              </a:schemeClr>
            </a:glow>
          </a:effectLst>
        </p:spPr>
      </p:pic>
    </p:spTree>
    <p:extLst>
      <p:ext uri="{BB962C8B-B14F-4D97-AF65-F5344CB8AC3E}">
        <p14:creationId xmlns:p14="http://schemas.microsoft.com/office/powerpoint/2010/main" val="209970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Purwadhika\Lintang Purwadhika Design\0 LIN Purwadhika\2e6af2_93c0539ab65941ca877fc5bbb1615371-m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Purwadhika\Lintang Purwadhika Design\0 LIN Purwadhika\Logo Purwadhika 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1238" y="6035675"/>
            <a:ext cx="2974975" cy="4635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0" y="1"/>
            <a:ext cx="9144000" cy="63229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lnSpc>
                <a:spcPct val="100000"/>
              </a:lnSpc>
            </a:pPr>
            <a:r>
              <a:rPr lang="en-US" sz="50000" i="1" dirty="0" smtClean="0">
                <a:solidFill>
                  <a:srgbClr val="009696"/>
                </a:solidFill>
              </a:rPr>
              <a:t>?</a:t>
            </a:r>
            <a:endParaRPr lang="en-US" sz="50000" b="1" dirty="0">
              <a:solidFill>
                <a:srgbClr val="009696"/>
              </a:solidFill>
            </a:endParaRPr>
          </a:p>
        </p:txBody>
      </p:sp>
      <p:sp>
        <p:nvSpPr>
          <p:cNvPr id="5" name="Title 1"/>
          <p:cNvSpPr txBox="1">
            <a:spLocks/>
          </p:cNvSpPr>
          <p:nvPr/>
        </p:nvSpPr>
        <p:spPr>
          <a:xfrm>
            <a:off x="0" y="1"/>
            <a:ext cx="9143999" cy="60356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lnSpc>
                <a:spcPct val="100000"/>
              </a:lnSpc>
            </a:pPr>
            <a:r>
              <a:rPr lang="en-US" sz="5800" b="1" dirty="0" smtClean="0">
                <a:solidFill>
                  <a:schemeClr val="bg1"/>
                </a:solidFill>
                <a:latin typeface="Gotham Black" panose="02000603040000020004" pitchFamily="2" charset="0"/>
              </a:rPr>
              <a:t>How to Create</a:t>
            </a:r>
          </a:p>
          <a:p>
            <a:pPr algn="ctr">
              <a:lnSpc>
                <a:spcPct val="100000"/>
              </a:lnSpc>
            </a:pPr>
            <a:r>
              <a:rPr lang="en-US" sz="5800" b="1" dirty="0">
                <a:solidFill>
                  <a:schemeClr val="bg1"/>
                </a:solidFill>
                <a:latin typeface="Gotham Black" panose="02000603040000020004" pitchFamily="2" charset="0"/>
              </a:rPr>
              <a:t>a</a:t>
            </a:r>
            <a:r>
              <a:rPr lang="en-US" sz="5800" b="1" dirty="0" smtClean="0">
                <a:solidFill>
                  <a:schemeClr val="bg1"/>
                </a:solidFill>
                <a:latin typeface="Gotham Black" panose="02000603040000020004" pitchFamily="2" charset="0"/>
              </a:rPr>
              <a:t> Simple Email </a:t>
            </a:r>
          </a:p>
          <a:p>
            <a:pPr algn="ctr">
              <a:lnSpc>
                <a:spcPct val="100000"/>
              </a:lnSpc>
            </a:pPr>
            <a:r>
              <a:rPr lang="en-US" sz="5800" b="1" dirty="0" smtClean="0">
                <a:solidFill>
                  <a:schemeClr val="bg1"/>
                </a:solidFill>
                <a:latin typeface="Gotham Black" panose="02000603040000020004" pitchFamily="2" charset="0"/>
              </a:rPr>
              <a:t>Delivering System</a:t>
            </a:r>
          </a:p>
          <a:p>
            <a:pPr algn="ctr">
              <a:lnSpc>
                <a:spcPct val="100000"/>
              </a:lnSpc>
            </a:pPr>
            <a:r>
              <a:rPr lang="en-US" sz="5800" b="1" dirty="0" smtClean="0">
                <a:solidFill>
                  <a:schemeClr val="bg1"/>
                </a:solidFill>
                <a:latin typeface="Gotham Black" panose="02000603040000020004" pitchFamily="2" charset="0"/>
              </a:rPr>
              <a:t>Using </a:t>
            </a:r>
            <a:r>
              <a:rPr lang="en-US" sz="5800" b="1" dirty="0" err="1" smtClean="0">
                <a:solidFill>
                  <a:schemeClr val="bg1"/>
                </a:solidFill>
                <a:latin typeface="Gotham Black" panose="02000603040000020004" pitchFamily="2" charset="0"/>
              </a:rPr>
              <a:t>Nodemailer</a:t>
            </a:r>
            <a:r>
              <a:rPr lang="en-US" sz="5800" b="1" dirty="0" smtClean="0">
                <a:solidFill>
                  <a:schemeClr val="bg1"/>
                </a:solidFill>
                <a:latin typeface="Gotham Black" panose="02000603040000020004" pitchFamily="2" charset="0"/>
              </a:rPr>
              <a:t> &amp;</a:t>
            </a:r>
          </a:p>
          <a:p>
            <a:pPr algn="ctr">
              <a:lnSpc>
                <a:spcPct val="100000"/>
              </a:lnSpc>
            </a:pPr>
            <a:r>
              <a:rPr lang="en-US" sz="5800" b="1" dirty="0" smtClean="0">
                <a:solidFill>
                  <a:schemeClr val="bg1"/>
                </a:solidFill>
                <a:latin typeface="Gotham Black" panose="02000603040000020004" pitchFamily="2" charset="0"/>
              </a:rPr>
              <a:t>Gmail API</a:t>
            </a:r>
            <a:endParaRPr lang="en-US" sz="5800" b="1" dirty="0">
              <a:solidFill>
                <a:schemeClr val="bg1"/>
              </a:solidFill>
              <a:latin typeface="Gotham Black" panose="02000603040000020004" pitchFamily="2" charset="0"/>
            </a:endParaRPr>
          </a:p>
        </p:txBody>
      </p:sp>
    </p:spTree>
    <p:extLst>
      <p:ext uri="{BB962C8B-B14F-4D97-AF65-F5344CB8AC3E}">
        <p14:creationId xmlns:p14="http://schemas.microsoft.com/office/powerpoint/2010/main" val="330560609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5" name="Title 1"/>
          <p:cNvSpPr txBox="1">
            <a:spLocks/>
          </p:cNvSpPr>
          <p:nvPr/>
        </p:nvSpPr>
        <p:spPr>
          <a:xfrm>
            <a:off x="4446740" y="160055"/>
            <a:ext cx="4672208" cy="1180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ID" sz="4400" b="1" dirty="0" err="1" smtClean="0">
                <a:solidFill>
                  <a:srgbClr val="009696"/>
                </a:solidFill>
              </a:rPr>
              <a:t>Nodemailer</a:t>
            </a:r>
            <a:endParaRPr lang="en-US" b="1" i="1" dirty="0">
              <a:solidFill>
                <a:srgbClr val="009696"/>
              </a:solidFill>
            </a:endParaRPr>
          </a:p>
        </p:txBody>
      </p:sp>
      <p:sp>
        <p:nvSpPr>
          <p:cNvPr id="6" name="Title 1"/>
          <p:cNvSpPr txBox="1">
            <a:spLocks/>
          </p:cNvSpPr>
          <p:nvPr/>
        </p:nvSpPr>
        <p:spPr>
          <a:xfrm>
            <a:off x="835145" y="2125911"/>
            <a:ext cx="7788165" cy="36986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600" b="1" dirty="0" err="1"/>
              <a:t>Nodemailer</a:t>
            </a:r>
            <a:r>
              <a:rPr lang="en-US" sz="2600" dirty="0"/>
              <a:t> is a module for Node.js applications to allow easy as cake email sending. The project got started back in 2010 when there was no sane option to send email messages, today it is the solution most Node.js users turn to by default</a:t>
            </a:r>
            <a:r>
              <a:rPr lang="en-US" sz="2600" dirty="0" smtClean="0"/>
              <a:t>. </a:t>
            </a:r>
          </a:p>
          <a:p>
            <a:r>
              <a:rPr lang="id-ID" sz="2600" dirty="0" smtClean="0"/>
              <a:t>(See </a:t>
            </a:r>
            <a:r>
              <a:rPr lang="id-ID" sz="2600" dirty="0">
                <a:solidFill>
                  <a:srgbClr val="FF0000"/>
                </a:solidFill>
              </a:rPr>
              <a:t>nodemailer.com</a:t>
            </a:r>
            <a:r>
              <a:rPr lang="id-ID" sz="2600" dirty="0" smtClean="0"/>
              <a:t>)</a:t>
            </a:r>
            <a:r>
              <a:rPr lang="en-US" sz="2600" dirty="0" smtClean="0"/>
              <a:t>.</a:t>
            </a:r>
            <a:endParaRPr lang="en-US" sz="2600" dirty="0"/>
          </a:p>
          <a:p>
            <a:pPr marL="342900" indent="-342900" algn="just">
              <a:buBlip>
                <a:blip r:embed="rId2"/>
              </a:buBlip>
            </a:pPr>
            <a:endParaRPr lang="id-ID" sz="2400" b="1" dirty="0" smtClean="0"/>
          </a:p>
          <a:p>
            <a:pPr marL="342900" indent="-342900" algn="just">
              <a:buBlip>
                <a:blip r:embed="rId2"/>
              </a:buBlip>
            </a:pPr>
            <a:r>
              <a:rPr lang="en-ID" sz="2400" b="1" dirty="0" smtClean="0"/>
              <a:t>Installation</a:t>
            </a:r>
          </a:p>
          <a:p>
            <a:pPr algn="just"/>
            <a:r>
              <a:rPr lang="en-ID" sz="2400" b="1" dirty="0" smtClean="0"/>
              <a:t>    </a:t>
            </a:r>
            <a:r>
              <a:rPr lang="en-ID" sz="2400" dirty="0" smtClean="0">
                <a:solidFill>
                  <a:srgbClr val="FF0000"/>
                </a:solidFill>
              </a:rPr>
              <a:t>$ </a:t>
            </a:r>
            <a:r>
              <a:rPr lang="en-ID" sz="2400" dirty="0">
                <a:solidFill>
                  <a:srgbClr val="FF0000"/>
                </a:solidFill>
              </a:rPr>
              <a:t>n</a:t>
            </a:r>
            <a:r>
              <a:rPr lang="id-ID" sz="2400" dirty="0">
                <a:solidFill>
                  <a:srgbClr val="FF0000"/>
                </a:solidFill>
              </a:rPr>
              <a:t>pm install </a:t>
            </a:r>
            <a:r>
              <a:rPr lang="en-ID" sz="2400" dirty="0" err="1" smtClean="0">
                <a:solidFill>
                  <a:srgbClr val="FF0000"/>
                </a:solidFill>
              </a:rPr>
              <a:t>nodemailer</a:t>
            </a:r>
            <a:r>
              <a:rPr lang="id-ID" sz="2400" dirty="0" smtClean="0">
                <a:solidFill>
                  <a:srgbClr val="FF0000"/>
                </a:solidFill>
              </a:rPr>
              <a:t> </a:t>
            </a:r>
            <a:r>
              <a:rPr lang="id-ID" sz="2400" dirty="0">
                <a:solidFill>
                  <a:srgbClr val="FF0000"/>
                </a:solidFill>
              </a:rPr>
              <a:t>--save</a:t>
            </a:r>
            <a:endParaRPr lang="en-ID" sz="2400" b="1" dirty="0" smtClean="0"/>
          </a:p>
          <a:p>
            <a:pPr algn="just"/>
            <a:endParaRPr lang="id-ID" sz="2400" b="1" dirty="0" smtClean="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67" y="282879"/>
            <a:ext cx="1891952" cy="1286527"/>
          </a:xfrm>
          <a:prstGeom prst="rect">
            <a:avLst/>
          </a:prstGeom>
        </p:spPr>
      </p:pic>
    </p:spTree>
    <p:extLst>
      <p:ext uri="{BB962C8B-B14F-4D97-AF65-F5344CB8AC3E}">
        <p14:creationId xmlns:p14="http://schemas.microsoft.com/office/powerpoint/2010/main" val="37131913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5" name="Title 1"/>
          <p:cNvSpPr txBox="1">
            <a:spLocks/>
          </p:cNvSpPr>
          <p:nvPr/>
        </p:nvSpPr>
        <p:spPr>
          <a:xfrm>
            <a:off x="5116748" y="160055"/>
            <a:ext cx="4002199" cy="1180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ID" sz="4400" b="1" dirty="0" smtClean="0">
                <a:solidFill>
                  <a:srgbClr val="009696"/>
                </a:solidFill>
              </a:rPr>
              <a:t>xoauth2</a:t>
            </a:r>
            <a:endParaRPr lang="en-US" b="1" i="1" dirty="0">
              <a:solidFill>
                <a:srgbClr val="009696"/>
              </a:solidFill>
            </a:endParaRPr>
          </a:p>
        </p:txBody>
      </p:sp>
      <p:sp>
        <p:nvSpPr>
          <p:cNvPr id="6" name="Title 1"/>
          <p:cNvSpPr txBox="1">
            <a:spLocks/>
          </p:cNvSpPr>
          <p:nvPr/>
        </p:nvSpPr>
        <p:spPr>
          <a:xfrm>
            <a:off x="753059" y="1678439"/>
            <a:ext cx="7788165" cy="36986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600" b="1" dirty="0" smtClean="0"/>
              <a:t>XOAUTH2 </a:t>
            </a:r>
            <a:r>
              <a:rPr lang="en-US" sz="2600" dirty="0"/>
              <a:t>is modern authentication platform of e-mail protocol</a:t>
            </a:r>
            <a:r>
              <a:rPr lang="en-US" sz="2600" dirty="0" smtClean="0"/>
              <a:t>. It continues </a:t>
            </a:r>
            <a:r>
              <a:rPr lang="en-US" sz="2600" dirty="0"/>
              <a:t>to be the preferred mechanism for authenticating to Gmail IMAP. XOAUTH2 is standard OAuth 2.0 plus a nonstandard SASL binding for OAuth. </a:t>
            </a:r>
            <a:endParaRPr lang="en-US" sz="2600" dirty="0" smtClean="0"/>
          </a:p>
          <a:p>
            <a:r>
              <a:rPr lang="id-ID" sz="2600" dirty="0" smtClean="0"/>
              <a:t>(See </a:t>
            </a:r>
            <a:r>
              <a:rPr lang="id-ID" sz="2600" dirty="0" smtClean="0">
                <a:solidFill>
                  <a:srgbClr val="FF0000"/>
                </a:solidFill>
              </a:rPr>
              <a:t>npmjs.com/package/xoauth2</a:t>
            </a:r>
            <a:r>
              <a:rPr lang="id-ID" sz="2600" dirty="0" smtClean="0"/>
              <a:t>)</a:t>
            </a:r>
            <a:r>
              <a:rPr lang="en-US" sz="2600" dirty="0" smtClean="0"/>
              <a:t>.</a:t>
            </a:r>
            <a:endParaRPr lang="en-US" sz="2600" dirty="0"/>
          </a:p>
          <a:p>
            <a:pPr marL="342900" indent="-342900" algn="just">
              <a:buBlip>
                <a:blip r:embed="rId2"/>
              </a:buBlip>
            </a:pPr>
            <a:endParaRPr lang="id-ID" sz="2600" b="1" dirty="0" smtClean="0"/>
          </a:p>
          <a:p>
            <a:pPr marL="342900" indent="-342900" algn="just">
              <a:buBlip>
                <a:blip r:embed="rId2"/>
              </a:buBlip>
            </a:pPr>
            <a:r>
              <a:rPr lang="en-ID" sz="2600" b="1" dirty="0" smtClean="0"/>
              <a:t>Installation</a:t>
            </a:r>
          </a:p>
          <a:p>
            <a:pPr algn="just"/>
            <a:r>
              <a:rPr lang="en-ID" sz="2600" b="1" dirty="0" smtClean="0"/>
              <a:t>    </a:t>
            </a:r>
            <a:r>
              <a:rPr lang="en-ID" sz="2600" dirty="0" smtClean="0">
                <a:solidFill>
                  <a:srgbClr val="FF0000"/>
                </a:solidFill>
              </a:rPr>
              <a:t>$ </a:t>
            </a:r>
            <a:r>
              <a:rPr lang="en-ID" sz="2600" dirty="0">
                <a:solidFill>
                  <a:srgbClr val="FF0000"/>
                </a:solidFill>
              </a:rPr>
              <a:t>n</a:t>
            </a:r>
            <a:r>
              <a:rPr lang="id-ID" sz="2600" dirty="0">
                <a:solidFill>
                  <a:srgbClr val="FF0000"/>
                </a:solidFill>
              </a:rPr>
              <a:t>pm install </a:t>
            </a:r>
            <a:r>
              <a:rPr lang="en-ID" sz="2600" dirty="0" smtClean="0">
                <a:solidFill>
                  <a:srgbClr val="FF0000"/>
                </a:solidFill>
              </a:rPr>
              <a:t>xoauth2</a:t>
            </a:r>
            <a:r>
              <a:rPr lang="id-ID" sz="2600" dirty="0" smtClean="0">
                <a:solidFill>
                  <a:srgbClr val="FF0000"/>
                </a:solidFill>
              </a:rPr>
              <a:t> </a:t>
            </a:r>
            <a:r>
              <a:rPr lang="id-ID" sz="2600" dirty="0">
                <a:solidFill>
                  <a:srgbClr val="FF0000"/>
                </a:solidFill>
              </a:rPr>
              <a:t>--save</a:t>
            </a:r>
            <a:endParaRPr lang="en-ID" sz="2600" b="1" dirty="0" smtClean="0"/>
          </a:p>
          <a:p>
            <a:pPr algn="just"/>
            <a:endParaRPr lang="id-ID" sz="2600" b="1" dirty="0" smtClean="0">
              <a:solidFill>
                <a:srgbClr val="FF0000"/>
              </a:solidFill>
            </a:endParaRPr>
          </a:p>
        </p:txBody>
      </p:sp>
    </p:spTree>
    <p:extLst>
      <p:ext uri="{BB962C8B-B14F-4D97-AF65-F5344CB8AC3E}">
        <p14:creationId xmlns:p14="http://schemas.microsoft.com/office/powerpoint/2010/main" val="254475981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176" y="4095345"/>
            <a:ext cx="5982510" cy="10214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655862" y="1439694"/>
            <a:ext cx="8322769" cy="49416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2400" dirty="0" err="1">
                <a:latin typeface="Consolas" panose="020B0609020204030204" pitchFamily="49" charset="0"/>
              </a:rPr>
              <a:t>const</a:t>
            </a:r>
            <a:r>
              <a:rPr lang="en-ID" sz="2400" dirty="0">
                <a:latin typeface="Consolas" panose="020B0609020204030204" pitchFamily="49" charset="0"/>
              </a:rPr>
              <a:t> </a:t>
            </a:r>
            <a:r>
              <a:rPr lang="en-ID" sz="2400" b="1" dirty="0" err="1">
                <a:solidFill>
                  <a:srgbClr val="009696"/>
                </a:solidFill>
                <a:latin typeface="Consolas" panose="020B0609020204030204" pitchFamily="49" charset="0"/>
              </a:rPr>
              <a:t>nodemailer</a:t>
            </a:r>
            <a:r>
              <a:rPr lang="en-ID" sz="2400" dirty="0">
                <a:latin typeface="Consolas" panose="020B0609020204030204" pitchFamily="49" charset="0"/>
              </a:rPr>
              <a:t> = require(</a:t>
            </a:r>
            <a:r>
              <a:rPr lang="en-ID" sz="2400" b="1" dirty="0">
                <a:solidFill>
                  <a:srgbClr val="FF0000"/>
                </a:solidFill>
                <a:latin typeface="Consolas" panose="020B0609020204030204" pitchFamily="49" charset="0"/>
              </a:rPr>
              <a:t>'</a:t>
            </a:r>
            <a:r>
              <a:rPr lang="en-ID" sz="2400" b="1" dirty="0" err="1">
                <a:solidFill>
                  <a:srgbClr val="FF0000"/>
                </a:solidFill>
                <a:latin typeface="Consolas" panose="020B0609020204030204" pitchFamily="49" charset="0"/>
              </a:rPr>
              <a:t>nodemailer</a:t>
            </a:r>
            <a:r>
              <a:rPr lang="en-ID" sz="2400" b="1" dirty="0">
                <a:solidFill>
                  <a:srgbClr val="FF0000"/>
                </a:solidFill>
                <a:latin typeface="Consolas" panose="020B0609020204030204" pitchFamily="49" charset="0"/>
              </a:rPr>
              <a:t>'</a:t>
            </a:r>
            <a:r>
              <a:rPr lang="en-ID" sz="2400" dirty="0">
                <a:latin typeface="Consolas" panose="020B0609020204030204" pitchFamily="49" charset="0"/>
              </a:rPr>
              <a:t>);</a:t>
            </a:r>
          </a:p>
          <a:p>
            <a:r>
              <a:rPr lang="en-ID" sz="2400" dirty="0" err="1">
                <a:latin typeface="Consolas" panose="020B0609020204030204" pitchFamily="49" charset="0"/>
              </a:rPr>
              <a:t>const</a:t>
            </a:r>
            <a:r>
              <a:rPr lang="en-ID" sz="2400" dirty="0">
                <a:latin typeface="Consolas" panose="020B0609020204030204" pitchFamily="49" charset="0"/>
              </a:rPr>
              <a:t> </a:t>
            </a:r>
            <a:r>
              <a:rPr lang="en-ID" sz="2400" b="1" dirty="0">
                <a:solidFill>
                  <a:srgbClr val="009696"/>
                </a:solidFill>
                <a:latin typeface="Consolas" panose="020B0609020204030204" pitchFamily="49" charset="0"/>
              </a:rPr>
              <a:t>xoauth2</a:t>
            </a:r>
            <a:r>
              <a:rPr lang="en-ID" sz="2400" dirty="0">
                <a:latin typeface="Consolas" panose="020B0609020204030204" pitchFamily="49" charset="0"/>
              </a:rPr>
              <a:t> = require(</a:t>
            </a:r>
            <a:r>
              <a:rPr lang="en-ID" sz="2400" b="1" dirty="0">
                <a:solidFill>
                  <a:srgbClr val="FF0000"/>
                </a:solidFill>
                <a:latin typeface="Consolas" panose="020B0609020204030204" pitchFamily="49" charset="0"/>
              </a:rPr>
              <a:t>'xoauth2'</a:t>
            </a:r>
            <a:r>
              <a:rPr lang="en-ID" sz="2400" dirty="0">
                <a:latin typeface="Consolas" panose="020B0609020204030204" pitchFamily="49" charset="0"/>
              </a:rPr>
              <a:t>);</a:t>
            </a:r>
          </a:p>
          <a:p>
            <a:r>
              <a:rPr lang="en-ID" sz="2400" dirty="0">
                <a:latin typeface="Consolas" panose="020B0609020204030204" pitchFamily="49" charset="0"/>
              </a:rPr>
              <a:t/>
            </a:r>
            <a:br>
              <a:rPr lang="en-ID" sz="2400" dirty="0">
                <a:latin typeface="Consolas" panose="020B0609020204030204" pitchFamily="49" charset="0"/>
              </a:rPr>
            </a:br>
            <a:r>
              <a:rPr lang="en-ID" sz="2400" dirty="0" err="1">
                <a:latin typeface="Consolas" panose="020B0609020204030204" pitchFamily="49" charset="0"/>
              </a:rPr>
              <a:t>var</a:t>
            </a:r>
            <a:r>
              <a:rPr lang="en-ID" sz="2400" dirty="0">
                <a:latin typeface="Consolas" panose="020B0609020204030204" pitchFamily="49" charset="0"/>
              </a:rPr>
              <a:t> </a:t>
            </a:r>
            <a:r>
              <a:rPr lang="en-ID" sz="2400" b="1" dirty="0">
                <a:solidFill>
                  <a:srgbClr val="009696"/>
                </a:solidFill>
                <a:latin typeface="Consolas" panose="020B0609020204030204" pitchFamily="49" charset="0"/>
              </a:rPr>
              <a:t>transporter</a:t>
            </a:r>
            <a:r>
              <a:rPr lang="en-ID" sz="2400" dirty="0">
                <a:latin typeface="Consolas" panose="020B0609020204030204" pitchFamily="49" charset="0"/>
              </a:rPr>
              <a:t> = </a:t>
            </a:r>
            <a:r>
              <a:rPr lang="en-ID" sz="2400" b="1" dirty="0" err="1">
                <a:solidFill>
                  <a:srgbClr val="009696"/>
                </a:solidFill>
                <a:latin typeface="Consolas" panose="020B0609020204030204" pitchFamily="49" charset="0"/>
              </a:rPr>
              <a:t>nodemailer.createTransport</a:t>
            </a:r>
            <a:r>
              <a:rPr lang="en-ID" sz="2400" dirty="0">
                <a:latin typeface="Consolas" panose="020B0609020204030204" pitchFamily="49" charset="0"/>
              </a:rPr>
              <a:t>({</a:t>
            </a:r>
          </a:p>
          <a:p>
            <a:r>
              <a:rPr lang="en-ID" sz="2400" dirty="0" smtClean="0">
                <a:latin typeface="Consolas" panose="020B0609020204030204" pitchFamily="49" charset="0"/>
              </a:rPr>
              <a:t>   service</a:t>
            </a:r>
            <a:r>
              <a:rPr lang="en-ID" sz="2400" dirty="0">
                <a:latin typeface="Consolas" panose="020B0609020204030204" pitchFamily="49" charset="0"/>
              </a:rPr>
              <a:t>: </a:t>
            </a:r>
            <a:r>
              <a:rPr lang="en-ID" sz="2400" b="1" dirty="0">
                <a:latin typeface="Consolas" panose="020B0609020204030204" pitchFamily="49" charset="0"/>
              </a:rPr>
              <a:t>'</a:t>
            </a:r>
            <a:r>
              <a:rPr lang="en-ID" sz="2400" b="1" dirty="0" err="1">
                <a:latin typeface="Consolas" panose="020B0609020204030204" pitchFamily="49" charset="0"/>
              </a:rPr>
              <a:t>gmail</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a:t>
            </a:r>
            <a:r>
              <a:rPr lang="en-ID" sz="2400" dirty="0" err="1" smtClean="0">
                <a:latin typeface="Consolas" panose="020B0609020204030204" pitchFamily="49" charset="0"/>
              </a:rPr>
              <a:t>auth</a:t>
            </a:r>
            <a:r>
              <a:rPr lang="en-ID" sz="2400" dirty="0">
                <a:latin typeface="Consolas" panose="020B0609020204030204" pitchFamily="49" charset="0"/>
              </a:rPr>
              <a:t>: {</a:t>
            </a:r>
          </a:p>
          <a:p>
            <a:r>
              <a:rPr lang="en-ID" sz="2400" dirty="0" smtClean="0">
                <a:latin typeface="Consolas" panose="020B0609020204030204" pitchFamily="49" charset="0"/>
              </a:rPr>
              <a:t>      type</a:t>
            </a:r>
            <a:r>
              <a:rPr lang="en-ID" sz="2400" dirty="0">
                <a:latin typeface="Consolas" panose="020B0609020204030204" pitchFamily="49" charset="0"/>
              </a:rPr>
              <a:t>: </a:t>
            </a:r>
            <a:r>
              <a:rPr lang="en-ID" sz="2400" b="1" dirty="0">
                <a:latin typeface="Consolas" panose="020B0609020204030204" pitchFamily="49" charset="0"/>
              </a:rPr>
              <a:t>'OAuth2'</a:t>
            </a:r>
            <a:r>
              <a:rPr lang="en-ID" sz="2400" dirty="0">
                <a:latin typeface="Consolas" panose="020B0609020204030204" pitchFamily="49" charset="0"/>
              </a:rPr>
              <a:t>,</a:t>
            </a:r>
          </a:p>
          <a:p>
            <a:r>
              <a:rPr lang="en-ID" sz="2400" dirty="0" smtClean="0">
                <a:latin typeface="Consolas" panose="020B0609020204030204" pitchFamily="49" charset="0"/>
              </a:rPr>
              <a:t>      user</a:t>
            </a:r>
            <a:r>
              <a:rPr lang="en-ID" sz="2400" dirty="0">
                <a:latin typeface="Consolas" panose="020B0609020204030204" pitchFamily="49" charset="0"/>
              </a:rPr>
              <a:t>: </a:t>
            </a:r>
            <a:r>
              <a:rPr lang="en-ID" sz="2400" b="1" dirty="0" smtClean="0">
                <a:latin typeface="Consolas" panose="020B0609020204030204" pitchFamily="49" charset="0"/>
              </a:rPr>
              <a:t>'alamatemailku@gmail.com</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clientId</a:t>
            </a:r>
            <a:r>
              <a:rPr lang="en-ID" sz="2400" dirty="0">
                <a:latin typeface="Consolas" panose="020B0609020204030204" pitchFamily="49" charset="0"/>
              </a:rPr>
              <a:t>: </a:t>
            </a:r>
            <a:r>
              <a:rPr lang="en-ID" sz="2400" dirty="0" smtClean="0">
                <a:latin typeface="Consolas" panose="020B0609020204030204" pitchFamily="49" charset="0"/>
              </a:rPr>
              <a:t>'</a:t>
            </a:r>
            <a:r>
              <a:rPr lang="en-ID" sz="2400" dirty="0" err="1" smtClean="0">
                <a:latin typeface="Consolas" panose="020B0609020204030204" pitchFamily="49" charset="0"/>
              </a:rPr>
              <a:t>ambildarigoogleapi</a:t>
            </a:r>
            <a:r>
              <a:rPr lang="en-ID" sz="2400" b="1" dirty="0" smtClean="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clientSecret</a:t>
            </a:r>
            <a:r>
              <a:rPr lang="en-ID" sz="2400" dirty="0">
                <a:latin typeface="Consolas" panose="020B0609020204030204" pitchFamily="49" charset="0"/>
              </a:rPr>
              <a:t>: '</a:t>
            </a:r>
            <a:r>
              <a:rPr lang="en-ID" sz="2400" dirty="0" err="1">
                <a:latin typeface="Consolas" panose="020B0609020204030204" pitchFamily="49" charset="0"/>
              </a:rPr>
              <a:t>ambildarigoogleapi</a:t>
            </a:r>
            <a:r>
              <a:rPr lang="en-ID" sz="2400" b="1" dirty="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a:t>
            </a:r>
            <a:r>
              <a:rPr lang="en-ID" sz="2400" dirty="0" err="1" smtClean="0">
                <a:solidFill>
                  <a:srgbClr val="FF0000"/>
                </a:solidFill>
                <a:latin typeface="Consolas" panose="020B0609020204030204" pitchFamily="49" charset="0"/>
              </a:rPr>
              <a:t>refreshToken</a:t>
            </a:r>
            <a:r>
              <a:rPr lang="en-ID" sz="2400" dirty="0">
                <a:latin typeface="Consolas" panose="020B0609020204030204" pitchFamily="49" charset="0"/>
              </a:rPr>
              <a:t>: '</a:t>
            </a:r>
            <a:r>
              <a:rPr lang="en-ID" sz="2400" dirty="0" err="1">
                <a:latin typeface="Consolas" panose="020B0609020204030204" pitchFamily="49" charset="0"/>
              </a:rPr>
              <a:t>ambildarigoogleapi</a:t>
            </a:r>
            <a:r>
              <a:rPr lang="en-ID" sz="2400" b="1" dirty="0">
                <a:latin typeface="Consolas" panose="020B0609020204030204" pitchFamily="49" charset="0"/>
              </a:rPr>
              <a:t>'</a:t>
            </a:r>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a:t>
            </a:r>
            <a:endParaRPr lang="en-ID" sz="2400" dirty="0">
              <a:latin typeface="Consolas" panose="020B0609020204030204" pitchFamily="49" charset="0"/>
            </a:endParaRPr>
          </a:p>
        </p:txBody>
      </p:sp>
      <p:sp>
        <p:nvSpPr>
          <p:cNvPr id="8" name="Title 1"/>
          <p:cNvSpPr txBox="1">
            <a:spLocks/>
          </p:cNvSpPr>
          <p:nvPr/>
        </p:nvSpPr>
        <p:spPr>
          <a:xfrm>
            <a:off x="3861881" y="301556"/>
            <a:ext cx="4858213" cy="642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err="1" smtClean="0">
                <a:solidFill>
                  <a:srgbClr val="009696"/>
                </a:solidFill>
              </a:rPr>
              <a:t>Nodemailer</a:t>
            </a:r>
            <a:r>
              <a:rPr lang="en-US" sz="3200" b="1" dirty="0" smtClean="0">
                <a:solidFill>
                  <a:srgbClr val="009696"/>
                </a:solidFill>
              </a:rPr>
              <a:t> &amp; Gmail</a:t>
            </a:r>
          </a:p>
          <a:p>
            <a:pPr algn="r"/>
            <a:r>
              <a:rPr lang="en-US" sz="2800" b="1" i="1" dirty="0" smtClean="0">
                <a:solidFill>
                  <a:srgbClr val="009696"/>
                </a:solidFill>
              </a:rPr>
              <a:t>#part 1</a:t>
            </a:r>
            <a:endParaRPr lang="en-US" sz="2800" b="1" i="1" dirty="0">
              <a:solidFill>
                <a:srgbClr val="009696"/>
              </a:solidFill>
            </a:endParaRPr>
          </a:p>
        </p:txBody>
      </p:sp>
    </p:spTree>
    <p:extLst>
      <p:ext uri="{BB962C8B-B14F-4D97-AF65-F5344CB8AC3E}">
        <p14:creationId xmlns:p14="http://schemas.microsoft.com/office/powerpoint/2010/main" val="401267852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597496" y="1439694"/>
            <a:ext cx="8585415" cy="49416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ID" sz="2400" dirty="0" err="1" smtClean="0">
                <a:latin typeface="Consolas" panose="020B0609020204030204" pitchFamily="49" charset="0"/>
              </a:rPr>
              <a:t>var</a:t>
            </a:r>
            <a:r>
              <a:rPr lang="en-ID" sz="2400" dirty="0" smtClean="0">
                <a:latin typeface="Consolas" panose="020B0609020204030204" pitchFamily="49" charset="0"/>
              </a:rPr>
              <a:t> </a:t>
            </a:r>
            <a:r>
              <a:rPr lang="en-ID" sz="2400" b="1" dirty="0" err="1">
                <a:solidFill>
                  <a:srgbClr val="009696"/>
                </a:solidFill>
                <a:latin typeface="Consolas" panose="020B0609020204030204" pitchFamily="49" charset="0"/>
              </a:rPr>
              <a:t>mailOptions</a:t>
            </a:r>
            <a:r>
              <a:rPr lang="en-ID" sz="2400" dirty="0">
                <a:latin typeface="Consolas" panose="020B0609020204030204" pitchFamily="49" charset="0"/>
              </a:rPr>
              <a:t> = {</a:t>
            </a:r>
          </a:p>
          <a:p>
            <a:r>
              <a:rPr lang="en-ID" sz="2400" dirty="0" smtClean="0">
                <a:latin typeface="Consolas" panose="020B0609020204030204" pitchFamily="49" charset="0"/>
              </a:rPr>
              <a:t>   from</a:t>
            </a:r>
            <a:r>
              <a:rPr lang="en-ID" sz="2400" dirty="0">
                <a:latin typeface="Consolas" panose="020B0609020204030204" pitchFamily="49" charset="0"/>
              </a:rPr>
              <a:t>: </a:t>
            </a:r>
            <a:r>
              <a:rPr lang="en-ID" sz="2400" b="1" dirty="0" smtClean="0">
                <a:latin typeface="Consolas" panose="020B0609020204030204" pitchFamily="49" charset="0"/>
              </a:rPr>
              <a:t>'</a:t>
            </a:r>
            <a:r>
              <a:rPr lang="en-ID" sz="2400" b="1" dirty="0" err="1" smtClean="0">
                <a:latin typeface="Consolas" panose="020B0609020204030204" pitchFamily="49" charset="0"/>
              </a:rPr>
              <a:t>Tes</a:t>
            </a:r>
            <a:r>
              <a:rPr lang="en-ID" sz="2400" b="1" dirty="0" smtClean="0">
                <a:latin typeface="Consolas" panose="020B0609020204030204" pitchFamily="49" charset="0"/>
              </a:rPr>
              <a:t> </a:t>
            </a:r>
            <a:r>
              <a:rPr lang="en-ID" sz="2400" b="1" dirty="0">
                <a:latin typeface="Consolas" panose="020B0609020204030204" pitchFamily="49" charset="0"/>
              </a:rPr>
              <a:t>Node JS &lt;</a:t>
            </a:r>
            <a:r>
              <a:rPr lang="en-ID" sz="2400" b="1" dirty="0" smtClean="0">
                <a:latin typeface="Consolas" panose="020B0609020204030204" pitchFamily="49" charset="0"/>
              </a:rPr>
              <a:t>wkwk@haha.com</a:t>
            </a:r>
            <a:r>
              <a:rPr lang="en-ID" sz="2400" b="1" dirty="0">
                <a:latin typeface="Consolas" panose="020B0609020204030204" pitchFamily="49" charset="0"/>
              </a:rPr>
              <a:t>&gt;'</a:t>
            </a:r>
            <a:r>
              <a:rPr lang="en-ID" sz="2400" dirty="0">
                <a:latin typeface="Consolas" panose="020B0609020204030204" pitchFamily="49" charset="0"/>
              </a:rPr>
              <a:t>,</a:t>
            </a:r>
          </a:p>
          <a:p>
            <a:r>
              <a:rPr lang="en-ID" sz="2400" dirty="0" smtClean="0">
                <a:latin typeface="Consolas" panose="020B0609020204030204" pitchFamily="49" charset="0"/>
              </a:rPr>
              <a:t>   to</a:t>
            </a:r>
            <a:r>
              <a:rPr lang="en-ID" sz="2400" dirty="0">
                <a:latin typeface="Consolas" panose="020B0609020204030204" pitchFamily="49" charset="0"/>
              </a:rPr>
              <a:t>: </a:t>
            </a:r>
            <a:r>
              <a:rPr lang="en-ID" sz="2400" b="1" dirty="0" smtClean="0">
                <a:latin typeface="Consolas" panose="020B0609020204030204" pitchFamily="49" charset="0"/>
              </a:rPr>
              <a:t>'</a:t>
            </a:r>
            <a:r>
              <a:rPr lang="en-ID" sz="2400" b="1" dirty="0" smtClean="0">
                <a:solidFill>
                  <a:srgbClr val="00B050"/>
                </a:solidFill>
                <a:latin typeface="Consolas" panose="020B0609020204030204" pitchFamily="49" charset="0"/>
              </a:rPr>
              <a:t>alamat1@lin.com</a:t>
            </a:r>
            <a:r>
              <a:rPr lang="en-ID" sz="2400" b="1" dirty="0" smtClean="0">
                <a:latin typeface="Consolas" panose="020B0609020204030204" pitchFamily="49" charset="0"/>
              </a:rPr>
              <a:t>, </a:t>
            </a:r>
            <a:r>
              <a:rPr lang="en-ID" sz="2400" b="1" dirty="0" smtClean="0">
                <a:solidFill>
                  <a:srgbClr val="FF0000"/>
                </a:solidFill>
                <a:latin typeface="Consolas" panose="020B0609020204030204" pitchFamily="49" charset="0"/>
              </a:rPr>
              <a:t>alamat2@tang.com</a:t>
            </a:r>
            <a:r>
              <a:rPr lang="en-ID" sz="2400" b="1" dirty="0" smtClean="0">
                <a:latin typeface="Consolas" panose="020B0609020204030204" pitchFamily="49" charset="0"/>
              </a:rPr>
              <a:t>'</a:t>
            </a:r>
            <a:r>
              <a:rPr lang="en-ID" sz="2400" dirty="0" smtClean="0">
                <a:latin typeface="Consolas" panose="020B0609020204030204" pitchFamily="49" charset="0"/>
              </a:rPr>
              <a:t>,</a:t>
            </a:r>
            <a:endParaRPr lang="en-ID" sz="2400" dirty="0">
              <a:latin typeface="Consolas" panose="020B0609020204030204" pitchFamily="49" charset="0"/>
            </a:endParaRPr>
          </a:p>
          <a:p>
            <a:r>
              <a:rPr lang="en-ID" sz="2400" dirty="0" smtClean="0">
                <a:latin typeface="Consolas" panose="020B0609020204030204" pitchFamily="49" charset="0"/>
              </a:rPr>
              <a:t>   subject</a:t>
            </a:r>
            <a:r>
              <a:rPr lang="en-ID" sz="2400" dirty="0">
                <a:latin typeface="Consolas" panose="020B0609020204030204" pitchFamily="49" charset="0"/>
              </a:rPr>
              <a:t>: </a:t>
            </a:r>
            <a:r>
              <a:rPr lang="en-ID" sz="2400" b="1" dirty="0">
                <a:latin typeface="Consolas" panose="020B0609020204030204" pitchFamily="49" charset="0"/>
              </a:rPr>
              <a:t>'</a:t>
            </a:r>
            <a:r>
              <a:rPr lang="en-ID" sz="2400" b="1" dirty="0" err="1">
                <a:latin typeface="Consolas" panose="020B0609020204030204" pitchFamily="49" charset="0"/>
              </a:rPr>
              <a:t>Tes</a:t>
            </a:r>
            <a:r>
              <a:rPr lang="en-ID" sz="2400" b="1" dirty="0">
                <a:latin typeface="Consolas" panose="020B0609020204030204" pitchFamily="49" charset="0"/>
              </a:rPr>
              <a:t> Email </a:t>
            </a:r>
            <a:r>
              <a:rPr lang="en-ID" sz="2400" b="1" dirty="0" err="1">
                <a:latin typeface="Consolas" panose="020B0609020204030204" pitchFamily="49" charset="0"/>
              </a:rPr>
              <a:t>NodeJS</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text</a:t>
            </a:r>
            <a:r>
              <a:rPr lang="en-ID" sz="2400" dirty="0">
                <a:latin typeface="Consolas" panose="020B0609020204030204" pitchFamily="49" charset="0"/>
              </a:rPr>
              <a:t>: </a:t>
            </a:r>
            <a:r>
              <a:rPr lang="en-ID" sz="2400" b="1" dirty="0">
                <a:latin typeface="Consolas" panose="020B0609020204030204" pitchFamily="49" charset="0"/>
              </a:rPr>
              <a:t>'Halo </a:t>
            </a:r>
            <a:r>
              <a:rPr lang="en-ID" sz="2400" b="1" dirty="0" err="1">
                <a:latin typeface="Consolas" panose="020B0609020204030204" pitchFamily="49" charset="0"/>
              </a:rPr>
              <a:t>Dunia</a:t>
            </a:r>
            <a:r>
              <a:rPr lang="en-ID" sz="2400" b="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html</a:t>
            </a:r>
            <a:r>
              <a:rPr lang="en-ID" sz="2400" dirty="0">
                <a:latin typeface="Consolas" panose="020B0609020204030204" pitchFamily="49" charset="0"/>
              </a:rPr>
              <a:t>: </a:t>
            </a:r>
            <a:r>
              <a:rPr lang="en-ID" sz="2400" b="1" dirty="0">
                <a:latin typeface="Consolas" panose="020B0609020204030204" pitchFamily="49" charset="0"/>
              </a:rPr>
              <a:t>'&lt;</a:t>
            </a:r>
            <a:r>
              <a:rPr lang="en-ID" sz="2400" b="1" dirty="0" smtClean="0">
                <a:latin typeface="Consolas" panose="020B0609020204030204" pitchFamily="49" charset="0"/>
              </a:rPr>
              <a:t>h1&gt;&lt;</a:t>
            </a:r>
            <a:r>
              <a:rPr lang="en-ID" sz="2400" b="1" dirty="0" err="1" smtClean="0">
                <a:latin typeface="Consolas" panose="020B0609020204030204" pitchFamily="49" charset="0"/>
              </a:rPr>
              <a:t>i</a:t>
            </a:r>
            <a:r>
              <a:rPr lang="en-ID" sz="2400" b="1" dirty="0" smtClean="0">
                <a:latin typeface="Consolas" panose="020B0609020204030204" pitchFamily="49" charset="0"/>
              </a:rPr>
              <a:t>&gt;</a:t>
            </a:r>
            <a:r>
              <a:rPr lang="en-ID" sz="2400" b="1" dirty="0" err="1" smtClean="0">
                <a:latin typeface="Consolas" panose="020B0609020204030204" pitchFamily="49" charset="0"/>
              </a:rPr>
              <a:t>Ini</a:t>
            </a:r>
            <a:r>
              <a:rPr lang="en-ID" sz="2400" b="1" dirty="0" smtClean="0">
                <a:latin typeface="Consolas" panose="020B0609020204030204" pitchFamily="49" charset="0"/>
              </a:rPr>
              <a:t> </a:t>
            </a:r>
            <a:r>
              <a:rPr lang="en-ID" sz="2400" b="1" dirty="0">
                <a:latin typeface="Consolas" panose="020B0609020204030204" pitchFamily="49" charset="0"/>
              </a:rPr>
              <a:t>Email </a:t>
            </a:r>
            <a:r>
              <a:rPr lang="en-ID" sz="2400" b="1" dirty="0" err="1">
                <a:latin typeface="Consolas" panose="020B0609020204030204" pitchFamily="49" charset="0"/>
              </a:rPr>
              <a:t>ya</a:t>
            </a:r>
            <a:r>
              <a:rPr lang="en-ID" sz="2400" b="1" dirty="0">
                <a:latin typeface="Consolas" panose="020B0609020204030204" pitchFamily="49" charset="0"/>
              </a:rPr>
              <a:t> </a:t>
            </a:r>
            <a:r>
              <a:rPr lang="en-ID" sz="2400" b="1" dirty="0" err="1">
                <a:latin typeface="Consolas" panose="020B0609020204030204" pitchFamily="49" charset="0"/>
              </a:rPr>
              <a:t>gaes</a:t>
            </a:r>
            <a:r>
              <a:rPr lang="en-ID" sz="2400" b="1" dirty="0" smtClean="0">
                <a:latin typeface="Consolas" panose="020B0609020204030204" pitchFamily="49" charset="0"/>
              </a:rPr>
              <a:t>!&lt;/</a:t>
            </a:r>
            <a:r>
              <a:rPr lang="en-ID" sz="2400" b="1" dirty="0" err="1">
                <a:latin typeface="Consolas" panose="020B0609020204030204" pitchFamily="49" charset="0"/>
              </a:rPr>
              <a:t>i</a:t>
            </a:r>
            <a:r>
              <a:rPr lang="en-ID" sz="2400" b="1" dirty="0">
                <a:latin typeface="Consolas" panose="020B0609020204030204" pitchFamily="49" charset="0"/>
              </a:rPr>
              <a:t>&gt;&lt;/h1&gt;'</a:t>
            </a:r>
          </a:p>
          <a:p>
            <a:r>
              <a:rPr lang="en-ID" sz="2400" dirty="0">
                <a:latin typeface="Consolas" panose="020B0609020204030204" pitchFamily="49" charset="0"/>
              </a:rPr>
              <a:t>}</a:t>
            </a:r>
          </a:p>
          <a:p>
            <a:r>
              <a:rPr lang="en-ID" sz="2400" dirty="0">
                <a:latin typeface="Consolas" panose="020B0609020204030204" pitchFamily="49" charset="0"/>
              </a:rPr>
              <a:t/>
            </a:r>
            <a:br>
              <a:rPr lang="en-ID" sz="2400" dirty="0">
                <a:latin typeface="Consolas" panose="020B0609020204030204" pitchFamily="49" charset="0"/>
              </a:rPr>
            </a:br>
            <a:r>
              <a:rPr lang="en-ID" sz="2400" dirty="0" err="1">
                <a:latin typeface="Consolas" panose="020B0609020204030204" pitchFamily="49" charset="0"/>
              </a:rPr>
              <a:t>transporter.sendMail</a:t>
            </a:r>
            <a:r>
              <a:rPr lang="en-ID" sz="2400" dirty="0">
                <a:latin typeface="Consolas" panose="020B0609020204030204" pitchFamily="49" charset="0"/>
              </a:rPr>
              <a:t>(</a:t>
            </a:r>
            <a:r>
              <a:rPr lang="en-ID" sz="2400" b="1" dirty="0" err="1">
                <a:solidFill>
                  <a:srgbClr val="009696"/>
                </a:solidFill>
                <a:latin typeface="Consolas" panose="020B0609020204030204" pitchFamily="49" charset="0"/>
              </a:rPr>
              <a:t>mailOptions</a:t>
            </a:r>
            <a:r>
              <a:rPr lang="en-ID" sz="2400" dirty="0">
                <a:latin typeface="Consolas" panose="020B0609020204030204" pitchFamily="49" charset="0"/>
              </a:rPr>
              <a:t>, </a:t>
            </a:r>
            <a:r>
              <a:rPr lang="en-ID" sz="2400" dirty="0" smtClean="0">
                <a:latin typeface="Consolas" panose="020B0609020204030204" pitchFamily="49" charset="0"/>
              </a:rPr>
              <a:t>(</a:t>
            </a:r>
            <a:r>
              <a:rPr lang="en-ID" sz="2400" dirty="0" err="1">
                <a:latin typeface="Consolas" panose="020B0609020204030204" pitchFamily="49" charset="0"/>
              </a:rPr>
              <a:t>err,res</a:t>
            </a:r>
            <a:r>
              <a:rPr lang="en-ID" sz="2400" dirty="0" smtClean="0">
                <a:latin typeface="Consolas" panose="020B0609020204030204" pitchFamily="49" charset="0"/>
              </a:rPr>
              <a:t>)=&gt;{</a:t>
            </a:r>
            <a:endParaRPr lang="en-ID" sz="2400" dirty="0">
              <a:latin typeface="Consolas" panose="020B0609020204030204" pitchFamily="49" charset="0"/>
            </a:endParaRPr>
          </a:p>
          <a:p>
            <a:r>
              <a:rPr lang="en-ID" sz="2400" dirty="0" smtClean="0">
                <a:latin typeface="Consolas" panose="020B0609020204030204" pitchFamily="49" charset="0"/>
              </a:rPr>
              <a:t>   if(err</a:t>
            </a:r>
            <a:r>
              <a:rPr lang="en-ID" sz="2400" dirty="0">
                <a:latin typeface="Consolas" panose="020B0609020204030204" pitchFamily="49" charset="0"/>
              </a:rPr>
              <a:t>){console.log(</a:t>
            </a:r>
            <a:r>
              <a:rPr lang="en-ID" sz="2400" b="1" i="1" dirty="0">
                <a:latin typeface="Consolas" panose="020B0609020204030204" pitchFamily="49" charset="0"/>
              </a:rPr>
              <a:t>'Error </a:t>
            </a:r>
            <a:r>
              <a:rPr lang="en-ID" sz="2400" b="1" i="1" dirty="0" err="1">
                <a:latin typeface="Consolas" panose="020B0609020204030204" pitchFamily="49" charset="0"/>
              </a:rPr>
              <a:t>gan</a:t>
            </a:r>
            <a:r>
              <a:rPr lang="en-ID" sz="2400" b="1" i="1" dirty="0">
                <a:latin typeface="Consolas" panose="020B0609020204030204" pitchFamily="49" charset="0"/>
              </a:rPr>
              <a:t>!'</a:t>
            </a:r>
            <a:r>
              <a:rPr lang="en-ID" sz="2400" dirty="0">
                <a:latin typeface="Consolas" panose="020B0609020204030204" pitchFamily="49" charset="0"/>
              </a:rPr>
              <a:t>);}</a:t>
            </a:r>
          </a:p>
          <a:p>
            <a:r>
              <a:rPr lang="en-ID" sz="2400" dirty="0" smtClean="0">
                <a:latin typeface="Consolas" panose="020B0609020204030204" pitchFamily="49" charset="0"/>
              </a:rPr>
              <a:t>   else{console.log</a:t>
            </a:r>
            <a:r>
              <a:rPr lang="en-ID" sz="2400" dirty="0">
                <a:latin typeface="Consolas" panose="020B0609020204030204" pitchFamily="49" charset="0"/>
              </a:rPr>
              <a:t>(</a:t>
            </a:r>
            <a:r>
              <a:rPr lang="en-ID" sz="2400" b="1" i="1" dirty="0">
                <a:latin typeface="Consolas" panose="020B0609020204030204" pitchFamily="49" charset="0"/>
              </a:rPr>
              <a:t>'Email </a:t>
            </a:r>
            <a:r>
              <a:rPr lang="en-ID" sz="2400" b="1" i="1" dirty="0" err="1">
                <a:latin typeface="Consolas" panose="020B0609020204030204" pitchFamily="49" charset="0"/>
              </a:rPr>
              <a:t>sukses</a:t>
            </a:r>
            <a:r>
              <a:rPr lang="en-ID" sz="2400" b="1" i="1" dirty="0">
                <a:latin typeface="Consolas" panose="020B0609020204030204" pitchFamily="49" charset="0"/>
              </a:rPr>
              <a:t> </a:t>
            </a:r>
            <a:r>
              <a:rPr lang="en-ID" sz="2400" b="1" i="1" dirty="0" err="1">
                <a:latin typeface="Consolas" panose="020B0609020204030204" pitchFamily="49" charset="0"/>
              </a:rPr>
              <a:t>terkirim</a:t>
            </a:r>
            <a:r>
              <a:rPr lang="en-ID" sz="2400" b="1" i="1" dirty="0" smtClean="0">
                <a:latin typeface="Consolas" panose="020B0609020204030204" pitchFamily="49" charset="0"/>
              </a:rPr>
              <a:t>!'</a:t>
            </a:r>
            <a:r>
              <a:rPr lang="en-ID" sz="2400" dirty="0" smtClean="0">
                <a:latin typeface="Consolas" panose="020B0609020204030204" pitchFamily="49" charset="0"/>
              </a:rPr>
              <a:t>);</a:t>
            </a:r>
          </a:p>
          <a:p>
            <a:r>
              <a:rPr lang="en-ID" sz="2400" dirty="0">
                <a:latin typeface="Consolas" panose="020B0609020204030204" pitchFamily="49" charset="0"/>
              </a:rPr>
              <a:t> </a:t>
            </a:r>
            <a:r>
              <a:rPr lang="en-ID" sz="2400" dirty="0" smtClean="0">
                <a:latin typeface="Consolas" panose="020B0609020204030204" pitchFamily="49" charset="0"/>
              </a:rPr>
              <a:t>  }</a:t>
            </a:r>
            <a:endParaRPr lang="en-ID" sz="2400" dirty="0">
              <a:latin typeface="Consolas" panose="020B0609020204030204" pitchFamily="49" charset="0"/>
            </a:endParaRPr>
          </a:p>
          <a:p>
            <a:r>
              <a:rPr lang="en-ID" sz="2400" dirty="0" smtClean="0">
                <a:latin typeface="Consolas" panose="020B0609020204030204" pitchFamily="49" charset="0"/>
              </a:rPr>
              <a:t>})</a:t>
            </a:r>
            <a:endParaRPr lang="en-ID" sz="2400" dirty="0">
              <a:latin typeface="Consolas" panose="020B0609020204030204" pitchFamily="49" charset="0"/>
            </a:endParaRPr>
          </a:p>
        </p:txBody>
      </p:sp>
      <p:sp>
        <p:nvSpPr>
          <p:cNvPr id="8" name="Title 1"/>
          <p:cNvSpPr txBox="1">
            <a:spLocks/>
          </p:cNvSpPr>
          <p:nvPr/>
        </p:nvSpPr>
        <p:spPr>
          <a:xfrm>
            <a:off x="3190672" y="408563"/>
            <a:ext cx="5480783" cy="5219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3200" b="1" dirty="0" err="1" smtClean="0">
                <a:solidFill>
                  <a:srgbClr val="009696"/>
                </a:solidFill>
              </a:rPr>
              <a:t>Nodemailer</a:t>
            </a:r>
            <a:r>
              <a:rPr lang="en-US" sz="3200" b="1" dirty="0" smtClean="0">
                <a:solidFill>
                  <a:srgbClr val="009696"/>
                </a:solidFill>
              </a:rPr>
              <a:t> &amp; Gmail</a:t>
            </a:r>
          </a:p>
          <a:p>
            <a:pPr algn="r"/>
            <a:r>
              <a:rPr lang="en-US" sz="2800" b="1" i="1" dirty="0" smtClean="0">
                <a:solidFill>
                  <a:srgbClr val="009696"/>
                </a:solidFill>
              </a:rPr>
              <a:t>#part 2</a:t>
            </a:r>
            <a:endParaRPr lang="en-US" sz="2800" b="1" i="1" dirty="0">
              <a:solidFill>
                <a:srgbClr val="009696"/>
              </a:solidFill>
            </a:endParaRPr>
          </a:p>
        </p:txBody>
      </p:sp>
    </p:spTree>
    <p:extLst>
      <p:ext uri="{BB962C8B-B14F-4D97-AF65-F5344CB8AC3E}">
        <p14:creationId xmlns:p14="http://schemas.microsoft.com/office/powerpoint/2010/main" val="305384624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773794" y="1370126"/>
            <a:ext cx="8453336" cy="364786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marL="342900" indent="-342900">
              <a:lnSpc>
                <a:spcPct val="150000"/>
              </a:lnSpc>
              <a:buBlip>
                <a:blip r:embed="rId2"/>
              </a:buBlip>
            </a:pPr>
            <a:r>
              <a:rPr lang="en-ID" sz="2000" dirty="0" smtClean="0"/>
              <a:t>Create a project on </a:t>
            </a:r>
            <a:r>
              <a:rPr lang="en-ID" sz="2000" dirty="0" smtClean="0">
                <a:solidFill>
                  <a:srgbClr val="0070C0"/>
                </a:solidFill>
              </a:rPr>
              <a:t>console.developers.google.com</a:t>
            </a:r>
            <a:r>
              <a:rPr lang="en-ID" sz="2000" dirty="0" smtClean="0"/>
              <a:t>.</a:t>
            </a:r>
          </a:p>
          <a:p>
            <a:pPr marL="342900" indent="-342900">
              <a:lnSpc>
                <a:spcPct val="150000"/>
              </a:lnSpc>
              <a:buBlip>
                <a:blip r:embed="rId2"/>
              </a:buBlip>
            </a:pPr>
            <a:r>
              <a:rPr lang="en-ID" sz="2000" dirty="0" smtClean="0"/>
              <a:t>Search: </a:t>
            </a:r>
            <a:r>
              <a:rPr lang="en-ID" sz="2000" b="1" i="1" dirty="0" smtClean="0">
                <a:solidFill>
                  <a:srgbClr val="009696"/>
                </a:solidFill>
              </a:rPr>
              <a:t>Gmail API</a:t>
            </a:r>
            <a:r>
              <a:rPr lang="en-ID" sz="2000" dirty="0" smtClean="0"/>
              <a:t> then click </a:t>
            </a:r>
            <a:r>
              <a:rPr lang="en-ID" sz="2000" b="1" i="1" dirty="0" smtClean="0">
                <a:solidFill>
                  <a:srgbClr val="009696"/>
                </a:solidFill>
              </a:rPr>
              <a:t>Enable</a:t>
            </a:r>
            <a:r>
              <a:rPr lang="en-ID" sz="2000" dirty="0" smtClean="0"/>
              <a:t>. </a:t>
            </a:r>
          </a:p>
          <a:p>
            <a:pPr marL="342900" indent="-342900">
              <a:lnSpc>
                <a:spcPct val="150000"/>
              </a:lnSpc>
              <a:buBlip>
                <a:blip r:embed="rId2"/>
              </a:buBlip>
            </a:pPr>
            <a:r>
              <a:rPr lang="en-ID" sz="2000" dirty="0" smtClean="0"/>
              <a:t>Go to </a:t>
            </a:r>
            <a:r>
              <a:rPr lang="en-ID" sz="2000" b="1" i="1" dirty="0" smtClean="0">
                <a:solidFill>
                  <a:srgbClr val="009696"/>
                </a:solidFill>
              </a:rPr>
              <a:t>Credentials</a:t>
            </a:r>
            <a:r>
              <a:rPr lang="en-ID" sz="2000" dirty="0" smtClean="0"/>
              <a:t>, click </a:t>
            </a:r>
            <a:r>
              <a:rPr lang="en-ID" sz="2000" b="1" i="1" dirty="0" err="1" smtClean="0">
                <a:solidFill>
                  <a:srgbClr val="009696"/>
                </a:solidFill>
              </a:rPr>
              <a:t>Oauth</a:t>
            </a:r>
            <a:r>
              <a:rPr lang="en-ID" sz="2000" b="1" i="1" dirty="0" smtClean="0">
                <a:solidFill>
                  <a:srgbClr val="009696"/>
                </a:solidFill>
              </a:rPr>
              <a:t> Consent Screen</a:t>
            </a:r>
            <a:r>
              <a:rPr lang="en-ID" sz="2000" dirty="0" smtClean="0"/>
              <a:t> tab.</a:t>
            </a:r>
          </a:p>
          <a:p>
            <a:pPr marL="342900" indent="-342900">
              <a:lnSpc>
                <a:spcPct val="150000"/>
              </a:lnSpc>
              <a:buBlip>
                <a:blip r:embed="rId2"/>
              </a:buBlip>
            </a:pPr>
            <a:r>
              <a:rPr lang="en-ID" sz="2000" dirty="0" smtClean="0"/>
              <a:t>Type the product name, then </a:t>
            </a:r>
            <a:r>
              <a:rPr lang="en-ID" sz="2000" b="1" i="1" dirty="0" smtClean="0">
                <a:solidFill>
                  <a:srgbClr val="009696"/>
                </a:solidFill>
              </a:rPr>
              <a:t>save</a:t>
            </a:r>
            <a:r>
              <a:rPr lang="en-ID" sz="2000" dirty="0" smtClean="0"/>
              <a:t>.</a:t>
            </a:r>
          </a:p>
          <a:p>
            <a:pPr marL="342900" indent="-342900">
              <a:lnSpc>
                <a:spcPct val="150000"/>
              </a:lnSpc>
              <a:buBlip>
                <a:blip r:embed="rId2"/>
              </a:buBlip>
            </a:pPr>
            <a:r>
              <a:rPr lang="en-ID" sz="2000" dirty="0" smtClean="0"/>
              <a:t>Create credentials, choose </a:t>
            </a:r>
            <a:r>
              <a:rPr lang="en-ID" sz="2000" b="1" i="1" smtClean="0">
                <a:solidFill>
                  <a:srgbClr val="009696"/>
                </a:solidFill>
              </a:rPr>
              <a:t>OAuth Client </a:t>
            </a:r>
            <a:r>
              <a:rPr lang="en-ID" sz="2000" b="1" i="1" dirty="0" smtClean="0">
                <a:solidFill>
                  <a:srgbClr val="009696"/>
                </a:solidFill>
              </a:rPr>
              <a:t>ID</a:t>
            </a:r>
            <a:r>
              <a:rPr lang="en-ID" sz="2000" dirty="0" smtClean="0"/>
              <a:t>.</a:t>
            </a:r>
          </a:p>
          <a:p>
            <a:pPr marL="342900" indent="-342900">
              <a:lnSpc>
                <a:spcPct val="150000"/>
              </a:lnSpc>
              <a:buBlip>
                <a:blip r:embed="rId2"/>
              </a:buBlip>
            </a:pPr>
            <a:r>
              <a:rPr lang="en-ID" sz="2000" dirty="0" smtClean="0"/>
              <a:t>On Application type, choose </a:t>
            </a:r>
            <a:r>
              <a:rPr lang="en-ID" sz="2000" b="1" i="1" dirty="0" smtClean="0">
                <a:solidFill>
                  <a:srgbClr val="009696"/>
                </a:solidFill>
              </a:rPr>
              <a:t>Web Application</a:t>
            </a:r>
            <a:r>
              <a:rPr lang="en-ID" sz="2000" dirty="0" smtClean="0"/>
              <a:t>.</a:t>
            </a:r>
          </a:p>
          <a:p>
            <a:pPr marL="342900" indent="-342900">
              <a:lnSpc>
                <a:spcPct val="150000"/>
              </a:lnSpc>
              <a:buBlip>
                <a:blip r:embed="rId2"/>
              </a:buBlip>
            </a:pPr>
            <a:r>
              <a:rPr lang="en-ID" sz="2000" dirty="0" smtClean="0"/>
              <a:t>On Authorized redirect URI type (must be </a:t>
            </a:r>
            <a:r>
              <a:rPr lang="en-ID" sz="2000" b="1" i="1" dirty="0" smtClean="0"/>
              <a:t>exactly same</a:t>
            </a:r>
            <a:r>
              <a:rPr lang="en-ID" sz="2000" dirty="0" smtClean="0"/>
              <a:t>): </a:t>
            </a:r>
            <a:r>
              <a:rPr lang="en-ID" sz="2000" dirty="0">
                <a:hlinkClick r:id="rId3"/>
              </a:rPr>
              <a:t>https://</a:t>
            </a:r>
            <a:r>
              <a:rPr lang="en-ID" sz="2000" dirty="0" smtClean="0">
                <a:hlinkClick r:id="rId3"/>
              </a:rPr>
              <a:t>developers.google.com/oauthplayground</a:t>
            </a:r>
            <a:endParaRPr lang="en-ID" sz="2000" dirty="0" smtClean="0"/>
          </a:p>
          <a:p>
            <a:pPr marL="342900" indent="-342900">
              <a:lnSpc>
                <a:spcPct val="150000"/>
              </a:lnSpc>
              <a:buBlip>
                <a:blip r:embed="rId2"/>
              </a:buBlip>
            </a:pPr>
            <a:r>
              <a:rPr lang="en-ID" sz="2000" dirty="0" smtClean="0"/>
              <a:t>Click Create, then enjoy your </a:t>
            </a:r>
            <a:r>
              <a:rPr lang="en-ID" sz="2000" b="1" dirty="0" err="1" smtClean="0">
                <a:solidFill>
                  <a:srgbClr val="FF0000"/>
                </a:solidFill>
              </a:rPr>
              <a:t>ClientId</a:t>
            </a:r>
            <a:r>
              <a:rPr lang="en-ID" sz="2000" dirty="0" smtClean="0"/>
              <a:t> &amp; </a:t>
            </a:r>
            <a:r>
              <a:rPr lang="en-ID" sz="2000" b="1" dirty="0" err="1" smtClean="0">
                <a:solidFill>
                  <a:srgbClr val="FF0000"/>
                </a:solidFill>
              </a:rPr>
              <a:t>ClientSecret</a:t>
            </a:r>
            <a:r>
              <a:rPr lang="en-ID" sz="2000" dirty="0" smtClean="0"/>
              <a:t>!</a:t>
            </a:r>
            <a:endParaRPr lang="en-ID" sz="2000" dirty="0"/>
          </a:p>
        </p:txBody>
      </p:sp>
      <p:sp>
        <p:nvSpPr>
          <p:cNvPr id="8" name="Title 1"/>
          <p:cNvSpPr txBox="1">
            <a:spLocks/>
          </p:cNvSpPr>
          <p:nvPr/>
        </p:nvSpPr>
        <p:spPr>
          <a:xfrm>
            <a:off x="2042809" y="-1"/>
            <a:ext cx="6677285" cy="1342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lnSpc>
                <a:spcPct val="100000"/>
              </a:lnSpc>
            </a:pPr>
            <a:r>
              <a:rPr lang="en-US" sz="3200" b="1" dirty="0" smtClean="0">
                <a:solidFill>
                  <a:srgbClr val="009696"/>
                </a:solidFill>
              </a:rPr>
              <a:t>How to Get </a:t>
            </a:r>
          </a:p>
          <a:p>
            <a:pPr algn="r">
              <a:lnSpc>
                <a:spcPct val="100000"/>
              </a:lnSpc>
            </a:pPr>
            <a:r>
              <a:rPr lang="en-US" sz="3200" b="1" dirty="0" smtClean="0">
                <a:solidFill>
                  <a:srgbClr val="009696"/>
                </a:solidFill>
              </a:rPr>
              <a:t>Google Client ID</a:t>
            </a:r>
            <a:endParaRPr lang="en-US" sz="2800" b="1" i="1" dirty="0">
              <a:solidFill>
                <a:srgbClr val="009696"/>
              </a:solidFill>
            </a:endParaRPr>
          </a:p>
        </p:txBody>
      </p:sp>
    </p:spTree>
    <p:extLst>
      <p:ext uri="{BB962C8B-B14F-4D97-AF65-F5344CB8AC3E}">
        <p14:creationId xmlns:p14="http://schemas.microsoft.com/office/powerpoint/2010/main" val="290273666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754138"/>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p:txBody>
      </p:sp>
      <p:sp>
        <p:nvSpPr>
          <p:cNvPr id="6" name="Title 1"/>
          <p:cNvSpPr txBox="1">
            <a:spLocks/>
          </p:cNvSpPr>
          <p:nvPr/>
        </p:nvSpPr>
        <p:spPr>
          <a:xfrm>
            <a:off x="700392" y="1381325"/>
            <a:ext cx="8453336" cy="46692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marL="342900" indent="-342900">
              <a:lnSpc>
                <a:spcPct val="150000"/>
              </a:lnSpc>
              <a:buBlip>
                <a:blip r:embed="rId2"/>
              </a:buBlip>
            </a:pPr>
            <a:r>
              <a:rPr lang="en-ID" sz="2000" dirty="0" smtClean="0"/>
              <a:t>Go to </a:t>
            </a:r>
            <a:r>
              <a:rPr lang="en-ID" sz="2000" dirty="0">
                <a:hlinkClick r:id="rId3"/>
              </a:rPr>
              <a:t>https://developers.google.com/oauthplayground</a:t>
            </a:r>
            <a:r>
              <a:rPr lang="en-ID" sz="2000" dirty="0" smtClean="0">
                <a:hlinkClick r:id="rId3"/>
              </a:rPr>
              <a:t>/</a:t>
            </a:r>
            <a:r>
              <a:rPr lang="en-ID" sz="2000" dirty="0" smtClean="0"/>
              <a:t>.</a:t>
            </a:r>
          </a:p>
          <a:p>
            <a:pPr marL="342900" indent="-342900">
              <a:lnSpc>
                <a:spcPct val="150000"/>
              </a:lnSpc>
              <a:buBlip>
                <a:blip r:embed="rId2"/>
              </a:buBlip>
            </a:pPr>
            <a:r>
              <a:rPr lang="en-ID" sz="2000" dirty="0" smtClean="0"/>
              <a:t>Click </a:t>
            </a:r>
            <a:r>
              <a:rPr lang="en-ID" sz="2000" b="1" i="1" dirty="0" smtClean="0">
                <a:solidFill>
                  <a:srgbClr val="009696"/>
                </a:solidFill>
              </a:rPr>
              <a:t>OAuth2 configuration</a:t>
            </a:r>
            <a:r>
              <a:rPr lang="en-ID" sz="2000" dirty="0" smtClean="0"/>
              <a:t> (gear icon).</a:t>
            </a:r>
          </a:p>
          <a:p>
            <a:pPr marL="342900" indent="-342900">
              <a:lnSpc>
                <a:spcPct val="150000"/>
              </a:lnSpc>
              <a:buBlip>
                <a:blip r:embed="rId2"/>
              </a:buBlip>
            </a:pPr>
            <a:r>
              <a:rPr lang="en-ID" sz="2000" dirty="0" smtClean="0"/>
              <a:t>Check </a:t>
            </a:r>
            <a:r>
              <a:rPr lang="en-ID" sz="2000" b="1" i="1" dirty="0" smtClean="0">
                <a:solidFill>
                  <a:srgbClr val="009696"/>
                </a:solidFill>
              </a:rPr>
              <a:t>Use your own </a:t>
            </a:r>
            <a:r>
              <a:rPr lang="en-ID" sz="2000" b="1" i="1" dirty="0" err="1" smtClean="0">
                <a:solidFill>
                  <a:srgbClr val="009696"/>
                </a:solidFill>
              </a:rPr>
              <a:t>Oauth</a:t>
            </a:r>
            <a:r>
              <a:rPr lang="en-ID" sz="2000" b="1" i="1" dirty="0" smtClean="0">
                <a:solidFill>
                  <a:srgbClr val="009696"/>
                </a:solidFill>
              </a:rPr>
              <a:t> credentials</a:t>
            </a:r>
            <a:r>
              <a:rPr lang="en-ID" sz="2000" dirty="0" smtClean="0"/>
              <a:t>.</a:t>
            </a:r>
          </a:p>
          <a:p>
            <a:pPr marL="342900" indent="-342900">
              <a:lnSpc>
                <a:spcPct val="150000"/>
              </a:lnSpc>
              <a:buBlip>
                <a:blip r:embed="rId2"/>
              </a:buBlip>
            </a:pPr>
            <a:r>
              <a:rPr lang="en-ID" sz="2000" dirty="0" smtClean="0"/>
              <a:t>Input your </a:t>
            </a:r>
            <a:r>
              <a:rPr lang="en-ID" sz="2000" b="1" dirty="0" err="1" smtClean="0">
                <a:solidFill>
                  <a:srgbClr val="FF0000"/>
                </a:solidFill>
              </a:rPr>
              <a:t>ClientId</a:t>
            </a:r>
            <a:r>
              <a:rPr lang="en-ID" sz="2000" dirty="0" smtClean="0"/>
              <a:t> &amp; </a:t>
            </a:r>
            <a:r>
              <a:rPr lang="en-ID" sz="2000" b="1" dirty="0" err="1" smtClean="0">
                <a:solidFill>
                  <a:srgbClr val="FF0000"/>
                </a:solidFill>
              </a:rPr>
              <a:t>ClientSecret</a:t>
            </a:r>
            <a:r>
              <a:rPr lang="en-ID" sz="2000" dirty="0" smtClean="0"/>
              <a:t>.</a:t>
            </a:r>
          </a:p>
          <a:p>
            <a:pPr marL="342900" indent="-342900">
              <a:lnSpc>
                <a:spcPct val="150000"/>
              </a:lnSpc>
              <a:buBlip>
                <a:blip r:embed="rId2"/>
              </a:buBlip>
            </a:pPr>
            <a:r>
              <a:rPr lang="en-ID" sz="2000" dirty="0" smtClean="0"/>
              <a:t>On textbox scopes, input </a:t>
            </a:r>
            <a:r>
              <a:rPr lang="en-ID" sz="2000" dirty="0">
                <a:hlinkClick r:id="rId4"/>
              </a:rPr>
              <a:t>https://mail.google.com</a:t>
            </a:r>
            <a:r>
              <a:rPr lang="en-ID" sz="2000" dirty="0" smtClean="0">
                <a:hlinkClick r:id="rId4"/>
              </a:rPr>
              <a:t>/</a:t>
            </a:r>
            <a:r>
              <a:rPr lang="en-ID" sz="2000" dirty="0" smtClean="0"/>
              <a:t>.</a:t>
            </a:r>
          </a:p>
          <a:p>
            <a:pPr marL="342900" indent="-342900">
              <a:lnSpc>
                <a:spcPct val="150000"/>
              </a:lnSpc>
              <a:buBlip>
                <a:blip r:embed="rId2"/>
              </a:buBlip>
            </a:pPr>
            <a:r>
              <a:rPr lang="en-ID" sz="2000" dirty="0" smtClean="0"/>
              <a:t>Click </a:t>
            </a:r>
            <a:r>
              <a:rPr lang="en-ID" sz="2000" b="1" i="1" dirty="0" smtClean="0">
                <a:solidFill>
                  <a:srgbClr val="009696"/>
                </a:solidFill>
              </a:rPr>
              <a:t>Authorize App</a:t>
            </a:r>
            <a:r>
              <a:rPr lang="en-ID" sz="2000" dirty="0" smtClean="0"/>
              <a:t> then allow it.</a:t>
            </a:r>
          </a:p>
          <a:p>
            <a:pPr marL="342900" indent="-342900">
              <a:lnSpc>
                <a:spcPct val="150000"/>
              </a:lnSpc>
              <a:buBlip>
                <a:blip r:embed="rId2"/>
              </a:buBlip>
            </a:pPr>
            <a:r>
              <a:rPr lang="en-ID" sz="2000" dirty="0" smtClean="0"/>
              <a:t>Click </a:t>
            </a:r>
            <a:r>
              <a:rPr lang="en-ID" sz="2000" b="1" i="1" dirty="0" smtClean="0">
                <a:solidFill>
                  <a:srgbClr val="009696"/>
                </a:solidFill>
              </a:rPr>
              <a:t>Exchange authorization code for token</a:t>
            </a:r>
            <a:r>
              <a:rPr lang="en-ID" sz="2000" dirty="0" smtClean="0"/>
              <a:t>.</a:t>
            </a:r>
          </a:p>
          <a:p>
            <a:pPr marL="342900" indent="-342900">
              <a:lnSpc>
                <a:spcPct val="150000"/>
              </a:lnSpc>
              <a:buBlip>
                <a:blip r:embed="rId2"/>
              </a:buBlip>
            </a:pPr>
            <a:r>
              <a:rPr lang="en-ID" sz="2000" dirty="0" smtClean="0"/>
              <a:t>Check </a:t>
            </a:r>
            <a:r>
              <a:rPr lang="en-ID" sz="2000" b="1" i="1" dirty="0" smtClean="0">
                <a:solidFill>
                  <a:srgbClr val="009696"/>
                </a:solidFill>
              </a:rPr>
              <a:t>Auto-refresh the token before it expires</a:t>
            </a:r>
            <a:r>
              <a:rPr lang="en-ID" sz="2000" dirty="0" smtClean="0"/>
              <a:t>.</a:t>
            </a:r>
          </a:p>
          <a:p>
            <a:pPr marL="342900" indent="-342900">
              <a:lnSpc>
                <a:spcPct val="150000"/>
              </a:lnSpc>
              <a:buBlip>
                <a:blip r:embed="rId2"/>
              </a:buBlip>
            </a:pPr>
            <a:r>
              <a:rPr lang="en-ID" sz="2000" dirty="0" smtClean="0"/>
              <a:t>Enjoy your </a:t>
            </a:r>
            <a:r>
              <a:rPr lang="en-ID" sz="2000" b="1" dirty="0" smtClean="0">
                <a:solidFill>
                  <a:srgbClr val="FF0000"/>
                </a:solidFill>
              </a:rPr>
              <a:t>Refresh Token</a:t>
            </a:r>
            <a:r>
              <a:rPr lang="en-ID" sz="2000" dirty="0" smtClean="0"/>
              <a:t>!</a:t>
            </a:r>
          </a:p>
        </p:txBody>
      </p:sp>
      <p:sp>
        <p:nvSpPr>
          <p:cNvPr id="8" name="Title 1"/>
          <p:cNvSpPr txBox="1">
            <a:spLocks/>
          </p:cNvSpPr>
          <p:nvPr/>
        </p:nvSpPr>
        <p:spPr>
          <a:xfrm>
            <a:off x="4552545" y="301556"/>
            <a:ext cx="4167549" cy="817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lnSpc>
                <a:spcPct val="100000"/>
              </a:lnSpc>
            </a:pPr>
            <a:r>
              <a:rPr lang="en-US" sz="3200" b="1" dirty="0" smtClean="0">
                <a:solidFill>
                  <a:srgbClr val="009696"/>
                </a:solidFill>
              </a:rPr>
              <a:t>How to Get</a:t>
            </a:r>
          </a:p>
          <a:p>
            <a:pPr algn="r">
              <a:lnSpc>
                <a:spcPct val="100000"/>
              </a:lnSpc>
            </a:pPr>
            <a:r>
              <a:rPr lang="en-US" sz="3200" b="1" dirty="0" smtClean="0">
                <a:solidFill>
                  <a:srgbClr val="009696"/>
                </a:solidFill>
              </a:rPr>
              <a:t>Refresh token</a:t>
            </a:r>
            <a:endParaRPr lang="en-US" sz="2800" b="1" i="1" dirty="0">
              <a:solidFill>
                <a:srgbClr val="009696"/>
              </a:solidFill>
            </a:endParaRPr>
          </a:p>
        </p:txBody>
      </p:sp>
      <p:pic>
        <p:nvPicPr>
          <p:cNvPr id="5" name="Picture 4"/>
          <p:cNvPicPr>
            <a:picLocks noChangeAspect="1"/>
          </p:cNvPicPr>
          <p:nvPr/>
        </p:nvPicPr>
        <p:blipFill rotWithShape="1">
          <a:blip r:embed="rId5"/>
          <a:srcRect l="60057" t="17891" r="36411" b="77345"/>
          <a:stretch/>
        </p:blipFill>
        <p:spPr>
          <a:xfrm>
            <a:off x="6333247" y="1951419"/>
            <a:ext cx="778753" cy="385381"/>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85343779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D:\Purwadhika\Lintang Purwadhika Design\0 LIN Purwadhika\2e6af2_93c0539ab65941ca877fc5bbb1615371-m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Purwadhika\Lintang Purwadhika Design\0 LIN Purwadhika\Logo Purwadhika 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1238" y="6035675"/>
            <a:ext cx="2974975" cy="4635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1"/>
            <a:ext cx="9143999" cy="28828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lnSpc>
                <a:spcPct val="100000"/>
              </a:lnSpc>
            </a:pPr>
            <a:r>
              <a:rPr lang="en-US" sz="4800" b="1" dirty="0" smtClean="0">
                <a:solidFill>
                  <a:schemeClr val="bg1"/>
                </a:solidFill>
                <a:latin typeface="Gotham Black" panose="02000603040000020004" pitchFamily="2" charset="0"/>
              </a:rPr>
              <a:t>Express &amp; </a:t>
            </a:r>
            <a:r>
              <a:rPr lang="en-US" sz="4800" b="1" dirty="0" err="1" smtClean="0">
                <a:solidFill>
                  <a:schemeClr val="bg1"/>
                </a:solidFill>
                <a:latin typeface="Gotham Black" panose="02000603040000020004" pitchFamily="2" charset="0"/>
              </a:rPr>
              <a:t>Nodemailer</a:t>
            </a:r>
            <a:endParaRPr lang="en-US" sz="4800" b="1" dirty="0">
              <a:solidFill>
                <a:schemeClr val="bg1"/>
              </a:solidFill>
              <a:latin typeface="Gotham Black" panose="02000603040000020004" pitchFamily="2" charset="0"/>
            </a:endParaRPr>
          </a:p>
        </p:txBody>
      </p:sp>
      <p:pic>
        <p:nvPicPr>
          <p:cNvPr id="9" name="Picture 2" descr="C:\Users\Windows 7\Videos\expre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064" y="2681322"/>
            <a:ext cx="4167848" cy="927640"/>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27626"/>
          <a:stretch/>
        </p:blipFill>
        <p:spPr>
          <a:xfrm>
            <a:off x="4632992" y="3882114"/>
            <a:ext cx="3217229" cy="1583324"/>
          </a:xfrm>
          <a:prstGeom prst="rect">
            <a:avLst/>
          </a:prstGeom>
          <a:effectLst>
            <a:glow rad="228600">
              <a:schemeClr val="tx1">
                <a:alpha val="40000"/>
              </a:schemeClr>
            </a:glow>
          </a:effectLst>
        </p:spPr>
      </p:pic>
    </p:spTree>
    <p:extLst>
      <p:ext uri="{BB962C8B-B14F-4D97-AF65-F5344CB8AC3E}">
        <p14:creationId xmlns:p14="http://schemas.microsoft.com/office/powerpoint/2010/main" val="426428151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10597</TotalTime>
  <Words>491</Words>
  <Application>Microsoft Office PowerPoint</Application>
  <PresentationFormat>On-screen Show (4:3)</PresentationFormat>
  <Paragraphs>138</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Consolas</vt:lpstr>
      <vt:lpstr>Gotham</vt:lpstr>
      <vt:lpstr>Gotham Black</vt:lpstr>
      <vt:lpstr>Gotham Bold</vt:lpstr>
      <vt:lpstr>Gotham ExtraLight</vt:lpstr>
      <vt:lpstr>Gotham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lintangwisesa</cp:lastModifiedBy>
  <cp:revision>867</cp:revision>
  <dcterms:created xsi:type="dcterms:W3CDTF">2015-11-07T11:59:24Z</dcterms:created>
  <dcterms:modified xsi:type="dcterms:W3CDTF">2018-10-09T04:08:05Z</dcterms:modified>
</cp:coreProperties>
</file>