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9" r:id="rId4"/>
    <p:sldId id="260" r:id="rId5"/>
    <p:sldId id="274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00" y="6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4BDE-4DC5-4002-9E44-74FAE2620121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652C-3B30-4C4A-88C6-BDBB7FE86C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49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4BDE-4DC5-4002-9E44-74FAE2620121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652C-3B30-4C4A-88C6-BDBB7FE8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4BDE-4DC5-4002-9E44-74FAE2620121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652C-3B30-4C4A-88C6-BDBB7FE8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6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4BDE-4DC5-4002-9E44-74FAE2620121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652C-3B30-4C4A-88C6-BDBB7FE8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2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4BDE-4DC5-4002-9E44-74FAE2620121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652C-3B30-4C4A-88C6-BDBB7FE86C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70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4BDE-4DC5-4002-9E44-74FAE2620121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652C-3B30-4C4A-88C6-BDBB7FE8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4BDE-4DC5-4002-9E44-74FAE2620121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652C-3B30-4C4A-88C6-BDBB7FE8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4BDE-4DC5-4002-9E44-74FAE2620121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652C-3B30-4C4A-88C6-BDBB7FE8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9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4BDE-4DC5-4002-9E44-74FAE2620121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652C-3B30-4C4A-88C6-BDBB7FE8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0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164BDE-4DC5-4002-9E44-74FAE2620121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95652C-3B30-4C4A-88C6-BDBB7FE8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7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4BDE-4DC5-4002-9E44-74FAE2620121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652C-3B30-4C4A-88C6-BDBB7FE8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3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164BDE-4DC5-4002-9E44-74FAE2620121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95652C-3B30-4C4A-88C6-BDBB7FE86C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628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5400" dirty="0" err="1" smtClean="0"/>
              <a:t>Sistem</a:t>
            </a:r>
            <a:r>
              <a:rPr lang="en-US" sz="5400" dirty="0" smtClean="0"/>
              <a:t> </a:t>
            </a:r>
            <a:r>
              <a:rPr lang="en-US" sz="5400" i="1" dirty="0" smtClean="0"/>
              <a:t>Ticketing</a:t>
            </a:r>
            <a:r>
              <a:rPr lang="en-US" sz="5400" dirty="0" smtClean="0"/>
              <a:t> </a:t>
            </a:r>
            <a:r>
              <a:rPr lang="en-US" sz="5400" dirty="0" err="1" smtClean="0"/>
              <a:t>Umbara</a:t>
            </a:r>
            <a:r>
              <a:rPr lang="en-US" sz="5400" dirty="0" smtClean="0"/>
              <a:t> Trans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479235"/>
            <a:ext cx="1005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K1 – G04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Mario Filino / 13512055</a:t>
            </a:r>
          </a:p>
          <a:p>
            <a:pPr algn="ctr"/>
            <a:r>
              <a:rPr lang="en-US" dirty="0" smtClean="0"/>
              <a:t>M. Husain </a:t>
            </a:r>
            <a:r>
              <a:rPr lang="en-US" dirty="0" err="1" smtClean="0"/>
              <a:t>Jakfari</a:t>
            </a:r>
            <a:r>
              <a:rPr lang="en-US" dirty="0" smtClean="0"/>
              <a:t> / 13512067</a:t>
            </a:r>
          </a:p>
          <a:p>
            <a:pPr algn="ctr"/>
            <a:r>
              <a:rPr lang="en-US" dirty="0" smtClean="0"/>
              <a:t>Edmund </a:t>
            </a:r>
            <a:r>
              <a:rPr lang="en-US" dirty="0" err="1" smtClean="0"/>
              <a:t>Ophie</a:t>
            </a:r>
            <a:r>
              <a:rPr lang="en-US" dirty="0" smtClean="0"/>
              <a:t> / 13512095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8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1"/>
            <a:ext cx="12192000" cy="1475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811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+mj-lt"/>
              </a:rPr>
              <a:t>Analisis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Masalah</a:t>
            </a:r>
            <a:r>
              <a:rPr lang="en-US" sz="4000" dirty="0" smtClean="0">
                <a:latin typeface="+mj-lt"/>
              </a:rPr>
              <a:t> - Efficiency</a:t>
            </a:r>
            <a:endParaRPr lang="en-US" sz="4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6191" y="2107097"/>
            <a:ext cx="9660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setiap</a:t>
            </a:r>
            <a:r>
              <a:rPr lang="en-US" sz="2200" dirty="0" smtClean="0"/>
              <a:t> </a:t>
            </a:r>
            <a:r>
              <a:rPr lang="en-US" sz="2200" dirty="0" err="1" smtClean="0"/>
              <a:t>keberangkatan</a:t>
            </a:r>
            <a:r>
              <a:rPr lang="en-US" sz="2200" dirty="0" smtClean="0"/>
              <a:t> </a:t>
            </a:r>
            <a:r>
              <a:rPr lang="en-US" sz="2200" dirty="0" err="1" smtClean="0"/>
              <a:t>supir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dititipkan</a:t>
            </a:r>
            <a:r>
              <a:rPr lang="en-US" sz="2200" dirty="0" smtClean="0"/>
              <a:t> </a:t>
            </a:r>
            <a:r>
              <a:rPr lang="en-US" sz="2200" dirty="0" err="1" smtClean="0"/>
              <a:t>berupa</a:t>
            </a:r>
            <a:r>
              <a:rPr lang="en-US" sz="2200" dirty="0" smtClean="0"/>
              <a:t> data </a:t>
            </a:r>
            <a:r>
              <a:rPr lang="en-US" sz="2200" dirty="0" err="1" smtClean="0"/>
              <a:t>perjalanan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disampaikan</a:t>
            </a:r>
            <a:r>
              <a:rPr lang="en-US" sz="2200" dirty="0" smtClean="0"/>
              <a:t> </a:t>
            </a:r>
            <a:r>
              <a:rPr lang="en-US" sz="2200" dirty="0" err="1" smtClean="0"/>
              <a:t>ke</a:t>
            </a:r>
            <a:r>
              <a:rPr lang="en-US" sz="2200" dirty="0" smtClean="0"/>
              <a:t> </a:t>
            </a:r>
            <a:r>
              <a:rPr lang="en-US" sz="2200" dirty="0" err="1" smtClean="0"/>
              <a:t>kantor</a:t>
            </a:r>
            <a:r>
              <a:rPr lang="en-US" sz="2200" dirty="0" smtClean="0"/>
              <a:t> </a:t>
            </a:r>
            <a:r>
              <a:rPr lang="en-US" sz="2200" dirty="0" err="1" smtClean="0"/>
              <a:t>pusat</a:t>
            </a:r>
            <a:r>
              <a:rPr lang="en-US" sz="2200" dirty="0"/>
              <a:t> </a:t>
            </a:r>
            <a:r>
              <a:rPr lang="en-US" sz="2200" dirty="0" err="1" smtClean="0"/>
              <a:t>sehingga</a:t>
            </a:r>
            <a:r>
              <a:rPr lang="en-US" sz="2200" dirty="0" smtClean="0"/>
              <a:t> </a:t>
            </a:r>
            <a:r>
              <a:rPr lang="en-US" sz="2200" dirty="0" err="1" smtClean="0"/>
              <a:t>mengurangi</a:t>
            </a:r>
            <a:r>
              <a:rPr lang="en-US" sz="2200" dirty="0" smtClean="0"/>
              <a:t> </a:t>
            </a:r>
            <a:r>
              <a:rPr lang="en-US" sz="2200" dirty="0" err="1" smtClean="0"/>
              <a:t>efisiensi</a:t>
            </a:r>
            <a:endParaRPr lang="en-US" sz="2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Admin </a:t>
            </a:r>
            <a:r>
              <a:rPr lang="en-US" sz="2200" dirty="0" err="1" smtClean="0"/>
              <a:t>harus</a:t>
            </a:r>
            <a:r>
              <a:rPr lang="en-US" sz="2200" dirty="0" smtClean="0"/>
              <a:t> </a:t>
            </a:r>
            <a:r>
              <a:rPr lang="en-US" sz="2200" dirty="0" err="1" smtClean="0"/>
              <a:t>melakukan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perekapan</a:t>
            </a:r>
            <a:r>
              <a:rPr lang="en-US" sz="2200" dirty="0" smtClean="0"/>
              <a:t> </a:t>
            </a:r>
            <a:r>
              <a:rPr lang="en-US" sz="2200" dirty="0" err="1" smtClean="0"/>
              <a:t>hasil</a:t>
            </a:r>
            <a:r>
              <a:rPr lang="en-US" sz="2200" dirty="0" smtClean="0"/>
              <a:t> </a:t>
            </a:r>
            <a:r>
              <a:rPr lang="en-US" sz="2200" dirty="0" err="1" smtClean="0"/>
              <a:t>penjualan</a:t>
            </a:r>
            <a:r>
              <a:rPr lang="en-US" sz="2200" dirty="0" smtClean="0"/>
              <a:t> </a:t>
            </a:r>
            <a:r>
              <a:rPr lang="en-US" sz="2200" dirty="0" err="1" smtClean="0"/>
              <a:t>tiket</a:t>
            </a:r>
            <a:r>
              <a:rPr lang="en-US" sz="2200" dirty="0" smtClean="0"/>
              <a:t>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86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1"/>
            <a:ext cx="12192000" cy="1475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811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+mj-lt"/>
              </a:rPr>
              <a:t>Analisis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Masalah</a:t>
            </a:r>
            <a:r>
              <a:rPr lang="en-US" sz="4000" dirty="0" smtClean="0">
                <a:latin typeface="+mj-lt"/>
              </a:rPr>
              <a:t> - Service</a:t>
            </a:r>
            <a:endParaRPr lang="en-US" sz="4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6191" y="2107097"/>
            <a:ext cx="96608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ada</a:t>
            </a:r>
            <a:r>
              <a:rPr lang="en-US" sz="2200" dirty="0" smtClean="0"/>
              <a:t> </a:t>
            </a:r>
            <a:r>
              <a:rPr lang="en-US" sz="2200" dirty="0" err="1" smtClean="0"/>
              <a:t>permasalahan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aspek</a:t>
            </a:r>
            <a:r>
              <a:rPr lang="en-US" sz="2200" dirty="0" smtClean="0"/>
              <a:t> </a:t>
            </a:r>
            <a:r>
              <a:rPr lang="en-US" sz="2200" dirty="0" err="1" smtClean="0"/>
              <a:t>ini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37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1"/>
            <a:ext cx="12192000" cy="1475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811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+mj-lt"/>
              </a:rPr>
              <a:t>Usulan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Solusi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Pertama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6191" y="2107097"/>
            <a:ext cx="96608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Pembangunan </a:t>
            </a:r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 smtClean="0"/>
              <a:t>Penyimpanan</a:t>
            </a:r>
            <a:r>
              <a:rPr lang="en-US" sz="2200" dirty="0" smtClean="0"/>
              <a:t> Data </a:t>
            </a:r>
            <a:r>
              <a:rPr lang="en-US" sz="2200" dirty="0" err="1" smtClean="0"/>
              <a:t>Terpusat</a:t>
            </a:r>
            <a:endParaRPr lang="en-US" sz="2200" dirty="0" smtClean="0"/>
          </a:p>
          <a:p>
            <a:pPr marL="0" lvl="1"/>
            <a:endParaRPr lang="en-US" sz="2200" dirty="0" smtClean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Membuat</a:t>
            </a:r>
            <a:r>
              <a:rPr lang="en-US" sz="2200" dirty="0" smtClean="0"/>
              <a:t> </a:t>
            </a:r>
            <a:r>
              <a:rPr lang="en-US" sz="2200" i="1" dirty="0" smtClean="0"/>
              <a:t>database </a:t>
            </a:r>
            <a:r>
              <a:rPr lang="en-US" sz="2200" dirty="0" err="1" smtClean="0"/>
              <a:t>terintegrasi</a:t>
            </a:r>
            <a:r>
              <a:rPr lang="en-US" sz="2200" dirty="0" smtClean="0"/>
              <a:t> yang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diakses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</a:t>
            </a:r>
            <a:r>
              <a:rPr lang="en-US" sz="2200" dirty="0" err="1" smtClean="0"/>
              <a:t>semua</a:t>
            </a:r>
            <a:r>
              <a:rPr lang="en-US" sz="2200" dirty="0" smtClean="0"/>
              <a:t> cabang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</a:t>
            </a:r>
            <a:r>
              <a:rPr lang="en-US" sz="2200" i="1" dirty="0" err="1" smtClean="0"/>
              <a:t>realtime</a:t>
            </a:r>
            <a:endParaRPr lang="en-US" sz="2200" dirty="0" smtClean="0"/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Pembelian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pembayaran</a:t>
            </a:r>
            <a:r>
              <a:rPr lang="en-US" sz="2200" dirty="0" smtClean="0"/>
              <a:t> </a:t>
            </a:r>
            <a:r>
              <a:rPr lang="en-US" sz="2200" dirty="0" err="1" smtClean="0"/>
              <a:t>tiket</a:t>
            </a:r>
            <a:r>
              <a:rPr lang="en-US" sz="2200" dirty="0" smtClean="0"/>
              <a:t>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online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Penerapan</a:t>
            </a:r>
            <a:r>
              <a:rPr lang="en-US" sz="2200" dirty="0" smtClean="0"/>
              <a:t> </a:t>
            </a:r>
            <a:r>
              <a:rPr lang="en-US" sz="2200" dirty="0" err="1" smtClean="0"/>
              <a:t>pembagian</a:t>
            </a:r>
            <a:r>
              <a:rPr lang="en-US" sz="2200" dirty="0" smtClean="0"/>
              <a:t> </a:t>
            </a:r>
            <a:r>
              <a:rPr lang="en-US" sz="2200" dirty="0" err="1" smtClean="0"/>
              <a:t>hak</a:t>
            </a:r>
            <a:r>
              <a:rPr lang="en-US" sz="2200" dirty="0" smtClean="0"/>
              <a:t> </a:t>
            </a:r>
            <a:r>
              <a:rPr lang="en-US" sz="2200" dirty="0" err="1" smtClean="0"/>
              <a:t>akses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i="1" dirty="0" smtClean="0"/>
              <a:t>database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26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1"/>
            <a:ext cx="12192000" cy="1475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811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+mj-lt"/>
              </a:rPr>
              <a:t>Usulan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Solusi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Kedua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6191" y="2107097"/>
            <a:ext cx="96608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Pembangunan </a:t>
            </a:r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 smtClean="0"/>
              <a:t>Pemrosesan</a:t>
            </a:r>
            <a:r>
              <a:rPr lang="en-US" sz="2200" dirty="0" smtClean="0"/>
              <a:t> </a:t>
            </a:r>
            <a:r>
              <a:rPr lang="en-US" sz="2200" dirty="0" err="1" smtClean="0"/>
              <a:t>Transaksi</a:t>
            </a:r>
            <a:endParaRPr lang="en-US" sz="2200" dirty="0" smtClean="0"/>
          </a:p>
          <a:p>
            <a:pPr marL="0" lvl="1"/>
            <a:endParaRPr lang="en-US" sz="2200" dirty="0" smtClean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Membuat</a:t>
            </a:r>
            <a:r>
              <a:rPr lang="en-US" sz="2200" dirty="0" smtClean="0"/>
              <a:t> TPS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i="1" dirty="0" smtClean="0"/>
              <a:t>database </a:t>
            </a:r>
            <a:r>
              <a:rPr lang="en-US" sz="2200" dirty="0" err="1" smtClean="0"/>
              <a:t>lokal</a:t>
            </a:r>
            <a:endParaRPr lang="en-US" sz="2200" dirty="0" smtClean="0"/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Perangakat</a:t>
            </a:r>
            <a:r>
              <a:rPr lang="en-US" sz="2200" dirty="0" smtClean="0"/>
              <a:t> </a:t>
            </a:r>
            <a:r>
              <a:rPr lang="en-US" sz="2200" dirty="0" err="1" smtClean="0"/>
              <a:t>lunak</a:t>
            </a:r>
            <a:r>
              <a:rPr lang="en-US" sz="2200" dirty="0" smtClean="0"/>
              <a:t> </a:t>
            </a:r>
            <a:r>
              <a:rPr lang="en-US" sz="2200" dirty="0" err="1" smtClean="0"/>
              <a:t>menerima</a:t>
            </a:r>
            <a:r>
              <a:rPr lang="en-US" sz="2200" dirty="0" smtClean="0"/>
              <a:t> input data </a:t>
            </a:r>
            <a:r>
              <a:rPr lang="en-US" sz="2200" dirty="0" err="1" smtClean="0"/>
              <a:t>transaksi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pelanggan</a:t>
            </a:r>
            <a:r>
              <a:rPr lang="en-US" sz="2200" dirty="0" smtClean="0"/>
              <a:t> </a:t>
            </a:r>
            <a:r>
              <a:rPr lang="en-US" sz="2200" dirty="0" err="1" smtClean="0"/>
              <a:t>serta</a:t>
            </a:r>
            <a:r>
              <a:rPr lang="en-US" sz="2200" dirty="0" smtClean="0"/>
              <a:t> men-</a:t>
            </a:r>
            <a:r>
              <a:rPr lang="en-US" sz="2200" i="1" dirty="0" smtClean="0"/>
              <a:t>generate </a:t>
            </a:r>
            <a:r>
              <a:rPr lang="en-US" sz="2200" dirty="0" err="1" smtClean="0"/>
              <a:t>laporan</a:t>
            </a:r>
            <a:r>
              <a:rPr lang="en-US" sz="2200" dirty="0" smtClean="0"/>
              <a:t> </a:t>
            </a:r>
            <a:r>
              <a:rPr lang="en-US" sz="2200" dirty="0" err="1" smtClean="0"/>
              <a:t>keuangan</a:t>
            </a:r>
            <a:r>
              <a:rPr lang="en-US" sz="2200" dirty="0" smtClean="0"/>
              <a:t>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</a:t>
            </a:r>
            <a:r>
              <a:rPr lang="en-US" sz="2200" dirty="0" err="1" smtClean="0"/>
              <a:t>otomatis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i="1" dirty="0" smtClean="0"/>
              <a:t>database </a:t>
            </a:r>
            <a:r>
              <a:rPr lang="en-US" sz="2200" dirty="0" err="1" smtClean="0"/>
              <a:t>lokal</a:t>
            </a:r>
            <a:endParaRPr lang="en-US" sz="2200" dirty="0" smtClean="0"/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Mengirim</a:t>
            </a:r>
            <a:r>
              <a:rPr lang="en-US" sz="2200" dirty="0" smtClean="0"/>
              <a:t> </a:t>
            </a:r>
            <a:r>
              <a:rPr lang="en-US" sz="2200" dirty="0" err="1" smtClean="0"/>
              <a:t>laporan</a:t>
            </a:r>
            <a:r>
              <a:rPr lang="en-US" sz="2200" dirty="0" smtClean="0"/>
              <a:t> </a:t>
            </a:r>
            <a:r>
              <a:rPr lang="en-US" sz="2200" dirty="0" err="1" smtClean="0"/>
              <a:t>keuangan</a:t>
            </a:r>
            <a:r>
              <a:rPr lang="en-US" sz="2200" dirty="0" smtClean="0"/>
              <a:t> </a:t>
            </a:r>
            <a:r>
              <a:rPr lang="en-US" sz="2200" dirty="0" err="1" smtClean="0"/>
              <a:t>ke</a:t>
            </a:r>
            <a:r>
              <a:rPr lang="en-US" sz="2200" dirty="0" smtClean="0"/>
              <a:t> cabang </a:t>
            </a:r>
            <a:r>
              <a:rPr lang="en-US" sz="2200" dirty="0" err="1" smtClean="0"/>
              <a:t>pusat</a:t>
            </a:r>
            <a:r>
              <a:rPr lang="en-US" sz="2200" dirty="0" smtClean="0"/>
              <a:t>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</a:t>
            </a:r>
            <a:r>
              <a:rPr lang="en-US" sz="2200" dirty="0" err="1" smtClean="0"/>
              <a:t>otomatis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19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1"/>
            <a:ext cx="12192000" cy="1475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811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+mj-lt"/>
              </a:rPr>
              <a:t>Analisis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Pemilihan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Solusi</a:t>
            </a:r>
            <a:endParaRPr lang="en-US" sz="40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88435"/>
              </p:ext>
            </p:extLst>
          </p:nvPr>
        </p:nvGraphicFramePr>
        <p:xfrm>
          <a:off x="1543879" y="1667705"/>
          <a:ext cx="8686799" cy="4557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88"/>
                <a:gridCol w="713678"/>
                <a:gridCol w="3108442"/>
                <a:gridCol w="3604591"/>
              </a:tblGrid>
              <a:tr h="7424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Possibility Criteria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Weight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Solusi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Solusi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</a:tr>
              <a:tr h="445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Economic Feasibility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30%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Biaya Developmentnya = Rp </a:t>
                      </a:r>
                      <a:r>
                        <a:rPr lang="id-ID" sz="1200" dirty="0" smtClean="0">
                          <a:effectLst/>
                        </a:rPr>
                        <a:t>21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  <a:r>
                        <a:rPr lang="id-ID" sz="1200" dirty="0" smtClean="0">
                          <a:effectLst/>
                        </a:rPr>
                        <a:t>400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  <a:r>
                        <a:rPr lang="id-ID" sz="1200" dirty="0" smtClean="0">
                          <a:effectLst/>
                        </a:rPr>
                        <a:t>000</a:t>
                      </a:r>
                      <a:endParaRPr lang="en-US" sz="12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ROI = 184,</a:t>
                      </a:r>
                      <a:r>
                        <a:rPr lang="en-US" sz="1200" baseline="0" dirty="0" smtClean="0">
                          <a:effectLst/>
                        </a:rPr>
                        <a:t>46 %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Nilai</a:t>
                      </a:r>
                      <a:r>
                        <a:rPr lang="id-ID" sz="1200" dirty="0">
                          <a:effectLst/>
                        </a:rPr>
                        <a:t>: 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Biaya pembangunan = Rp </a:t>
                      </a:r>
                      <a:r>
                        <a:rPr lang="id-ID" sz="1200" dirty="0" smtClean="0">
                          <a:effectLst/>
                        </a:rPr>
                        <a:t>12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  <a:r>
                        <a:rPr lang="id-ID" sz="1200" dirty="0" smtClean="0">
                          <a:effectLst/>
                        </a:rPr>
                        <a:t>000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  <a:r>
                        <a:rPr lang="id-ID" sz="1200" dirty="0" smtClean="0">
                          <a:effectLst/>
                        </a:rPr>
                        <a:t>000</a:t>
                      </a:r>
                      <a:endParaRPr lang="en-US" sz="12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ROI = 206,32 %</a:t>
                      </a:r>
                      <a:endParaRPr lang="en-US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Nilai: 85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</a:tr>
              <a:tr h="890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Technical Feasibility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30%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v-FI" sz="1200" dirty="0">
                          <a:effectLst/>
                        </a:rPr>
                        <a:t>Memerlukan server yang baik</a:t>
                      </a:r>
                      <a:br>
                        <a:rPr lang="sv-FI" sz="1200" dirty="0">
                          <a:effectLst/>
                        </a:rPr>
                      </a:br>
                      <a:r>
                        <a:rPr lang="sv-FI" sz="1200" dirty="0">
                          <a:effectLst/>
                        </a:rPr>
                        <a:t>Memerlukan koneksi internet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Memerlukan system khusus</a:t>
                      </a:r>
                      <a:endParaRPr lang="en-US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Nilai:45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v-FI" sz="1200" dirty="0">
                          <a:effectLst/>
                        </a:rPr>
                        <a:t>Tidak memerlukan server.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sv-FI" sz="1200" dirty="0">
                          <a:effectLst/>
                        </a:rPr>
                        <a:t>Tidak memerlukan koneksi internet.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sv-FI" sz="1200" dirty="0">
                          <a:effectLst/>
                        </a:rPr>
                        <a:t>Tidak memerlukan system master khusus.</a:t>
                      </a:r>
                      <a:endParaRPr lang="en-US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Nilai:80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</a:tr>
              <a:tr h="5939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Operational Feasibility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v-FI" sz="1200" dirty="0">
                          <a:effectLst/>
                        </a:rPr>
                        <a:t>Database dapat diakses secara realtime, dan dapat diakses dimana saja selama ada internet</a:t>
                      </a:r>
                      <a:endParaRPr lang="en-US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Nilai: 90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Database bersifat lokal.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Tidak dapat diakses real-time.</a:t>
                      </a:r>
                      <a:endParaRPr lang="en-US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Nilai:30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</a:tr>
              <a:tr h="11879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Schedule Feasibility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Karena memerluhkan implementasi yang mendasar pada hardware dan software, selain itu perlu adanya pelaitah terhadap admin yang akan menggunakan, dibutuhkan waktu sekitar 5 minggu</a:t>
                      </a:r>
                      <a:endParaRPr lang="en-US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Nilai: 70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v-FI" sz="1200" dirty="0">
                          <a:effectLst/>
                        </a:rPr>
                        <a:t>Karena bersifat local dan scope yang tidak terlalu besar, estimasi waktu sekitar 3 minggu.</a:t>
                      </a:r>
                      <a:endParaRPr lang="en-US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Nilai: 90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</a:tr>
              <a:tr h="5939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Total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67.5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284" marR="50284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07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1"/>
            <a:ext cx="12192000" cy="1475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811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+mj-lt"/>
              </a:rPr>
              <a:t>Solusi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Terpilih</a:t>
            </a:r>
            <a:r>
              <a:rPr lang="en-US" sz="4000" dirty="0" smtClean="0">
                <a:latin typeface="+mj-lt"/>
              </a:rPr>
              <a:t> – </a:t>
            </a:r>
            <a:r>
              <a:rPr lang="en-US" sz="4000" dirty="0" err="1" smtClean="0">
                <a:latin typeface="+mj-lt"/>
              </a:rPr>
              <a:t>Solusi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Kedua</a:t>
            </a:r>
            <a:r>
              <a:rPr lang="en-US" sz="4000" dirty="0" smtClean="0">
                <a:latin typeface="+mj-lt"/>
              </a:rPr>
              <a:t>  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6191" y="1828801"/>
            <a:ext cx="966083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Pembangunan </a:t>
            </a:r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 smtClean="0"/>
              <a:t>Pemrosesan</a:t>
            </a:r>
            <a:r>
              <a:rPr lang="en-US" sz="2200" dirty="0" smtClean="0"/>
              <a:t> </a:t>
            </a:r>
            <a:r>
              <a:rPr lang="en-US" sz="2200" dirty="0" err="1" smtClean="0"/>
              <a:t>Transaksi</a:t>
            </a:r>
            <a:endParaRPr lang="en-US" sz="2200" dirty="0" smtClean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Perangakat</a:t>
            </a:r>
            <a:r>
              <a:rPr lang="en-US" sz="2200" dirty="0" smtClean="0"/>
              <a:t> </a:t>
            </a:r>
            <a:r>
              <a:rPr lang="en-US" sz="2200" dirty="0" err="1" smtClean="0"/>
              <a:t>lunak</a:t>
            </a:r>
            <a:r>
              <a:rPr lang="en-US" sz="2200" dirty="0" smtClean="0"/>
              <a:t> </a:t>
            </a:r>
            <a:r>
              <a:rPr lang="en-US" sz="2200" dirty="0" err="1" smtClean="0"/>
              <a:t>menerima</a:t>
            </a:r>
            <a:r>
              <a:rPr lang="en-US" sz="2200" dirty="0" smtClean="0"/>
              <a:t> input data </a:t>
            </a:r>
            <a:r>
              <a:rPr lang="en-US" sz="2200" dirty="0" err="1" smtClean="0"/>
              <a:t>transaksi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pelanggan</a:t>
            </a:r>
            <a:r>
              <a:rPr lang="en-US" sz="2200" dirty="0" smtClean="0"/>
              <a:t> </a:t>
            </a:r>
            <a:r>
              <a:rPr lang="en-US" sz="2200" dirty="0" err="1" smtClean="0"/>
              <a:t>serta</a:t>
            </a:r>
            <a:r>
              <a:rPr lang="en-US" sz="2200" dirty="0" smtClean="0"/>
              <a:t> men-</a:t>
            </a:r>
            <a:r>
              <a:rPr lang="en-US" sz="2200" i="1" dirty="0" smtClean="0"/>
              <a:t>generate </a:t>
            </a:r>
            <a:r>
              <a:rPr lang="en-US" sz="2200" dirty="0" err="1" smtClean="0"/>
              <a:t>laporan</a:t>
            </a:r>
            <a:r>
              <a:rPr lang="en-US" sz="2200" dirty="0" smtClean="0"/>
              <a:t> </a:t>
            </a:r>
            <a:r>
              <a:rPr lang="en-US" sz="2200" dirty="0" err="1" smtClean="0"/>
              <a:t>keuangan</a:t>
            </a:r>
            <a:r>
              <a:rPr lang="en-US" sz="2200" dirty="0" smtClean="0"/>
              <a:t>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</a:t>
            </a:r>
            <a:r>
              <a:rPr lang="en-US" sz="2200" dirty="0" err="1" smtClean="0"/>
              <a:t>otomatis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i="1" dirty="0" smtClean="0"/>
              <a:t>database </a:t>
            </a:r>
            <a:r>
              <a:rPr lang="en-US" sz="2200" dirty="0" err="1" smtClean="0"/>
              <a:t>lokal</a:t>
            </a:r>
            <a:endParaRPr lang="en-US" sz="2200" dirty="0" smtClean="0"/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Mengirim</a:t>
            </a:r>
            <a:r>
              <a:rPr lang="en-US" sz="2200" dirty="0" smtClean="0"/>
              <a:t> </a:t>
            </a:r>
            <a:r>
              <a:rPr lang="en-US" sz="2200" dirty="0" err="1" smtClean="0"/>
              <a:t>laporan</a:t>
            </a:r>
            <a:r>
              <a:rPr lang="en-US" sz="2200" dirty="0" smtClean="0"/>
              <a:t> </a:t>
            </a:r>
            <a:r>
              <a:rPr lang="en-US" sz="2200" dirty="0" err="1" smtClean="0"/>
              <a:t>keuangan</a:t>
            </a:r>
            <a:r>
              <a:rPr lang="en-US" sz="2200" dirty="0" smtClean="0"/>
              <a:t> </a:t>
            </a:r>
            <a:r>
              <a:rPr lang="en-US" sz="2200" dirty="0" err="1" smtClean="0"/>
              <a:t>ke</a:t>
            </a:r>
            <a:r>
              <a:rPr lang="en-US" sz="2200" dirty="0" smtClean="0"/>
              <a:t> cabang </a:t>
            </a:r>
            <a:r>
              <a:rPr lang="en-US" sz="2200" dirty="0" err="1" smtClean="0"/>
              <a:t>pusat</a:t>
            </a:r>
            <a:r>
              <a:rPr lang="en-US" sz="2200" dirty="0" smtClean="0"/>
              <a:t>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</a:t>
            </a:r>
            <a:r>
              <a:rPr lang="en-US" sz="2200" dirty="0" err="1" smtClean="0"/>
              <a:t>otomatis</a:t>
            </a:r>
            <a:endParaRPr lang="en-US" sz="2200" dirty="0" smtClean="0"/>
          </a:p>
          <a:p>
            <a:pPr marL="457200" lvl="2"/>
            <a:endParaRPr lang="en-US" sz="22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Kelebihan</a:t>
            </a:r>
            <a:r>
              <a:rPr lang="en-US" sz="2200" dirty="0" smtClean="0"/>
              <a:t> </a:t>
            </a:r>
            <a:r>
              <a:rPr lang="en-US" sz="2200" dirty="0" err="1" smtClean="0"/>
              <a:t>solusi</a:t>
            </a:r>
            <a:r>
              <a:rPr lang="en-US" sz="2200" dirty="0" smtClean="0"/>
              <a:t>:</a:t>
            </a:r>
          </a:p>
          <a:p>
            <a:pPr marL="800100" lvl="3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Solusi</a:t>
            </a:r>
            <a:r>
              <a:rPr lang="en-US" sz="2200" dirty="0" smtClean="0"/>
              <a:t> </a:t>
            </a:r>
            <a:r>
              <a:rPr lang="en-US" sz="2200" dirty="0" err="1" smtClean="0"/>
              <a:t>sesuai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kebutuhan</a:t>
            </a:r>
            <a:r>
              <a:rPr lang="en-US" sz="2200" dirty="0" smtClean="0"/>
              <a:t> client </a:t>
            </a:r>
            <a:r>
              <a:rPr lang="en-US" sz="2200" dirty="0" err="1" smtClean="0"/>
              <a:t>tanpa</a:t>
            </a:r>
            <a:r>
              <a:rPr lang="en-US" sz="2200" dirty="0" smtClean="0"/>
              <a:t> </a:t>
            </a:r>
            <a:r>
              <a:rPr lang="en-US" sz="2200" dirty="0" err="1" smtClean="0"/>
              <a:t>menambahkan</a:t>
            </a:r>
            <a:r>
              <a:rPr lang="en-US" sz="2200" dirty="0" smtClean="0"/>
              <a:t> </a:t>
            </a:r>
            <a:r>
              <a:rPr lang="en-US" sz="2200" dirty="0" err="1" smtClean="0"/>
              <a:t>fitur-fitur</a:t>
            </a:r>
            <a:r>
              <a:rPr lang="en-US" sz="2200" dirty="0" smtClean="0"/>
              <a:t> yang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perlu</a:t>
            </a:r>
            <a:r>
              <a:rPr lang="en-US" sz="2200" dirty="0" smtClean="0"/>
              <a:t> </a:t>
            </a:r>
            <a:r>
              <a:rPr lang="en-US" sz="2200" dirty="0" err="1" smtClean="0"/>
              <a:t>sehingga</a:t>
            </a:r>
            <a:r>
              <a:rPr lang="en-US" sz="2200" dirty="0" smtClean="0"/>
              <a:t>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hemat</a:t>
            </a:r>
            <a:r>
              <a:rPr lang="en-US" sz="2200" dirty="0" smtClean="0"/>
              <a:t> </a:t>
            </a:r>
            <a:r>
              <a:rPr lang="en-US" sz="2200" dirty="0" err="1" smtClean="0"/>
              <a:t>biaya</a:t>
            </a:r>
            <a:endParaRPr lang="en-US" sz="2200" dirty="0" smtClean="0"/>
          </a:p>
          <a:p>
            <a:pPr marL="800100" lvl="3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3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Mudah</a:t>
            </a:r>
            <a:r>
              <a:rPr lang="en-US" sz="2200" dirty="0" smtClean="0"/>
              <a:t> </a:t>
            </a:r>
            <a:r>
              <a:rPr lang="en-US" sz="2200" dirty="0" err="1" smtClean="0"/>
              <a:t>digunakan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mengurangi</a:t>
            </a:r>
            <a:r>
              <a:rPr lang="en-US" sz="2200" dirty="0" smtClean="0"/>
              <a:t> </a:t>
            </a:r>
            <a:r>
              <a:rPr lang="en-US" sz="2200" dirty="0" err="1" smtClean="0"/>
              <a:t>kesalahan</a:t>
            </a:r>
            <a:r>
              <a:rPr lang="en-US" sz="2200" dirty="0" smtClean="0"/>
              <a:t> </a:t>
            </a:r>
            <a:r>
              <a:rPr lang="en-US" sz="2200" dirty="0" err="1" smtClean="0"/>
              <a:t>akibat</a:t>
            </a:r>
            <a:r>
              <a:rPr lang="en-US" sz="2200" dirty="0" smtClean="0"/>
              <a:t> </a:t>
            </a:r>
            <a:r>
              <a:rPr lang="en-US" sz="2200" i="1" dirty="0" smtClean="0"/>
              <a:t>human error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29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1"/>
            <a:ext cx="12192000" cy="1475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811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+mj-lt"/>
              </a:rPr>
              <a:t>Dampak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Solusi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5582" y="1736036"/>
            <a:ext cx="966083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Terdapat</a:t>
            </a:r>
            <a:r>
              <a:rPr lang="en-US" sz="2200" dirty="0" smtClean="0"/>
              <a:t> </a:t>
            </a:r>
            <a:r>
              <a:rPr lang="en-US" sz="2200" dirty="0" err="1" smtClean="0"/>
              <a:t>penyimpanan</a:t>
            </a:r>
            <a:r>
              <a:rPr lang="en-US" sz="2200" dirty="0" smtClean="0"/>
              <a:t> data </a:t>
            </a:r>
            <a:r>
              <a:rPr lang="en-US" sz="2200" dirty="0" err="1" smtClean="0"/>
              <a:t>pelanggan</a:t>
            </a:r>
            <a:r>
              <a:rPr lang="en-US" sz="2200" dirty="0" smtClean="0"/>
              <a:t> </a:t>
            </a:r>
            <a:r>
              <a:rPr lang="en-US" sz="2200" dirty="0" err="1" smtClean="0"/>
              <a:t>sehingga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pelanggan</a:t>
            </a:r>
            <a:r>
              <a:rPr lang="en-US" sz="2200" dirty="0" smtClean="0"/>
              <a:t> lama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perlu</a:t>
            </a:r>
            <a:r>
              <a:rPr lang="en-US" sz="2200" dirty="0" smtClean="0"/>
              <a:t> </a:t>
            </a:r>
            <a:r>
              <a:rPr lang="en-US" sz="2200" dirty="0" err="1" smtClean="0"/>
              <a:t>lagi</a:t>
            </a:r>
            <a:r>
              <a:rPr lang="en-US" sz="2200" dirty="0" smtClean="0"/>
              <a:t> </a:t>
            </a:r>
            <a:r>
              <a:rPr lang="en-US" sz="2200" dirty="0" err="1" smtClean="0"/>
              <a:t>dilakukan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pengisian</a:t>
            </a:r>
            <a:r>
              <a:rPr lang="en-US" sz="2200" dirty="0" smtClean="0"/>
              <a:t> data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</a:t>
            </a:r>
            <a:r>
              <a:rPr lang="en-US" sz="2200" dirty="0" err="1" smtClean="0"/>
              <a:t>redundan</a:t>
            </a:r>
            <a:endParaRPr lang="en-US" sz="2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Data </a:t>
            </a:r>
            <a:r>
              <a:rPr lang="en-US" sz="2200" dirty="0" err="1" smtClean="0"/>
              <a:t>tiket</a:t>
            </a:r>
            <a:r>
              <a:rPr lang="en-US" sz="2200" dirty="0" smtClean="0"/>
              <a:t> </a:t>
            </a:r>
            <a:r>
              <a:rPr lang="en-US" sz="2200" dirty="0" err="1" smtClean="0"/>
              <a:t>disimpan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/>
              <a:t> </a:t>
            </a:r>
            <a:r>
              <a:rPr lang="en-US" sz="2200" i="1" dirty="0" smtClean="0"/>
              <a:t>database</a:t>
            </a:r>
            <a:r>
              <a:rPr lang="en-US" sz="2200" dirty="0" smtClean="0"/>
              <a:t> </a:t>
            </a:r>
            <a:r>
              <a:rPr lang="en-US" sz="2200" dirty="0" err="1" smtClean="0"/>
              <a:t>sehingga</a:t>
            </a:r>
            <a:r>
              <a:rPr lang="en-US" sz="2200" dirty="0" smtClean="0"/>
              <a:t> </a:t>
            </a:r>
            <a:r>
              <a:rPr lang="en-US" sz="2200" dirty="0" err="1" smtClean="0"/>
              <a:t>mengurangi</a:t>
            </a:r>
            <a:r>
              <a:rPr lang="en-US" sz="2200" dirty="0" smtClean="0"/>
              <a:t> </a:t>
            </a:r>
            <a:r>
              <a:rPr lang="en-US" sz="2200" dirty="0" err="1" smtClean="0"/>
              <a:t>kerentanan</a:t>
            </a:r>
            <a:r>
              <a:rPr lang="en-US" sz="2200" dirty="0" smtClean="0"/>
              <a:t>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</a:t>
            </a:r>
            <a:r>
              <a:rPr lang="en-US" sz="2200" dirty="0" err="1" smtClean="0"/>
              <a:t>kehilangan</a:t>
            </a:r>
            <a:r>
              <a:rPr lang="en-US" sz="2200" dirty="0" smtClean="0"/>
              <a:t> </a:t>
            </a:r>
            <a:r>
              <a:rPr lang="en-US" sz="2200" dirty="0" err="1" smtClean="0"/>
              <a:t>maupun</a:t>
            </a:r>
            <a:r>
              <a:rPr lang="en-US" sz="2200" dirty="0" smtClean="0"/>
              <a:t> </a:t>
            </a:r>
            <a:r>
              <a:rPr lang="en-US" sz="2200" dirty="0" err="1" smtClean="0"/>
              <a:t>kerusakan</a:t>
            </a:r>
            <a:endParaRPr lang="en-US" sz="2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Data </a:t>
            </a:r>
            <a:r>
              <a:rPr lang="en-US" sz="2200" dirty="0" err="1" smtClean="0"/>
              <a:t>aman</a:t>
            </a:r>
            <a:r>
              <a:rPr lang="en-US" sz="2200" dirty="0" smtClean="0"/>
              <a:t>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</a:t>
            </a:r>
            <a:r>
              <a:rPr lang="en-US" sz="2200" dirty="0" err="1" smtClean="0"/>
              <a:t>pengaksesan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pengubahan</a:t>
            </a:r>
            <a:r>
              <a:rPr lang="en-US" sz="2200" dirty="0" smtClean="0"/>
              <a:t> data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illegal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Mengurangi</a:t>
            </a:r>
            <a:r>
              <a:rPr lang="en-US" sz="2200" dirty="0" smtClean="0"/>
              <a:t> </a:t>
            </a:r>
            <a:r>
              <a:rPr lang="en-US" sz="2200" i="1" dirty="0" smtClean="0"/>
              <a:t>human error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input data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pembuatan</a:t>
            </a:r>
            <a:r>
              <a:rPr lang="en-US" sz="2200" dirty="0" smtClean="0"/>
              <a:t> </a:t>
            </a:r>
            <a:r>
              <a:rPr lang="en-US" sz="2200" dirty="0" err="1" smtClean="0"/>
              <a:t>laporan</a:t>
            </a:r>
            <a:r>
              <a:rPr lang="en-US" sz="2200" dirty="0" smtClean="0"/>
              <a:t> </a:t>
            </a:r>
            <a:r>
              <a:rPr lang="en-US" sz="2200" dirty="0" err="1" smtClean="0"/>
              <a:t>keuangan</a:t>
            </a:r>
            <a:endParaRPr lang="en-US" sz="2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Proses </a:t>
            </a:r>
            <a:r>
              <a:rPr lang="en-US" sz="2200" dirty="0" err="1" smtClean="0"/>
              <a:t>bisnis</a:t>
            </a:r>
            <a:r>
              <a:rPr lang="en-US" sz="2200" dirty="0" smtClean="0"/>
              <a:t> </a:t>
            </a:r>
            <a:r>
              <a:rPr lang="en-US" sz="2200" i="1" dirty="0" smtClean="0"/>
              <a:t>ticketing </a:t>
            </a:r>
            <a:r>
              <a:rPr lang="en-US" sz="2200" dirty="0" err="1" smtClean="0"/>
              <a:t>menjadi</a:t>
            </a:r>
            <a:r>
              <a:rPr lang="en-US" sz="2200" dirty="0" smtClean="0"/>
              <a:t>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efektif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efisien</a:t>
            </a:r>
            <a:endParaRPr lang="en-US" sz="2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Mempermudah</a:t>
            </a:r>
            <a:r>
              <a:rPr lang="en-US" sz="2200" dirty="0" smtClean="0"/>
              <a:t> proses </a:t>
            </a:r>
            <a:r>
              <a:rPr lang="en-US" sz="2200" i="1" dirty="0" smtClean="0"/>
              <a:t>tracing </a:t>
            </a:r>
            <a:r>
              <a:rPr lang="en-US" sz="2200" dirty="0" err="1" smtClean="0"/>
              <a:t>jika</a:t>
            </a:r>
            <a:r>
              <a:rPr lang="en-US" sz="2200" dirty="0" smtClean="0"/>
              <a:t> </a:t>
            </a:r>
            <a:r>
              <a:rPr lang="en-US" sz="2200" dirty="0" err="1" smtClean="0"/>
              <a:t>terjadi</a:t>
            </a:r>
            <a:r>
              <a:rPr lang="en-US" sz="2200" dirty="0" smtClean="0"/>
              <a:t> </a:t>
            </a:r>
            <a:r>
              <a:rPr lang="en-US" sz="2200" dirty="0" err="1" smtClean="0"/>
              <a:t>permasalahan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proses </a:t>
            </a:r>
            <a:r>
              <a:rPr lang="en-US" sz="2200" dirty="0" err="1" smtClean="0"/>
              <a:t>bisnis</a:t>
            </a:r>
            <a:endParaRPr lang="en-US" sz="22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173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25"/>
            <a:ext cx="12192000" cy="1475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6191" y="2517914"/>
            <a:ext cx="966083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/>
              <a:t>Penyedia</a:t>
            </a:r>
            <a:r>
              <a:rPr lang="en-US" sz="2200" dirty="0" smtClean="0"/>
              <a:t> </a:t>
            </a:r>
            <a:r>
              <a:rPr lang="en-US" sz="2200" dirty="0" err="1" smtClean="0"/>
              <a:t>jasa</a:t>
            </a:r>
            <a:r>
              <a:rPr lang="en-US" sz="2200" dirty="0" smtClean="0"/>
              <a:t> </a:t>
            </a:r>
            <a:r>
              <a:rPr lang="en-US" sz="2200" dirty="0" err="1" smtClean="0"/>
              <a:t>transportasi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jangkauan</a:t>
            </a:r>
            <a:r>
              <a:rPr lang="en-US" sz="2200" dirty="0" smtClean="0"/>
              <a:t> </a:t>
            </a:r>
            <a:r>
              <a:rPr lang="en-US" sz="2200" dirty="0" err="1" smtClean="0"/>
              <a:t>wilayah</a:t>
            </a:r>
            <a:r>
              <a:rPr lang="en-US" sz="2200" dirty="0" smtClean="0"/>
              <a:t> Bandung – </a:t>
            </a:r>
            <a:r>
              <a:rPr lang="en-US" sz="2200" dirty="0" err="1" smtClean="0"/>
              <a:t>Jabodetabek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/>
              <a:t>Memiliki</a:t>
            </a:r>
            <a:r>
              <a:rPr lang="en-US" sz="2200" dirty="0" smtClean="0"/>
              <a:t> </a:t>
            </a:r>
            <a:r>
              <a:rPr lang="en-US" sz="2200" dirty="0" err="1" smtClean="0"/>
              <a:t>rute</a:t>
            </a:r>
            <a:r>
              <a:rPr lang="en-US" sz="2200" dirty="0" smtClean="0"/>
              <a:t> </a:t>
            </a:r>
            <a:r>
              <a:rPr lang="en-US" sz="2200" dirty="0" err="1" smtClean="0"/>
              <a:t>utama</a:t>
            </a:r>
            <a:r>
              <a:rPr lang="en-US" sz="2200" dirty="0" smtClean="0"/>
              <a:t> Bandung – Jakarta – </a:t>
            </a:r>
            <a:r>
              <a:rPr lang="en-US" sz="2200" dirty="0" err="1" smtClean="0"/>
              <a:t>Tangerang</a:t>
            </a:r>
            <a:r>
              <a:rPr lang="en-US" sz="2200" dirty="0" smtClean="0"/>
              <a:t> Selatan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/>
              <a:t>Juga</a:t>
            </a:r>
            <a:r>
              <a:rPr lang="en-US" sz="2200" dirty="0" smtClean="0"/>
              <a:t> </a:t>
            </a:r>
            <a:r>
              <a:rPr lang="en-US" sz="2200" dirty="0" err="1" smtClean="0"/>
              <a:t>menyediakan</a:t>
            </a:r>
            <a:r>
              <a:rPr lang="en-US" sz="2200" dirty="0" smtClean="0"/>
              <a:t> </a:t>
            </a:r>
            <a:r>
              <a:rPr lang="en-US" sz="2200" dirty="0" err="1" smtClean="0"/>
              <a:t>jasa</a:t>
            </a:r>
            <a:r>
              <a:rPr lang="en-US" sz="2200" dirty="0" smtClean="0"/>
              <a:t> </a:t>
            </a:r>
            <a:r>
              <a:rPr lang="en-US" sz="2200" dirty="0" err="1" smtClean="0"/>
              <a:t>pengiriman</a:t>
            </a:r>
            <a:r>
              <a:rPr lang="en-US" sz="2200" dirty="0" smtClean="0"/>
              <a:t> </a:t>
            </a:r>
            <a:r>
              <a:rPr lang="en-US" sz="2200" dirty="0" err="1" smtClean="0"/>
              <a:t>paket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kargo</a:t>
            </a:r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49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25"/>
            <a:ext cx="12192000" cy="1475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8730" y="481142"/>
            <a:ext cx="6334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+mj-lt"/>
              </a:rPr>
              <a:t>Struktur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Organisasi</a:t>
            </a:r>
            <a:endParaRPr lang="en-US" sz="40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40" y="1660760"/>
            <a:ext cx="5347372" cy="46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25"/>
            <a:ext cx="12192000" cy="1475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8730" y="481142"/>
            <a:ext cx="6334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+mj-lt"/>
              </a:rPr>
              <a:t>Metode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Identifikasi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Masalah</a:t>
            </a:r>
            <a:endParaRPr lang="en-US" sz="4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6191" y="2107097"/>
            <a:ext cx="96608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Wawancara</a:t>
            </a:r>
            <a:r>
              <a:rPr lang="en-US" sz="2200" dirty="0" smtClean="0"/>
              <a:t> </a:t>
            </a:r>
          </a:p>
          <a:p>
            <a:pPr marL="457200" lvl="2"/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wawancara</a:t>
            </a:r>
            <a:r>
              <a:rPr lang="en-US" sz="2000" dirty="0" smtClean="0"/>
              <a:t> kami </a:t>
            </a:r>
            <a:r>
              <a:rPr lang="en-US" sz="2000" dirty="0" err="1" smtClean="0"/>
              <a:t>mewawancarai</a:t>
            </a:r>
            <a:r>
              <a:rPr lang="en-US" sz="2000" dirty="0" smtClean="0"/>
              <a:t> </a:t>
            </a:r>
            <a:r>
              <a:rPr lang="en-US" sz="2000" dirty="0" err="1" smtClean="0"/>
              <a:t>pihak-pihak</a:t>
            </a:r>
            <a:r>
              <a:rPr lang="en-US" sz="2000" dirty="0" smtClean="0"/>
              <a:t> </a:t>
            </a:r>
            <a:r>
              <a:rPr lang="en-US" sz="2000" dirty="0" err="1" smtClean="0"/>
              <a:t>terkait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bisnis</a:t>
            </a:r>
            <a:r>
              <a:rPr lang="en-US" sz="2000" dirty="0" smtClean="0"/>
              <a:t> </a:t>
            </a:r>
            <a:r>
              <a:rPr lang="en-US" sz="2000" dirty="0" err="1" smtClean="0"/>
              <a:t>organisasi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terutama</a:t>
            </a:r>
            <a:r>
              <a:rPr lang="en-US" sz="2000" dirty="0" smtClean="0"/>
              <a:t> supervisor.</a:t>
            </a:r>
          </a:p>
          <a:p>
            <a:pPr lvl="1"/>
            <a:endParaRPr lang="en-US" sz="2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Observasi</a:t>
            </a:r>
            <a:r>
              <a:rPr lang="en-US" sz="2200" dirty="0" smtClean="0"/>
              <a:t> </a:t>
            </a:r>
          </a:p>
          <a:p>
            <a:pPr marL="457200" lvl="2"/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Observasi</a:t>
            </a:r>
            <a:r>
              <a:rPr lang="en-US" sz="2000" dirty="0" smtClean="0"/>
              <a:t> kami </a:t>
            </a:r>
            <a:r>
              <a:rPr lang="en-US" sz="2000" dirty="0" err="1" smtClean="0"/>
              <a:t>memantau</a:t>
            </a:r>
            <a:r>
              <a:rPr lang="en-US" sz="2000" dirty="0" smtClean="0"/>
              <a:t> </a:t>
            </a:r>
            <a:r>
              <a:rPr lang="en-US" sz="2000" dirty="0" err="1" smtClean="0"/>
              <a:t>kegiatan</a:t>
            </a:r>
            <a:r>
              <a:rPr lang="en-US" sz="2000" dirty="0" smtClean="0"/>
              <a:t> travel </a:t>
            </a:r>
            <a:r>
              <a:rPr lang="en-US" sz="2000" dirty="0" err="1" smtClean="0"/>
              <a:t>Umbara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jam </a:t>
            </a:r>
            <a:r>
              <a:rPr lang="en-US" sz="2000" dirty="0" err="1" smtClean="0"/>
              <a:t>kerjanya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apa</a:t>
            </a:r>
            <a:r>
              <a:rPr lang="en-US" sz="2000" dirty="0" smtClean="0"/>
              <a:t> proses-proses </a:t>
            </a:r>
            <a:r>
              <a:rPr lang="en-US" sz="2000" dirty="0" err="1" smtClean="0"/>
              <a:t>bisnisnya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. </a:t>
            </a:r>
          </a:p>
          <a:p>
            <a:pPr marL="457200" lvl="2"/>
            <a:endParaRPr lang="en-US" sz="2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Pengambilan</a:t>
            </a:r>
            <a:r>
              <a:rPr lang="en-US" sz="2200" dirty="0" smtClean="0"/>
              <a:t> data sample </a:t>
            </a:r>
          </a:p>
          <a:p>
            <a:pPr marL="457200" lvl="2"/>
            <a:r>
              <a:rPr lang="en-US" sz="2000" dirty="0" err="1" smtClean="0"/>
              <a:t>Mengambil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dibolehkan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perusahaan</a:t>
            </a:r>
            <a:r>
              <a:rPr lang="en-US" sz="2000" dirty="0" smtClean="0"/>
              <a:t>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keperluan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kami </a:t>
            </a:r>
            <a:r>
              <a:rPr lang="en-US" sz="2000" dirty="0" err="1" smtClean="0"/>
              <a:t>mengambil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data </a:t>
            </a:r>
            <a:r>
              <a:rPr lang="en-US" sz="2000" dirty="0" err="1" smtClean="0"/>
              <a:t>tiket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laporan</a:t>
            </a:r>
            <a:r>
              <a:rPr lang="en-US" sz="2000" dirty="0" smtClean="0"/>
              <a:t> </a:t>
            </a:r>
            <a:r>
              <a:rPr lang="en-US" sz="2000" dirty="0" err="1" smtClean="0"/>
              <a:t>keuangan</a:t>
            </a:r>
            <a:r>
              <a:rPr lang="en-US" sz="2000" dirty="0" smtClean="0"/>
              <a:t>.</a:t>
            </a:r>
            <a:endParaRPr lang="en-US" sz="2200" dirty="0" smtClean="0"/>
          </a:p>
          <a:p>
            <a:pPr lvl="1"/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14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1"/>
            <a:ext cx="12192000" cy="1475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8730" y="481142"/>
            <a:ext cx="6334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+mj-lt"/>
              </a:rPr>
              <a:t>Hasil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Identifikasi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Masalah</a:t>
            </a:r>
            <a:endParaRPr lang="en-US" sz="4000" dirty="0">
              <a:latin typeface="+mj-lt"/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07" y="1956374"/>
            <a:ext cx="12229813" cy="377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05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1"/>
            <a:ext cx="12192000" cy="1475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811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+mj-lt"/>
              </a:rPr>
              <a:t>Analisis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Masalah</a:t>
            </a:r>
            <a:r>
              <a:rPr lang="en-US" sz="4000" dirty="0" smtClean="0">
                <a:latin typeface="+mj-lt"/>
              </a:rPr>
              <a:t> - Performance </a:t>
            </a:r>
            <a:endParaRPr lang="en-US" sz="4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6191" y="2107097"/>
            <a:ext cx="9660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 smtClean="0"/>
              <a:t>kurang</a:t>
            </a:r>
            <a:r>
              <a:rPr lang="en-US" sz="2200" dirty="0" smtClean="0"/>
              <a:t> scalable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jumlah</a:t>
            </a:r>
            <a:r>
              <a:rPr lang="en-US" sz="2200" dirty="0" smtClean="0"/>
              <a:t> customer yang </a:t>
            </a:r>
            <a:r>
              <a:rPr lang="en-US" sz="2200" dirty="0" err="1" smtClean="0"/>
              <a:t>banyak</a:t>
            </a:r>
            <a:endParaRPr lang="en-US" sz="2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Sebagian</a:t>
            </a:r>
            <a:r>
              <a:rPr lang="en-US" sz="2200" dirty="0" smtClean="0"/>
              <a:t> </a:t>
            </a:r>
            <a:r>
              <a:rPr lang="en-US" sz="2200" dirty="0" err="1" smtClean="0"/>
              <a:t>besar</a:t>
            </a:r>
            <a:r>
              <a:rPr lang="en-US" sz="2200" dirty="0" smtClean="0"/>
              <a:t> proses </a:t>
            </a:r>
            <a:r>
              <a:rPr lang="en-US" sz="2200" dirty="0" err="1" smtClean="0"/>
              <a:t>bisnis</a:t>
            </a:r>
            <a:r>
              <a:rPr lang="en-US" sz="2200" dirty="0" smtClean="0"/>
              <a:t> </a:t>
            </a:r>
            <a:r>
              <a:rPr lang="en-US" sz="2200" dirty="0" err="1" smtClean="0"/>
              <a:t>dilakukan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manual </a:t>
            </a:r>
            <a:r>
              <a:rPr lang="en-US" sz="2200" dirty="0" err="1" smtClean="0"/>
              <a:t>sehingga</a:t>
            </a:r>
            <a:r>
              <a:rPr lang="en-US" sz="2200" dirty="0" smtClean="0"/>
              <a:t> </a:t>
            </a:r>
            <a:r>
              <a:rPr lang="en-US" sz="2200" dirty="0" err="1" smtClean="0"/>
              <a:t>rentan</a:t>
            </a:r>
            <a:r>
              <a:rPr lang="en-US" sz="2200" dirty="0" smtClean="0"/>
              <a:t>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</a:t>
            </a:r>
            <a:r>
              <a:rPr lang="en-US" sz="2200" i="1" dirty="0" smtClean="0"/>
              <a:t>human error </a:t>
            </a:r>
            <a:r>
              <a:rPr lang="en-US" sz="2200" dirty="0" err="1" smtClean="0"/>
              <a:t>terutama</a:t>
            </a:r>
            <a:r>
              <a:rPr lang="en-US" sz="2200" dirty="0" smtClean="0"/>
              <a:t> input data </a:t>
            </a:r>
            <a:r>
              <a:rPr lang="en-US" sz="2200" dirty="0" err="1" smtClean="0"/>
              <a:t>laporan</a:t>
            </a:r>
            <a:r>
              <a:rPr lang="en-US" sz="2200" dirty="0" smtClean="0"/>
              <a:t> </a:t>
            </a:r>
            <a:r>
              <a:rPr lang="en-US" sz="2200" dirty="0" err="1" smtClean="0"/>
              <a:t>keuangan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09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1"/>
            <a:ext cx="12192000" cy="1475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811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+mj-lt"/>
              </a:rPr>
              <a:t>Analisis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Masalah</a:t>
            </a:r>
            <a:r>
              <a:rPr lang="en-US" sz="4000" dirty="0" smtClean="0">
                <a:latin typeface="+mj-lt"/>
              </a:rPr>
              <a:t> - Information </a:t>
            </a:r>
            <a:endParaRPr lang="en-US" sz="4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6191" y="2107097"/>
            <a:ext cx="966083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Data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diakses</a:t>
            </a:r>
            <a:r>
              <a:rPr lang="en-US" sz="2200" dirty="0" smtClean="0"/>
              <a:t>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</a:t>
            </a:r>
            <a:r>
              <a:rPr lang="en-US" sz="2200" i="1" dirty="0" err="1" smtClean="0"/>
              <a:t>realtime</a:t>
            </a:r>
            <a:endParaRPr lang="en-US" sz="2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Penyimpanan</a:t>
            </a:r>
            <a:r>
              <a:rPr lang="en-US" sz="2200" dirty="0" smtClean="0"/>
              <a:t> data </a:t>
            </a:r>
            <a:r>
              <a:rPr lang="en-US" sz="2200" dirty="0" err="1" smtClean="0"/>
              <a:t>dilakukan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manual </a:t>
            </a:r>
            <a:r>
              <a:rPr lang="en-US" sz="2200" dirty="0" err="1" smtClean="0"/>
              <a:t>tanpa</a:t>
            </a:r>
            <a:r>
              <a:rPr lang="en-US" sz="2200" dirty="0" smtClean="0"/>
              <a:t> </a:t>
            </a:r>
            <a:r>
              <a:rPr lang="en-US" sz="2200" i="1" dirty="0" smtClean="0"/>
              <a:t>database, </a:t>
            </a:r>
            <a:r>
              <a:rPr lang="en-US" sz="2200" dirty="0" err="1" smtClean="0"/>
              <a:t>rentan</a:t>
            </a:r>
            <a:r>
              <a:rPr lang="en-US" sz="2200" dirty="0" smtClean="0"/>
              <a:t>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</a:t>
            </a:r>
            <a:r>
              <a:rPr lang="en-US" sz="2200" dirty="0" err="1" smtClean="0"/>
              <a:t>pengubahan</a:t>
            </a:r>
            <a:r>
              <a:rPr lang="en-US" sz="2200" dirty="0" smtClean="0"/>
              <a:t> data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</a:t>
            </a:r>
            <a:r>
              <a:rPr lang="en-US" sz="2200" dirty="0" err="1" smtClean="0"/>
              <a:t>sengaja</a:t>
            </a:r>
            <a:r>
              <a:rPr lang="en-US" sz="2200" dirty="0" smtClean="0"/>
              <a:t> </a:t>
            </a:r>
            <a:r>
              <a:rPr lang="en-US" sz="2200" dirty="0" err="1" smtClean="0"/>
              <a:t>maupun</a:t>
            </a:r>
            <a:r>
              <a:rPr lang="en-US" sz="2200" dirty="0" smtClean="0"/>
              <a:t>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sengaja</a:t>
            </a:r>
            <a:endParaRPr lang="en-US" sz="2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adanya</a:t>
            </a:r>
            <a:r>
              <a:rPr lang="en-US" sz="2200" dirty="0" smtClean="0"/>
              <a:t> </a:t>
            </a:r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 smtClean="0"/>
              <a:t>otorisasi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i="1" dirty="0" smtClean="0"/>
              <a:t>privileges</a:t>
            </a:r>
            <a:r>
              <a:rPr lang="en-US" sz="2200" dirty="0" smtClean="0"/>
              <a:t>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</a:t>
            </a:r>
            <a:r>
              <a:rPr lang="en-US" sz="2200" dirty="0" err="1" smtClean="0"/>
              <a:t>pengaksesan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pengubahan</a:t>
            </a:r>
            <a:r>
              <a:rPr lang="en-US" sz="2200" dirty="0" smtClean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05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1"/>
            <a:ext cx="12192000" cy="1475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811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+mj-lt"/>
              </a:rPr>
              <a:t>Analisis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Masalah</a:t>
            </a:r>
            <a:r>
              <a:rPr lang="en-US" sz="4000" dirty="0" smtClean="0">
                <a:latin typeface="+mj-lt"/>
              </a:rPr>
              <a:t> - Economy </a:t>
            </a:r>
            <a:endParaRPr lang="en-US" sz="4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6191" y="2107097"/>
            <a:ext cx="96608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Rentan</a:t>
            </a:r>
            <a:r>
              <a:rPr lang="en-US" sz="2200" dirty="0" smtClean="0"/>
              <a:t>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</a:t>
            </a:r>
            <a:r>
              <a:rPr lang="en-US" sz="2200" i="1" dirty="0" smtClean="0"/>
              <a:t>human error</a:t>
            </a:r>
            <a:r>
              <a:rPr lang="en-US" sz="2200" dirty="0" smtClean="0"/>
              <a:t> </a:t>
            </a:r>
            <a:r>
              <a:rPr lang="en-US" sz="2200" dirty="0" err="1" smtClean="0"/>
              <a:t>seperti</a:t>
            </a:r>
            <a:r>
              <a:rPr lang="en-US" sz="2200" dirty="0" smtClean="0"/>
              <a:t> </a:t>
            </a:r>
            <a:r>
              <a:rPr lang="en-US" sz="2200" dirty="0" err="1" smtClean="0"/>
              <a:t>terjadinya</a:t>
            </a:r>
            <a:r>
              <a:rPr lang="en-US" sz="2200" dirty="0" smtClean="0"/>
              <a:t> </a:t>
            </a:r>
            <a:r>
              <a:rPr lang="en-US" sz="2200" dirty="0" err="1" smtClean="0"/>
              <a:t>kehilangan</a:t>
            </a:r>
            <a:r>
              <a:rPr lang="en-US" sz="2200" dirty="0" smtClean="0"/>
              <a:t> </a:t>
            </a:r>
            <a:r>
              <a:rPr lang="en-US" sz="2200" dirty="0" err="1" smtClean="0"/>
              <a:t>arsip</a:t>
            </a:r>
            <a:r>
              <a:rPr lang="en-US" sz="2200" dirty="0" smtClean="0"/>
              <a:t> </a:t>
            </a:r>
            <a:r>
              <a:rPr lang="en-US" sz="2200" dirty="0" err="1" smtClean="0"/>
              <a:t>karena</a:t>
            </a:r>
            <a:r>
              <a:rPr lang="en-US" sz="2200" dirty="0" smtClean="0"/>
              <a:t> </a:t>
            </a:r>
            <a:r>
              <a:rPr lang="en-US" sz="2200" dirty="0" err="1" smtClean="0"/>
              <a:t>pembelian</a:t>
            </a:r>
            <a:r>
              <a:rPr lang="en-US" sz="2200" dirty="0" smtClean="0"/>
              <a:t> </a:t>
            </a:r>
            <a:r>
              <a:rPr lang="en-US" sz="2200" dirty="0" err="1" smtClean="0"/>
              <a:t>tiket</a:t>
            </a:r>
            <a:r>
              <a:rPr lang="en-US" sz="2200" dirty="0" smtClean="0"/>
              <a:t> yang </a:t>
            </a:r>
            <a:r>
              <a:rPr lang="en-US" sz="2200" dirty="0" err="1" smtClean="0"/>
              <a:t>masih</a:t>
            </a:r>
            <a:r>
              <a:rPr lang="en-US" sz="2200" dirty="0" smtClean="0"/>
              <a:t>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0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1"/>
            <a:ext cx="12192000" cy="1475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811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+mj-lt"/>
              </a:rPr>
              <a:t>Analisis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Masalah</a:t>
            </a:r>
            <a:r>
              <a:rPr lang="en-US" sz="4000" dirty="0" smtClean="0">
                <a:latin typeface="+mj-lt"/>
              </a:rPr>
              <a:t> - Control</a:t>
            </a:r>
            <a:endParaRPr lang="en-US" sz="4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6191" y="2107097"/>
            <a:ext cx="9660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memiliki</a:t>
            </a:r>
            <a:r>
              <a:rPr lang="en-US" sz="2200" dirty="0" smtClean="0"/>
              <a:t> </a:t>
            </a:r>
            <a:r>
              <a:rPr lang="en-US" sz="2200" dirty="0" err="1" smtClean="0"/>
              <a:t>pengendalian</a:t>
            </a:r>
            <a:r>
              <a:rPr lang="en-US" sz="2200" dirty="0" smtClean="0"/>
              <a:t> </a:t>
            </a:r>
            <a:r>
              <a:rPr lang="en-US" sz="2200" dirty="0" err="1" smtClean="0"/>
              <a:t>keamanan</a:t>
            </a:r>
            <a:r>
              <a:rPr lang="en-US" sz="2200" dirty="0" smtClean="0"/>
              <a:t> </a:t>
            </a:r>
            <a:r>
              <a:rPr lang="en-US" sz="2200" dirty="0" err="1" smtClean="0"/>
              <a:t>sama</a:t>
            </a:r>
            <a:r>
              <a:rPr lang="en-US" sz="2200" dirty="0" smtClean="0"/>
              <a:t> </a:t>
            </a:r>
            <a:r>
              <a:rPr lang="en-US" sz="2200" dirty="0" err="1" smtClean="0"/>
              <a:t>sekali</a:t>
            </a:r>
            <a:r>
              <a:rPr lang="en-US" sz="2200" dirty="0" smtClean="0"/>
              <a:t>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</a:t>
            </a:r>
            <a:r>
              <a:rPr lang="en-US" sz="2200" dirty="0" err="1" smtClean="0"/>
              <a:t>aliran</a:t>
            </a:r>
            <a:r>
              <a:rPr lang="en-US" sz="2200" dirty="0" smtClean="0"/>
              <a:t> data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informasi</a:t>
            </a:r>
            <a:r>
              <a:rPr lang="en-US" sz="2200" dirty="0" smtClean="0"/>
              <a:t>. </a:t>
            </a:r>
            <a:r>
              <a:rPr lang="en-US" sz="2200" dirty="0" err="1" smtClean="0"/>
              <a:t>Perilaku</a:t>
            </a:r>
            <a:r>
              <a:rPr lang="en-US" sz="2200" dirty="0" smtClean="0"/>
              <a:t> </a:t>
            </a:r>
            <a:r>
              <a:rPr lang="en-US" sz="2200" dirty="0" err="1" smtClean="0"/>
              <a:t>kejahatan</a:t>
            </a:r>
            <a:r>
              <a:rPr lang="en-US" sz="2200" dirty="0" smtClean="0"/>
              <a:t>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data </a:t>
            </a:r>
            <a:r>
              <a:rPr lang="en-US" sz="2200" dirty="0" err="1" smtClean="0"/>
              <a:t>seperti</a:t>
            </a:r>
            <a:r>
              <a:rPr lang="en-US" sz="2200" dirty="0" smtClean="0"/>
              <a:t> </a:t>
            </a:r>
            <a:r>
              <a:rPr lang="en-US" sz="2200" dirty="0" err="1" smtClean="0"/>
              <a:t>manipulasi</a:t>
            </a:r>
            <a:r>
              <a:rPr lang="en-US" sz="2200" dirty="0" smtClean="0"/>
              <a:t> data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</a:t>
            </a:r>
            <a:r>
              <a:rPr lang="en-US" sz="2200" dirty="0" err="1" smtClean="0"/>
              <a:t>siapapun</a:t>
            </a:r>
            <a:r>
              <a:rPr lang="en-US" sz="2200" dirty="0" smtClean="0"/>
              <a:t> yang </a:t>
            </a:r>
            <a:r>
              <a:rPr lang="en-US" sz="2200" dirty="0" err="1" smtClean="0"/>
              <a:t>memiliki</a:t>
            </a:r>
            <a:r>
              <a:rPr lang="en-US" sz="2200" dirty="0" smtClean="0"/>
              <a:t> </a:t>
            </a:r>
            <a:r>
              <a:rPr lang="en-US" sz="2200" dirty="0" err="1" smtClean="0"/>
              <a:t>akses</a:t>
            </a:r>
            <a:r>
              <a:rPr lang="en-US" sz="2200" dirty="0" smtClean="0"/>
              <a:t>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</a:t>
            </a:r>
            <a:r>
              <a:rPr lang="en-US" sz="2200" dirty="0" err="1" smtClean="0"/>
              <a:t>komputer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kantor</a:t>
            </a:r>
            <a:r>
              <a:rPr lang="en-US" sz="2200" dirty="0" smtClean="0"/>
              <a:t> cabang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85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</TotalTime>
  <Words>625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Retrospect</vt:lpstr>
      <vt:lpstr>Sistem Ticketing Umbara Trans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Ticketing Umbara Trans</dc:title>
  <dc:creator>Mario Filino</dc:creator>
  <cp:lastModifiedBy>Mario Filino</cp:lastModifiedBy>
  <cp:revision>203</cp:revision>
  <dcterms:created xsi:type="dcterms:W3CDTF">2015-04-26T10:42:09Z</dcterms:created>
  <dcterms:modified xsi:type="dcterms:W3CDTF">2015-04-26T12:58:14Z</dcterms:modified>
</cp:coreProperties>
</file>