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3" r:id="rId5"/>
    <p:sldId id="269" r:id="rId6"/>
    <p:sldId id="264" r:id="rId7"/>
    <p:sldId id="268" r:id="rId8"/>
    <p:sldId id="265" r:id="rId9"/>
    <p:sldId id="266" r:id="rId10"/>
    <p:sldId id="257" r:id="rId11"/>
    <p:sldId id="274" r:id="rId12"/>
    <p:sldId id="275" r:id="rId13"/>
    <p:sldId id="276" r:id="rId14"/>
    <p:sldId id="277" r:id="rId15"/>
    <p:sldId id="26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2" d="100"/>
          <a:sy n="62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224D-1A35-4CC7-9DCF-28FD66192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BF8C9-E25C-47A9-A4CD-BAEAD9900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36AB9-46EA-4D18-B4E8-251E6837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3199-FFA2-4D7E-AEC7-B731CB5EA6D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D1CA2-7360-4B1F-855C-3FEA49BF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42527-18C6-4EF1-808A-F2222BFB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A57-02B2-4757-903D-3B7AD8180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E7633-5D8F-417D-B81B-BD088CDEA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310BF-51AC-4861-8F69-DEF997D1A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37009-C95C-4533-AE73-CC42C67CC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3199-FFA2-4D7E-AEC7-B731CB5EA6D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7B716-0C33-4CB8-B613-A2D19C689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1F35F-4200-4E16-96CD-E5687A3E0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A57-02B2-4757-903D-3B7AD8180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7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143763-768C-45B2-A1C0-0232C7811F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23D7E-4B0A-424A-95BE-C6B6DF36D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B7702-B684-4481-8BD8-ADB231A42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3199-FFA2-4D7E-AEC7-B731CB5EA6D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1F79C-5A80-4AA9-BC47-046C18C24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0BE3B-56D0-4754-A82F-06B4D69F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A57-02B2-4757-903D-3B7AD8180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0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2795-A4C9-429C-81CD-13848914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69340-D4D9-4F39-90CF-DA7D61826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A0EF1-7A68-4637-9533-3F4B6EE92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3199-FFA2-4D7E-AEC7-B731CB5EA6D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739DE-B067-4CA7-BA35-6367F459C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81AEF-56AA-46E9-97E5-B7B9C486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A57-02B2-4757-903D-3B7AD8180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0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9761F-6341-4458-A580-9B3BCD561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D269C-F1B1-449D-83D6-88274FAA3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A7036-0E63-4409-B2E5-D3112EC0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3199-FFA2-4D7E-AEC7-B731CB5EA6D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7DECD-E1DB-42A2-B470-C9B8927E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05CE8-EABC-4458-BAA0-19C8D673B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A57-02B2-4757-903D-3B7AD8180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5C264-FA27-40F2-B0C2-80617AB8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D3403-0918-4205-99FE-E44AE980F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D727B-51DD-46DE-8969-36E4DDB30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5F03D-54B8-4511-A9DE-C481AD7E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3199-FFA2-4D7E-AEC7-B731CB5EA6D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54ABB-E398-4378-8B4C-08768FB6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5F58F-727D-4BE9-802B-187943DD9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A57-02B2-4757-903D-3B7AD8180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8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06C2B-E8F8-4AE3-BC6D-890283E6D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EED4F-B058-4D12-8F86-69FBDDE16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71617-38CF-44E6-819D-E0B6E884B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82C097-331B-44FB-8A97-64BD2AE66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06DC8-DEDE-4D37-B786-90BBE4EAB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D743DE-BDEC-4BCF-8522-BA3EAF43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3199-FFA2-4D7E-AEC7-B731CB5EA6D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F6EDB3-9328-44A9-A102-73D109A8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A5D225-1C69-4F85-9B74-AB0BB4AC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A57-02B2-4757-903D-3B7AD8180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31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49091-5A37-4811-A6C6-B19565C0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AD263-4F24-4CAF-84B2-4813D1E11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3199-FFA2-4D7E-AEC7-B731CB5EA6D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7A748-ACAD-4F72-9CC5-9C30B666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634F5-1427-48DC-9F60-CBB173FC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A57-02B2-4757-903D-3B7AD8180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4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D007C-D67B-498E-95D6-EECB97DB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3199-FFA2-4D7E-AEC7-B731CB5EA6D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2F6F14-ACFB-4B33-8F9A-231969E05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67D32-89B4-44EC-98C8-73D946A83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A57-02B2-4757-903D-3B7AD8180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82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866A-F9E9-46FA-B3DE-6BD611897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A55C5-9958-4533-B013-04C393536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93630-332D-4141-A1E8-87FED0350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60A7D-3260-4090-B0D1-C00BC508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3199-FFA2-4D7E-AEC7-B731CB5EA6D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9E2A2-C374-47B5-B271-2857E929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C6968-03EA-491C-BB07-759D1B8FB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A57-02B2-4757-903D-3B7AD8180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14F2-E786-4434-B44F-0BA15A63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B4E611-5E76-4B72-900D-211B8E9C7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C8E98-7FC5-4838-8C3C-0FF0CD91B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019B4-78E1-4A1D-AD14-5E02D3053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3199-FFA2-4D7E-AEC7-B731CB5EA6D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BB954-BE33-4CF5-877E-DF231721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4D417-BA06-48AF-8540-0DD36419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A57-02B2-4757-903D-3B7AD8180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7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269CC8-BC81-47D7-83E6-AB065BC0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3DB73-4DCD-4FE4-9452-3B6DDACD0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5B624-9D9F-4FAC-ADCD-7FDA45453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93199-FFA2-4D7E-AEC7-B731CB5EA6D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64438-51C1-4977-90D4-BF9711E18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053AD-E47C-45BF-99ED-463D31E1C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89A57-02B2-4757-903D-3B7AD8180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0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olistbr/brazilian-ecommerce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F7D9F-9B3A-48F0-AFE1-EA0D98BB0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1892968"/>
            <a:ext cx="9144000" cy="312030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Customer Segmentation</a:t>
            </a:r>
            <a:b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Brazilian E-commerce Public Dataset by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Olist</a:t>
            </a:r>
            <a:b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With R Programming</a:t>
            </a:r>
            <a:b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3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Maulana Yusuf</a:t>
            </a:r>
            <a:br>
              <a:rPr lang="en-US" sz="3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 data</a:t>
            </a:r>
            <a:br>
              <a:rPr lang="en-US" sz="31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sz="3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303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18FB399-2506-4657-982A-D1F73D73FEBD}"/>
              </a:ext>
            </a:extLst>
          </p:cNvPr>
          <p:cNvSpPr txBox="1"/>
          <p:nvPr/>
        </p:nvSpPr>
        <p:spPr>
          <a:xfrm>
            <a:off x="8755436" y="2169763"/>
            <a:ext cx="31306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 Potential customers have a very large number, meaning that many customers can still be maximized</a:t>
            </a:r>
          </a:p>
          <a:p>
            <a:r>
              <a:rPr lang="en-US" dirty="0">
                <a:solidFill>
                  <a:schemeClr val="bg1"/>
                </a:solidFill>
              </a:rPr>
              <a:t>- Loyal customers and  Best customers are very few in number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9F7A59-C7CC-4DA3-BBA7-3DC52EF4303D}"/>
              </a:ext>
            </a:extLst>
          </p:cNvPr>
          <p:cNvSpPr txBox="1"/>
          <p:nvPr/>
        </p:nvSpPr>
        <p:spPr>
          <a:xfrm>
            <a:off x="4158712" y="231386"/>
            <a:ext cx="387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highlight>
                  <a:srgbClr val="808080"/>
                </a:highlight>
              </a:rPr>
              <a:t>Customer Segmentation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B8E65B-194F-45D0-AF38-119934B6A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74" y="1006228"/>
            <a:ext cx="7869072" cy="510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88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799F59-A9C8-49DE-9F16-25245962F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99" y="3429000"/>
            <a:ext cx="5648567" cy="29577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F33EE4-DD0C-441B-A681-FE3D94CA8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00" y="185113"/>
            <a:ext cx="5648567" cy="2957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26BDF0-D556-4E17-AD93-625B53CF5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307" y="200876"/>
            <a:ext cx="5648567" cy="29471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792487-1B9B-4AB2-8441-CEFA18F97314}"/>
              </a:ext>
            </a:extLst>
          </p:cNvPr>
          <p:cNvSpPr txBox="1"/>
          <p:nvPr/>
        </p:nvSpPr>
        <p:spPr>
          <a:xfrm>
            <a:off x="5930300" y="3429000"/>
            <a:ext cx="609858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effectLst/>
              </a:rPr>
              <a:t>potential customers have a fairly high median monetary value only from 1x purchase. So indeed, the potential customer segment can be maximized to become the best customer and loyal customer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effectLst/>
              </a:rPr>
              <a:t>lost customers have a fairly high median monetary, but they haven't made a purchase in a long time, so we need to send notifications and give promo so that they become active buyers again</a:t>
            </a:r>
          </a:p>
        </p:txBody>
      </p:sp>
    </p:spTree>
    <p:extLst>
      <p:ext uri="{BB962C8B-B14F-4D97-AF65-F5344CB8AC3E}">
        <p14:creationId xmlns:p14="http://schemas.microsoft.com/office/powerpoint/2010/main" val="1628750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CAED4-448E-4525-A551-1B6D09D82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1" y="369594"/>
            <a:ext cx="5329524" cy="28885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95FF01-FBA8-4756-A787-ADF72A0CE59C}"/>
              </a:ext>
            </a:extLst>
          </p:cNvPr>
          <p:cNvSpPr txBox="1"/>
          <p:nvPr/>
        </p:nvSpPr>
        <p:spPr>
          <a:xfrm>
            <a:off x="1193370" y="262"/>
            <a:ext cx="205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Potential Customer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9D78C964-F30D-48E1-9FE8-CF565C3C4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358064"/>
            <a:ext cx="5329524" cy="288857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A8D8AE-7E15-44ED-9D33-82139ECE5637}"/>
              </a:ext>
            </a:extLst>
          </p:cNvPr>
          <p:cNvSpPr txBox="1"/>
          <p:nvPr/>
        </p:nvSpPr>
        <p:spPr>
          <a:xfrm>
            <a:off x="7586098" y="262"/>
            <a:ext cx="314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Almost Lost Customers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58312100-9298-4819-A52B-8170002B4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1" y="3724715"/>
            <a:ext cx="5329524" cy="28885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0D55E9-9BDB-45C0-A0CF-6DFA054F26A4}"/>
              </a:ext>
            </a:extLst>
          </p:cNvPr>
          <p:cNvSpPr txBox="1"/>
          <p:nvPr/>
        </p:nvSpPr>
        <p:spPr>
          <a:xfrm>
            <a:off x="1441342" y="3355383"/>
            <a:ext cx="21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Best Customers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4957C2-B2A4-43BE-AB85-81D21A1105FD}"/>
              </a:ext>
            </a:extLst>
          </p:cNvPr>
          <p:cNvSpPr txBox="1"/>
          <p:nvPr/>
        </p:nvSpPr>
        <p:spPr>
          <a:xfrm>
            <a:off x="5379205" y="4159954"/>
            <a:ext cx="6244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 err="1">
                <a:solidFill>
                  <a:schemeClr val="bg1"/>
                </a:solidFill>
              </a:rPr>
              <a:t>best_customers</a:t>
            </a:r>
            <a:r>
              <a:rPr lang="en-US" dirty="0">
                <a:solidFill>
                  <a:schemeClr val="bg1"/>
                </a:solidFill>
              </a:rPr>
              <a:t> segment has  top categories: </a:t>
            </a:r>
            <a:r>
              <a:rPr lang="en-US" b="1" dirty="0" err="1">
                <a:solidFill>
                  <a:schemeClr val="bg1"/>
                </a:solidFill>
              </a:rPr>
              <a:t>bed_bath_table</a:t>
            </a:r>
            <a:r>
              <a:rPr lang="en-US" b="1" dirty="0">
                <a:solidFill>
                  <a:schemeClr val="bg1"/>
                </a:solidFill>
              </a:rPr>
              <a:t>, housewares and </a:t>
            </a:r>
            <a:r>
              <a:rPr lang="en-US" b="1" dirty="0" err="1">
                <a:solidFill>
                  <a:schemeClr val="bg1"/>
                </a:solidFill>
              </a:rPr>
              <a:t>furniture_decor</a:t>
            </a:r>
            <a:r>
              <a:rPr lang="en-US" b="1" dirty="0">
                <a:solidFill>
                  <a:schemeClr val="bg1"/>
                </a:solidFill>
              </a:rPr>
              <a:t> which may be used as bundling packages to attract customers</a:t>
            </a:r>
          </a:p>
        </p:txBody>
      </p:sp>
    </p:spTree>
    <p:extLst>
      <p:ext uri="{BB962C8B-B14F-4D97-AF65-F5344CB8AC3E}">
        <p14:creationId xmlns:p14="http://schemas.microsoft.com/office/powerpoint/2010/main" val="3081168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27ADCC3-F9D9-4632-A0A9-EC8D24E7C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0904" y="752634"/>
            <a:ext cx="5424407" cy="349354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45778E-54ED-4E23-9D41-E19552C12026}"/>
              </a:ext>
            </a:extLst>
          </p:cNvPr>
          <p:cNvSpPr txBox="1"/>
          <p:nvPr/>
        </p:nvSpPr>
        <p:spPr>
          <a:xfrm>
            <a:off x="8077230" y="318833"/>
            <a:ext cx="182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New Customers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70120B-8B66-4485-BB78-9D2AD58E3FDC}"/>
              </a:ext>
            </a:extLst>
          </p:cNvPr>
          <p:cNvSpPr txBox="1"/>
          <p:nvPr/>
        </p:nvSpPr>
        <p:spPr>
          <a:xfrm>
            <a:off x="1668651" y="363651"/>
            <a:ext cx="266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Lost Cheap Customers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3D9AD3-54E7-4D6B-98A5-7725B34D2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78" y="812890"/>
            <a:ext cx="5504916" cy="34971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57C7BA-0DCF-4C3B-95CC-CB8F54B11B55}"/>
              </a:ext>
            </a:extLst>
          </p:cNvPr>
          <p:cNvSpPr txBox="1"/>
          <p:nvPr/>
        </p:nvSpPr>
        <p:spPr>
          <a:xfrm>
            <a:off x="3080475" y="4613045"/>
            <a:ext cx="63930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Although telephony category is a lot in lost cheap customers, it is also the best-selling category for new customers. </a:t>
            </a:r>
            <a:r>
              <a:rPr lang="en-US" b="1" dirty="0">
                <a:solidFill>
                  <a:schemeClr val="bg1"/>
                </a:solidFill>
              </a:rPr>
              <a:t>This indicates that the telephone category is effective for bringing in new customers</a:t>
            </a:r>
          </a:p>
        </p:txBody>
      </p:sp>
    </p:spTree>
    <p:extLst>
      <p:ext uri="{BB962C8B-B14F-4D97-AF65-F5344CB8AC3E}">
        <p14:creationId xmlns:p14="http://schemas.microsoft.com/office/powerpoint/2010/main" val="59986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769041-89AC-4F0A-8F49-EDBCD09DE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39" y="587880"/>
            <a:ext cx="5576469" cy="35281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CD5ED9-B602-403D-B4E9-2E111325489B}"/>
              </a:ext>
            </a:extLst>
          </p:cNvPr>
          <p:cNvSpPr txBox="1"/>
          <p:nvPr/>
        </p:nvSpPr>
        <p:spPr>
          <a:xfrm>
            <a:off x="1753891" y="218548"/>
            <a:ext cx="162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Lost Customers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B7086B-E6B6-4A1A-8DBE-2E100C406A76}"/>
              </a:ext>
            </a:extLst>
          </p:cNvPr>
          <p:cNvSpPr txBox="1"/>
          <p:nvPr/>
        </p:nvSpPr>
        <p:spPr>
          <a:xfrm>
            <a:off x="8060603" y="218548"/>
            <a:ext cx="212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Loyal Customers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FCC1E3-4DEE-4666-B4A4-3DBA5BE7E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209" y="587880"/>
            <a:ext cx="5432586" cy="34935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C84186-51AE-476A-8E11-5E43D6285A1E}"/>
              </a:ext>
            </a:extLst>
          </p:cNvPr>
          <p:cNvSpPr txBox="1"/>
          <p:nvPr/>
        </p:nvSpPr>
        <p:spPr>
          <a:xfrm>
            <a:off x="3976801" y="4290319"/>
            <a:ext cx="5306683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Categories </a:t>
            </a:r>
            <a:r>
              <a:rPr lang="en-US" dirty="0" err="1">
                <a:solidFill>
                  <a:schemeClr val="bg1"/>
                </a:solidFill>
              </a:rPr>
              <a:t>bed_bath_table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furniture_decor</a:t>
            </a:r>
            <a:r>
              <a:rPr lang="en-US" dirty="0">
                <a:solidFill>
                  <a:schemeClr val="bg1"/>
                </a:solidFill>
              </a:rPr>
              <a:t>,  </a:t>
            </a:r>
            <a:r>
              <a:rPr lang="en-US" dirty="0" err="1">
                <a:solidFill>
                  <a:schemeClr val="bg1"/>
                </a:solidFill>
              </a:rPr>
              <a:t>computer_accessories</a:t>
            </a:r>
            <a:r>
              <a:rPr lang="en-US" dirty="0">
                <a:solidFill>
                  <a:schemeClr val="bg1"/>
                </a:solidFill>
              </a:rPr>
              <a:t>, and </a:t>
            </a:r>
            <a:r>
              <a:rPr lang="en-US" dirty="0" err="1">
                <a:solidFill>
                  <a:schemeClr val="bg1"/>
                </a:solidFill>
              </a:rPr>
              <a:t>sport_leisure</a:t>
            </a:r>
            <a:r>
              <a:rPr lang="en-US" dirty="0">
                <a:solidFill>
                  <a:schemeClr val="bg1"/>
                </a:solidFill>
              </a:rPr>
              <a:t> are best-seller categories in  lost customer segments, but also the best-seller for loyal customers. </a:t>
            </a:r>
            <a:r>
              <a:rPr lang="en-US" sz="2000" b="1" dirty="0">
                <a:solidFill>
                  <a:schemeClr val="bg1"/>
                </a:solidFill>
              </a:rPr>
              <a:t>This indicates that these categories have the potential to be used as promos for lost customers so that they become active customers again</a:t>
            </a:r>
          </a:p>
        </p:txBody>
      </p:sp>
    </p:spTree>
    <p:extLst>
      <p:ext uri="{BB962C8B-B14F-4D97-AF65-F5344CB8AC3E}">
        <p14:creationId xmlns:p14="http://schemas.microsoft.com/office/powerpoint/2010/main" val="3838233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C122A-F915-4C73-82E1-3DE36E4EA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688" y="1010242"/>
            <a:ext cx="10515600" cy="5285657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Create a loyalty program/membership program </a:t>
            </a:r>
            <a:r>
              <a:rPr lang="en-US" dirty="0">
                <a:solidFill>
                  <a:schemeClr val="bg1"/>
                </a:solidFill>
              </a:rPr>
              <a:t>which customers will get rewards for every transaction</a:t>
            </a:r>
          </a:p>
          <a:p>
            <a:r>
              <a:rPr lang="en-US" b="1" i="0" dirty="0">
                <a:solidFill>
                  <a:schemeClr val="bg1"/>
                </a:solidFill>
                <a:effectLst/>
              </a:rPr>
              <a:t>Send engaging emails to customers, </a:t>
            </a:r>
            <a:r>
              <a:rPr lang="en-US" i="0" dirty="0">
                <a:solidFill>
                  <a:schemeClr val="bg1"/>
                </a:solidFill>
                <a:effectLst/>
              </a:rPr>
              <a:t>especially to potential customers</a:t>
            </a:r>
          </a:p>
          <a:p>
            <a:r>
              <a:rPr lang="en-US" b="1" dirty="0">
                <a:solidFill>
                  <a:schemeClr val="bg1"/>
                </a:solidFill>
              </a:rPr>
              <a:t>Send Notification </a:t>
            </a:r>
            <a:r>
              <a:rPr lang="en-US" dirty="0">
                <a:solidFill>
                  <a:schemeClr val="bg1"/>
                </a:solidFill>
              </a:rPr>
              <a:t>to potential, almost lost, and lost customers</a:t>
            </a:r>
          </a:p>
          <a:p>
            <a:r>
              <a:rPr lang="en-US" b="1" dirty="0">
                <a:solidFill>
                  <a:schemeClr val="bg1"/>
                </a:solidFill>
              </a:rPr>
              <a:t>To get new customers</a:t>
            </a:r>
            <a:r>
              <a:rPr lang="en-US" dirty="0">
                <a:solidFill>
                  <a:schemeClr val="bg1"/>
                </a:solidFill>
              </a:rPr>
              <a:t>, we can provide discount promos for the telephony and </a:t>
            </a:r>
            <a:r>
              <a:rPr lang="en-US" dirty="0" err="1">
                <a:solidFill>
                  <a:schemeClr val="bg1"/>
                </a:solidFill>
              </a:rPr>
              <a:t>health_beauty</a:t>
            </a:r>
            <a:r>
              <a:rPr lang="en-US" dirty="0">
                <a:solidFill>
                  <a:schemeClr val="bg1"/>
                </a:solidFill>
              </a:rPr>
              <a:t> category</a:t>
            </a:r>
          </a:p>
          <a:p>
            <a:r>
              <a:rPr lang="en-US" b="1" dirty="0">
                <a:solidFill>
                  <a:schemeClr val="bg1"/>
                </a:solidFill>
              </a:rPr>
              <a:t>Create b</a:t>
            </a:r>
            <a:r>
              <a:rPr lang="en-US" b="1" i="0" dirty="0">
                <a:solidFill>
                  <a:schemeClr val="bg1"/>
                </a:solidFill>
                <a:effectLst/>
              </a:rPr>
              <a:t>undling package</a:t>
            </a:r>
            <a:r>
              <a:rPr lang="en-US" i="0" dirty="0">
                <a:solidFill>
                  <a:schemeClr val="bg1"/>
                </a:solidFill>
                <a:effectLst/>
              </a:rPr>
              <a:t>: </a:t>
            </a:r>
            <a:r>
              <a:rPr lang="en-US" i="0" dirty="0" err="1">
                <a:solidFill>
                  <a:schemeClr val="bg1"/>
                </a:solidFill>
                <a:effectLst/>
              </a:rPr>
              <a:t>bed_bath_table</a:t>
            </a:r>
            <a:r>
              <a:rPr lang="en-US" i="0" dirty="0">
                <a:solidFill>
                  <a:schemeClr val="bg1"/>
                </a:solidFill>
                <a:effectLst/>
              </a:rPr>
              <a:t>, </a:t>
            </a:r>
            <a:r>
              <a:rPr lang="en-US" i="0" dirty="0" err="1">
                <a:solidFill>
                  <a:schemeClr val="bg1"/>
                </a:solidFill>
                <a:effectLst/>
              </a:rPr>
              <a:t>housewares_and</a:t>
            </a:r>
            <a:r>
              <a:rPr lang="en-US" i="0" dirty="0">
                <a:solidFill>
                  <a:schemeClr val="bg1"/>
                </a:solidFill>
                <a:effectLst/>
              </a:rPr>
              <a:t> </a:t>
            </a:r>
            <a:r>
              <a:rPr lang="en-US" i="0" dirty="0" err="1">
                <a:solidFill>
                  <a:schemeClr val="bg1"/>
                </a:solidFill>
                <a:effectLst/>
              </a:rPr>
              <a:t>furniture_decor</a:t>
            </a:r>
            <a:r>
              <a:rPr lang="en-US" i="0" dirty="0">
                <a:solidFill>
                  <a:schemeClr val="bg1"/>
                </a:solidFill>
                <a:effectLst/>
              </a:rPr>
              <a:t> </a:t>
            </a:r>
          </a:p>
          <a:p>
            <a:r>
              <a:rPr lang="en-US" b="1" dirty="0">
                <a:solidFill>
                  <a:schemeClr val="bg1"/>
                </a:solidFill>
              </a:rPr>
              <a:t>Give promos</a:t>
            </a:r>
            <a:r>
              <a:rPr lang="en-US" dirty="0">
                <a:solidFill>
                  <a:schemeClr val="bg1"/>
                </a:solidFill>
              </a:rPr>
              <a:t>, especially to the top 10 product categories in potential customers</a:t>
            </a:r>
          </a:p>
          <a:p>
            <a:r>
              <a:rPr lang="en-US" dirty="0">
                <a:solidFill>
                  <a:schemeClr val="bg1"/>
                </a:solidFill>
              </a:rPr>
              <a:t>Give rewards or make competition for sellers to increase their productivity</a:t>
            </a:r>
          </a:p>
          <a:p>
            <a:endParaRPr lang="en-US" i="0" dirty="0">
              <a:solidFill>
                <a:schemeClr val="bg1"/>
              </a:solidFill>
              <a:effectLst/>
            </a:endParaRPr>
          </a:p>
          <a:p>
            <a:endParaRPr lang="en-US" i="0" dirty="0">
              <a:solidFill>
                <a:schemeClr val="bg1"/>
              </a:solidFill>
              <a:effectLst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FF36E4-431F-44C9-8DD2-A458DBE23CA6}"/>
              </a:ext>
            </a:extLst>
          </p:cNvPr>
          <p:cNvSpPr txBox="1"/>
          <p:nvPr/>
        </p:nvSpPr>
        <p:spPr>
          <a:xfrm>
            <a:off x="4313694" y="425467"/>
            <a:ext cx="369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highlight>
                  <a:srgbClr val="808080"/>
                </a:highlight>
              </a:rPr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477419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3D5B0-9CF4-4199-8123-D337C12AC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716" y="2476554"/>
            <a:ext cx="10515600" cy="71609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2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7990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C7A69-8995-4524-83A0-225461046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711" y="1363851"/>
            <a:ext cx="9003223" cy="1477328"/>
          </a:xfrm>
        </p:spPr>
        <p:txBody>
          <a:bodyPr>
            <a:normAutofit fontScale="92500" lnSpcReduction="20000"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bg1"/>
                </a:solidFill>
              </a:rPr>
              <a:t>This dataset was generously provided by </a:t>
            </a:r>
            <a:r>
              <a:rPr lang="en-US" sz="1800" dirty="0" err="1">
                <a:solidFill>
                  <a:schemeClr val="bg1"/>
                </a:solidFill>
              </a:rPr>
              <a:t>Olist</a:t>
            </a:r>
            <a:r>
              <a:rPr lang="en-US" sz="1800" dirty="0">
                <a:solidFill>
                  <a:schemeClr val="bg1"/>
                </a:solidFill>
              </a:rPr>
              <a:t>, the largest department store in Brazilian marketplaces. This dataset total has 100k Rows and 54 Column.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bg1"/>
                </a:solidFill>
              </a:rPr>
              <a:t>RFM segmentation is one method for segmenting customers by measuring the level of recency, frequency and monetary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FEFA8E-55CC-4A04-9D1B-59A2A6CA5D5B}"/>
              </a:ext>
            </a:extLst>
          </p:cNvPr>
          <p:cNvSpPr txBox="1"/>
          <p:nvPr/>
        </p:nvSpPr>
        <p:spPr>
          <a:xfrm>
            <a:off x="3876190" y="3698715"/>
            <a:ext cx="4439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Getting information about monthly GMV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Gaining insight about potential sellers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Customer segments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Category Product Recommendation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1677C5-3806-4223-9E7E-F59B95B67683}"/>
              </a:ext>
            </a:extLst>
          </p:cNvPr>
          <p:cNvSpPr txBox="1"/>
          <p:nvPr/>
        </p:nvSpPr>
        <p:spPr>
          <a:xfrm>
            <a:off x="729711" y="792713"/>
            <a:ext cx="2541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highlight>
                  <a:srgbClr val="808080"/>
                </a:highlight>
              </a:rPr>
              <a:t>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2CB2E0-80B6-448A-91DF-BBE10F9224B2}"/>
              </a:ext>
            </a:extLst>
          </p:cNvPr>
          <p:cNvSpPr txBox="1"/>
          <p:nvPr/>
        </p:nvSpPr>
        <p:spPr>
          <a:xfrm>
            <a:off x="1029668" y="3698715"/>
            <a:ext cx="3125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The result of this project is :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707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2072-7540-4FA1-85CF-0E1C32146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130" y="192852"/>
            <a:ext cx="3961754" cy="677402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highlight>
                  <a:srgbClr val="808080"/>
                </a:highlight>
              </a:rPr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F1459-EFCC-4B6A-B75A-DBBAD587F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214" y="1394848"/>
            <a:ext cx="10639586" cy="1663997"/>
          </a:xfrm>
        </p:spPr>
        <p:txBody>
          <a:bodyPr>
            <a:no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</a:rPr>
              <a:t>The dataset has information of 100k orders  (100k rows) from 2016 to 2018 made at multiple marketplaces in Brazil. Its features allows viewing an order from multiple dimensions: from order status, price, payment and freight performance to customer location, product attributes and finally reviews written by customers. It also released a geolocation dataset that relates Brazilian zip codes to </a:t>
            </a:r>
            <a:r>
              <a:rPr lang="en-US" sz="2000" b="0" i="0" dirty="0" err="1">
                <a:solidFill>
                  <a:schemeClr val="bg1"/>
                </a:solidFill>
                <a:effectLst/>
              </a:rPr>
              <a:t>lat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/</a:t>
            </a:r>
            <a:r>
              <a:rPr lang="en-US" sz="2000" b="0" i="0" dirty="0" err="1">
                <a:solidFill>
                  <a:schemeClr val="bg1"/>
                </a:solidFill>
                <a:effectLst/>
              </a:rPr>
              <a:t>lng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 coordinates (total has 54 column)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D50A6-ECF3-487A-B47A-1C93434D8CFE}"/>
              </a:ext>
            </a:extLst>
          </p:cNvPr>
          <p:cNvSpPr txBox="1"/>
          <p:nvPr/>
        </p:nvSpPr>
        <p:spPr>
          <a:xfrm>
            <a:off x="838199" y="3583439"/>
            <a:ext cx="84155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Column:</a:t>
            </a:r>
          </a:p>
          <a:p>
            <a:pPr marL="342900" indent="-342900">
              <a:buAutoNum type="arabicPeriod"/>
            </a:pPr>
            <a:r>
              <a:rPr lang="en-US" sz="2000" dirty="0" err="1">
                <a:solidFill>
                  <a:schemeClr val="bg1"/>
                </a:solidFill>
              </a:rPr>
              <a:t>Customer_unique_id</a:t>
            </a:r>
            <a:r>
              <a:rPr lang="en-US" sz="2000" dirty="0">
                <a:solidFill>
                  <a:schemeClr val="bg1"/>
                </a:solidFill>
              </a:rPr>
              <a:t>    	     	: 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unique identifier of a customer.</a:t>
            </a:r>
          </a:p>
          <a:p>
            <a:pPr marL="342900" indent="-342900">
              <a:buAutoNum type="arabicPeriod"/>
            </a:pPr>
            <a:r>
              <a:rPr lang="en-US" sz="2000" b="0" i="0" dirty="0" err="1">
                <a:solidFill>
                  <a:schemeClr val="bg1"/>
                </a:solidFill>
                <a:effectLst/>
              </a:rPr>
              <a:t>Order_item_id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		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: number of items purchased</a:t>
            </a:r>
          </a:p>
          <a:p>
            <a:pPr marL="342900" indent="-342900">
              <a:buAutoNum type="arabicPeriod"/>
            </a:pPr>
            <a:r>
              <a:rPr lang="en-US" sz="2000" dirty="0" err="1">
                <a:solidFill>
                  <a:schemeClr val="bg1"/>
                </a:solidFill>
              </a:rPr>
              <a:t>Seller_id</a:t>
            </a:r>
            <a:r>
              <a:rPr lang="en-US" sz="2000" dirty="0">
                <a:solidFill>
                  <a:schemeClr val="bg1"/>
                </a:solidFill>
              </a:rPr>
              <a:t>		  	: 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seller unique identifier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</a:rPr>
              <a:t>Price			     	: item price</a:t>
            </a:r>
          </a:p>
          <a:p>
            <a:pPr marL="342900" indent="-342900">
              <a:buAutoNum type="arabicPeriod"/>
            </a:pPr>
            <a:r>
              <a:rPr lang="en-US" sz="2000" dirty="0" err="1">
                <a:solidFill>
                  <a:schemeClr val="bg1"/>
                </a:solidFill>
              </a:rPr>
              <a:t>Order_purchase_timestamp</a:t>
            </a:r>
            <a:r>
              <a:rPr lang="en-US" sz="2000" dirty="0">
                <a:solidFill>
                  <a:schemeClr val="bg1"/>
                </a:solidFill>
              </a:rPr>
              <a:t> 	: Shows the purchase timestamp.</a:t>
            </a:r>
            <a:endParaRPr lang="en-US" sz="2000" b="0" i="0" dirty="0">
              <a:solidFill>
                <a:schemeClr val="bg1"/>
              </a:solidFill>
              <a:effectLst/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5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256E6F-9C62-45AF-A70F-2FC032138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15" y="1472339"/>
            <a:ext cx="7530177" cy="42465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7FD354-94A1-4969-8D79-C3828DCF7AD1}"/>
              </a:ext>
            </a:extLst>
          </p:cNvPr>
          <p:cNvSpPr txBox="1"/>
          <p:nvPr/>
        </p:nvSpPr>
        <p:spPr>
          <a:xfrm>
            <a:off x="7748749" y="2086539"/>
            <a:ext cx="44432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GMV value increased rapidly from 01-01-2017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Had a peak in sales in November 2017, up about 54% from the previous month. which indicates that the strategy carried out in that month or the previous month has proven effective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E80342-D457-4A6E-A3F2-E503E3B8B132}"/>
              </a:ext>
            </a:extLst>
          </p:cNvPr>
          <p:cNvSpPr txBox="1"/>
          <p:nvPr/>
        </p:nvSpPr>
        <p:spPr>
          <a:xfrm>
            <a:off x="3523483" y="139485"/>
            <a:ext cx="5145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highlight>
                  <a:srgbClr val="808080"/>
                </a:highlight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499371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24F34DD-183D-4F5D-B15F-B6F0552D4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96" y="1342455"/>
            <a:ext cx="8591903" cy="45159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89865D-ABDD-4BF3-A47A-460FCB1D9B1D}"/>
              </a:ext>
            </a:extLst>
          </p:cNvPr>
          <p:cNvSpPr txBox="1"/>
          <p:nvPr/>
        </p:nvSpPr>
        <p:spPr>
          <a:xfrm>
            <a:off x="9082006" y="2400077"/>
            <a:ext cx="24435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 of a total of 71 categories, these top 10 categories contribute about 63.37% GMV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73D445-28D4-43FF-BA92-C8F86E3C9A4B}"/>
              </a:ext>
            </a:extLst>
          </p:cNvPr>
          <p:cNvSpPr txBox="1"/>
          <p:nvPr/>
        </p:nvSpPr>
        <p:spPr>
          <a:xfrm>
            <a:off x="234396" y="537977"/>
            <a:ext cx="6106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highlight>
                  <a:srgbClr val="808080"/>
                </a:highlight>
              </a:rPr>
              <a:t>Gross Merchandise Value By Product Category </a:t>
            </a:r>
          </a:p>
        </p:txBody>
      </p:sp>
    </p:spTree>
    <p:extLst>
      <p:ext uri="{BB962C8B-B14F-4D97-AF65-F5344CB8AC3E}">
        <p14:creationId xmlns:p14="http://schemas.microsoft.com/office/powerpoint/2010/main" val="38854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FA707C2-FF9E-4F0B-9CCB-A8AD7FC79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06" y="1039355"/>
            <a:ext cx="6744109" cy="47792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C02E51E-7BA5-4526-8EE1-CBEB78D1E565}"/>
              </a:ext>
            </a:extLst>
          </p:cNvPr>
          <p:cNvSpPr txBox="1"/>
          <p:nvPr/>
        </p:nvSpPr>
        <p:spPr>
          <a:xfrm>
            <a:off x="7640663" y="1039354"/>
            <a:ext cx="36266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of a total of 2990 sellers: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#1-17 top sellers give about 20% of total GMV</a:t>
            </a:r>
          </a:p>
          <a:p>
            <a:r>
              <a:rPr lang="en-US" sz="1600" dirty="0">
                <a:solidFill>
                  <a:schemeClr val="bg1"/>
                </a:solidFill>
              </a:rPr>
              <a:t>#1-73 top sellers give around 40% of total GMV</a:t>
            </a:r>
          </a:p>
          <a:p>
            <a:r>
              <a:rPr lang="en-US" sz="1600" dirty="0">
                <a:solidFill>
                  <a:schemeClr val="bg1"/>
                </a:solidFill>
              </a:rPr>
              <a:t>#1-211 top sellers give about 60% of total GMV</a:t>
            </a:r>
          </a:p>
          <a:p>
            <a:r>
              <a:rPr lang="en-US" sz="1600" dirty="0">
                <a:solidFill>
                  <a:schemeClr val="bg1"/>
                </a:solidFill>
              </a:rPr>
              <a:t>#1-531 top sellers give about 80% of total GMV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9A69F7-8B3E-468D-B3E2-ADF81AB7B07A}"/>
              </a:ext>
            </a:extLst>
          </p:cNvPr>
          <p:cNvSpPr txBox="1"/>
          <p:nvPr/>
        </p:nvSpPr>
        <p:spPr>
          <a:xfrm>
            <a:off x="514995" y="257363"/>
            <a:ext cx="1809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highlight>
                  <a:srgbClr val="808080"/>
                </a:highlight>
              </a:rPr>
              <a:t>Seller Sales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A313AC-FA04-4B9C-982E-B328382CB994}"/>
              </a:ext>
            </a:extLst>
          </p:cNvPr>
          <p:cNvSpPr txBox="1"/>
          <p:nvPr/>
        </p:nvSpPr>
        <p:spPr>
          <a:xfrm>
            <a:off x="7640663" y="4308529"/>
            <a:ext cx="35181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20% of sellers earn 80% GMV, while the other 80% of sellers only earn 20% GMV</a:t>
            </a:r>
          </a:p>
        </p:txBody>
      </p:sp>
    </p:spTree>
    <p:extLst>
      <p:ext uri="{BB962C8B-B14F-4D97-AF65-F5344CB8AC3E}">
        <p14:creationId xmlns:p14="http://schemas.microsoft.com/office/powerpoint/2010/main" val="3690286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6A9A32-08DE-496E-95DB-05C37920F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246" y="931271"/>
            <a:ext cx="7758009" cy="52525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F1692A-3BC2-40E9-8848-BE0DE1966B36}"/>
              </a:ext>
            </a:extLst>
          </p:cNvPr>
          <p:cNvSpPr txBox="1"/>
          <p:nvPr/>
        </p:nvSpPr>
        <p:spPr>
          <a:xfrm>
            <a:off x="8162252" y="4614163"/>
            <a:ext cx="3192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From our total 93664 customers: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 79640 or 85% made 1x orders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10432 or 11% customers made 2x orders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 1902 or 2% customers made 3x orders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B9CF51-8AD7-4BE5-A78D-20F2CE898445}"/>
              </a:ext>
            </a:extLst>
          </p:cNvPr>
          <p:cNvSpPr txBox="1"/>
          <p:nvPr/>
        </p:nvSpPr>
        <p:spPr>
          <a:xfrm>
            <a:off x="8332734" y="1505173"/>
            <a:ext cx="31926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bg1"/>
                </a:solidFill>
              </a:rPr>
              <a:t>Our main problem this time is that 85% of our customers only make 1x purchases. It indicates that our returning customers or retention rate is very low</a:t>
            </a:r>
          </a:p>
        </p:txBody>
      </p:sp>
    </p:spTree>
    <p:extLst>
      <p:ext uri="{BB962C8B-B14F-4D97-AF65-F5344CB8AC3E}">
        <p14:creationId xmlns:p14="http://schemas.microsoft.com/office/powerpoint/2010/main" val="3958109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6B0F1-D1BA-47F7-A813-100E1189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044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808080"/>
                </a:highlight>
              </a:rPr>
              <a:t>Customer Segmentation with RFM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91B2D-5575-4D12-AA8B-C7A3863E2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247" y="2244078"/>
            <a:ext cx="5376620" cy="2389915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Recency (R) :  </a:t>
            </a:r>
            <a:r>
              <a:rPr lang="en-US" sz="2000" i="0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the number of days since a customer made the last purchase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Frequency (F) : 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how often </a:t>
            </a:r>
            <a:r>
              <a:rPr lang="en-US" sz="2000" dirty="0">
                <a:solidFill>
                  <a:schemeClr val="bg1"/>
                </a:solidFill>
              </a:rPr>
              <a:t>customer bought 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the product in a given period.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Monetary (M) </a:t>
            </a:r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:</a:t>
            </a:r>
            <a:r>
              <a:rPr lang="en-US" sz="2000" b="0" i="0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is the total amount of money a customer spent in that given period. </a:t>
            </a:r>
            <a:endParaRPr lang="en-US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970A6E-4EC9-46B3-ADCE-5C06B039A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43113"/>
            <a:ext cx="5467052" cy="317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85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A7F1C0-0912-4BCA-AD29-A1F7E9A68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73161"/>
              </p:ext>
            </p:extLst>
          </p:nvPr>
        </p:nvGraphicFramePr>
        <p:xfrm>
          <a:off x="2185261" y="2903622"/>
          <a:ext cx="8245098" cy="3481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2549">
                  <a:extLst>
                    <a:ext uri="{9D8B030D-6E8A-4147-A177-3AD203B41FA5}">
                      <a16:colId xmlns:a16="http://schemas.microsoft.com/office/drawing/2014/main" val="1340725219"/>
                    </a:ext>
                  </a:extLst>
                </a:gridCol>
                <a:gridCol w="4122549">
                  <a:extLst>
                    <a:ext uri="{9D8B030D-6E8A-4147-A177-3AD203B41FA5}">
                      <a16:colId xmlns:a16="http://schemas.microsoft.com/office/drawing/2014/main" val="841420396"/>
                    </a:ext>
                  </a:extLst>
                </a:gridCol>
              </a:tblGrid>
              <a:tr h="4382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  <a:r>
                        <a:rPr lang="en-US" b="1" dirty="0"/>
                        <a:t>RFM Score Criteria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802408"/>
                  </a:ext>
                </a:extLst>
              </a:tr>
              <a:tr h="4382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R=5  F=5  M=5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243287"/>
                  </a:ext>
                </a:extLst>
              </a:tr>
              <a:tr h="4382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Loyal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R= 3-5 and F=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572784"/>
                  </a:ext>
                </a:extLst>
              </a:tr>
              <a:tr h="4382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Potential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R=1-5   F= 1   M= 2-5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881769"/>
                  </a:ext>
                </a:extLst>
              </a:tr>
              <a:tr h="4137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R= 4-5  F= 1- 5 M= 1-5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759725"/>
                  </a:ext>
                </a:extLst>
              </a:tr>
              <a:tr h="4382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Almost Lost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R=2-3   F=1-5   M=1-5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001782"/>
                  </a:ext>
                </a:extLst>
              </a:tr>
              <a:tr h="4382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Lost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R= 1-2   F=5   M=1-5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933465"/>
                  </a:ext>
                </a:extLst>
              </a:tr>
              <a:tr h="4382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Lost Cheap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R=1   F=1   M=1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377576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001ACE64-BB34-4C56-AD31-92F8A76AF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514" y="231790"/>
            <a:ext cx="10243088" cy="47178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808080"/>
                </a:highlight>
              </a:rPr>
              <a:t>Customer Segmentation with RFM Analysis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72E35C-5859-4718-AB0A-866389546587}"/>
              </a:ext>
            </a:extLst>
          </p:cNvPr>
          <p:cNvSpPr txBox="1"/>
          <p:nvPr/>
        </p:nvSpPr>
        <p:spPr>
          <a:xfrm>
            <a:off x="1658318" y="944480"/>
            <a:ext cx="7708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Assign a score criteria from 1 to 5 for each Recency, Frequency, and Monetary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5 is highest value and 1 is lowest value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because the number of customers who make purchases more than 1x is only 15%, the F value is only 1 and 5</a:t>
            </a:r>
          </a:p>
        </p:txBody>
      </p:sp>
    </p:spTree>
    <p:extLst>
      <p:ext uri="{BB962C8B-B14F-4D97-AF65-F5344CB8AC3E}">
        <p14:creationId xmlns:p14="http://schemas.microsoft.com/office/powerpoint/2010/main" val="3355221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2177</TotalTime>
  <Words>954</Words>
  <Application>Microsoft Office PowerPoint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Customer Segmentation Brazilian E-commerce Public Dataset by Olist With R Programming Maulana Yusuf  Source data </vt:lpstr>
      <vt:lpstr>PowerPoint Presentation</vt:lpstr>
      <vt:lpstr>DATA UNDERSTANDING</vt:lpstr>
      <vt:lpstr>PowerPoint Presentation</vt:lpstr>
      <vt:lpstr>PowerPoint Presentation</vt:lpstr>
      <vt:lpstr>PowerPoint Presentation</vt:lpstr>
      <vt:lpstr>PowerPoint Presentation</vt:lpstr>
      <vt:lpstr>Customer Segmentation with RFM Analysis </vt:lpstr>
      <vt:lpstr>Customer Segmentation with RFM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 Brazilian E-commerce Public Dataset by Olist  With R Programming</dc:title>
  <dc:creator>Maulana Yusuf</dc:creator>
  <cp:lastModifiedBy>Maulana Yusuf</cp:lastModifiedBy>
  <cp:revision>13</cp:revision>
  <dcterms:created xsi:type="dcterms:W3CDTF">2021-09-03T13:39:39Z</dcterms:created>
  <dcterms:modified xsi:type="dcterms:W3CDTF">2021-09-10T17:09:55Z</dcterms:modified>
</cp:coreProperties>
</file>