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1" r:id="rId9"/>
    <p:sldId id="272" r:id="rId10"/>
    <p:sldId id="27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lana Yusuf" initials="MY" lastIdx="3" clrIdx="0">
    <p:extLst>
      <p:ext uri="{19B8F6BF-5375-455C-9EA6-DF929625EA0E}">
        <p15:presenceInfo xmlns:p15="http://schemas.microsoft.com/office/powerpoint/2012/main" userId="aa8f6a08e40ff1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50C0-CEB9-47C5-A21C-7A8D83252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296A9-FF20-470F-AE0F-3B5DE699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F08F-6543-4E9D-8A18-F34D2CE2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A2988-014E-424C-8EEC-7DB2978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5E9B-9F5F-43FD-9E39-F4E485D4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95C6-0778-44F5-A444-4D4BD7D4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82EA8-72FF-477A-8E3A-F2EF58E7E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8A36-3186-4FD3-B9DE-0557D67D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7AD0-592C-4C82-A86B-141A20E5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F959-CFE6-42F7-AB9F-340617BD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7D7FE-585B-46DC-BBD2-C4882E368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36A9D-531A-4E9D-83AC-D5A821EB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03BA-A36E-4E97-AAF5-C96F4CB6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0FC3-A1F3-4C5C-A831-00ADAACB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5509-3117-4112-A3B8-961F21CA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3688-E0EB-46AA-9CBF-EDBA374C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3B85-D391-49A9-AEF2-4F521C37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49B7-0A38-4F9E-A2B6-B2F9966D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2088-44FB-4850-AFA9-83CFEECB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C1BA0-AA54-4811-997A-6DE1E6F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3DBD-F7C0-44F0-A2F7-ABF41364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AD94-1244-41E6-8FBB-196DA961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3D0E-A4B4-4E40-B7B3-46AEF00C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080A-CAE1-4ED2-87B1-394E161C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4746-2A89-42DC-BDAE-D9F91A6B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B663-E35E-4EA2-A961-8BA19169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7930-AACD-485E-A83A-9B426ACCF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07E19-B133-4C09-A0CC-68F7FA99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3A686-5873-43CC-806A-CE9A769E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50EE-42B8-4602-9610-AEC0069E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7D80-4201-4512-AB1C-E19C32FF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430E-E829-4D7F-A310-E9830931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37A5D-6F28-4DE6-8CD1-93D3939D6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D6B4-7836-4242-AE5D-239A31AD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9BE04-EFD2-442C-A34E-11AE62DAE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F087E-24A2-4E37-B051-0347E36B3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AC6F5-1EE3-4CCD-988C-9F40E75A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28AE3-59EC-4075-A43B-1D213AF6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2BF4C-C02E-43B6-AE31-E2564C10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885D-9D0A-4457-AD5D-87FF78CC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0D02B-1661-4F7A-A92D-9B742C8B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5461-7BC9-4582-9CDA-8FCE60A5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774ED-DEA6-4F0A-A4B1-2592C63D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0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8FFF4-02B4-409D-9247-1B959A59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FB997-6D3E-4A1B-8324-B1297D6B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D4CA-6C9E-49E1-A857-701C9BC6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8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A0F2-F395-48CD-A72F-CBD8C5C7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B97B-FF5F-4DBE-B9ED-8EC74CF57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EC6BD-6513-4F4A-9F31-1F551DC3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42A7-DF83-417E-873E-C012B4C2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89BD9-68AE-4CDF-9575-D8173439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5D32-6592-4190-B902-78DF37DA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FB3C-C396-4417-AAE4-BC92C0B4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011ED-C3C0-4641-9016-7A66817BD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815F4-AC4C-4131-8FD5-72B63BD67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612E-70D1-4F79-92BE-107D96FC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C40D-AB32-4F20-A18A-0A76F6E2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058D8-26C6-41CA-9BEC-F3ACE5F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3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0B6E6-AC4B-4CDB-B905-AAE18670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6418D-6B14-420B-81B3-BDAB889C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CD62-5900-4903-BECD-348DBAF50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75E9-598E-4A74-A032-6665137351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4CF8-153A-4D1D-BC82-DCAB8D79B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273D-5357-4A6E-89A5-93A87BA7A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08F2-2729-4C10-8F3A-EC7D45DF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kechinov/ecommerce-behavior-data-from-multi-category-store?select=2019-Oct.csv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maulanaayusuf/exploratotory-data-analysi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CE5C-933B-4B5D-BD6E-0B794CB54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3926" y="1782305"/>
            <a:ext cx="7155050" cy="530362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bg1"/>
                </a:solidFill>
              </a:rPr>
              <a:t>Exploratory Data Analysis on         E-Commerce Data from Multi-category Online Store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Using R Programming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4900" dirty="0">
                <a:solidFill>
                  <a:schemeClr val="bg1"/>
                </a:solidFill>
              </a:rPr>
              <a:t>Maulana Yusuf</a:t>
            </a:r>
            <a:br>
              <a:rPr lang="en-US" sz="4900" dirty="0">
                <a:solidFill>
                  <a:schemeClr val="bg1"/>
                </a:solidFill>
              </a:rPr>
            </a:br>
            <a:br>
              <a:rPr lang="en-US" sz="49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link : </a:t>
            </a:r>
            <a:r>
              <a:rPr lang="en-US" sz="2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Sumber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Coding</a:t>
            </a:r>
            <a:br>
              <a:rPr lang="en-US" sz="2000" dirty="0"/>
            </a:br>
            <a:br>
              <a:rPr lang="en-US" sz="1100" dirty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00046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F68F5-3C5A-4BD5-A6B5-6C6CC2C1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6"/>
            <a:ext cx="8221205" cy="1115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AFADB4-4C9B-480F-9462-AE13AB01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8274"/>
            <a:ext cx="8221205" cy="1115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76926-F50B-4FE2-9BAE-4B9A6759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844152"/>
            <a:ext cx="8221205" cy="1115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D3CBA-054D-4730-A164-8D83ED3F1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3960030"/>
            <a:ext cx="8221205" cy="1115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998FA-2ACC-41D3-AA36-9C5301D890FB}"/>
              </a:ext>
            </a:extLst>
          </p:cNvPr>
          <p:cNvSpPr txBox="1"/>
          <p:nvPr/>
        </p:nvSpPr>
        <p:spPr>
          <a:xfrm>
            <a:off x="8221201" y="990553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5DDC3-A5B8-43AC-A3E3-A6DBB99FB8C4}"/>
              </a:ext>
            </a:extLst>
          </p:cNvPr>
          <p:cNvSpPr txBox="1"/>
          <p:nvPr/>
        </p:nvSpPr>
        <p:spPr>
          <a:xfrm>
            <a:off x="8221201" y="2066485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samsung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4C348-F66C-4C55-A766-EB3AB8EF68F4}"/>
              </a:ext>
            </a:extLst>
          </p:cNvPr>
          <p:cNvSpPr txBox="1"/>
          <p:nvPr/>
        </p:nvSpPr>
        <p:spPr>
          <a:xfrm>
            <a:off x="8221202" y="3238324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Huawei-oppo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1870-FF8D-4B9B-BB2F-A3A8450CE457}"/>
              </a:ext>
            </a:extLst>
          </p:cNvPr>
          <p:cNvSpPr txBox="1"/>
          <p:nvPr/>
        </p:nvSpPr>
        <p:spPr>
          <a:xfrm>
            <a:off x="8221203" y="4280375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xiaomi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EEE0-779C-4BC3-808E-80BDA5F63EC9}"/>
              </a:ext>
            </a:extLst>
          </p:cNvPr>
          <p:cNvSpPr txBox="1"/>
          <p:nvPr/>
        </p:nvSpPr>
        <p:spPr>
          <a:xfrm>
            <a:off x="2554637" y="58998"/>
            <a:ext cx="5969432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Jumlah</a:t>
            </a:r>
            <a:r>
              <a:rPr lang="en-US" sz="2800" b="1" dirty="0">
                <a:solidFill>
                  <a:schemeClr val="bg1"/>
                </a:solidFill>
              </a:rPr>
              <a:t> order </a:t>
            </a:r>
            <a:r>
              <a:rPr lang="en-US" sz="2800" b="1" dirty="0" err="1">
                <a:solidFill>
                  <a:schemeClr val="bg1"/>
                </a:solidFill>
              </a:rPr>
              <a:t>tiap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hari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selama</a:t>
            </a:r>
            <a:r>
              <a:rPr lang="en-US" sz="2800" b="1" dirty="0">
                <a:solidFill>
                  <a:schemeClr val="bg1"/>
                </a:solidFill>
              </a:rPr>
              <a:t> 1 </a:t>
            </a:r>
            <a:r>
              <a:rPr lang="en-US" sz="2800" b="1" dirty="0" err="1">
                <a:solidFill>
                  <a:schemeClr val="bg1"/>
                </a:solidFill>
              </a:rPr>
              <a:t>bulan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778A1-4FFB-4266-A82F-BD4A21AF4146}"/>
              </a:ext>
            </a:extLst>
          </p:cNvPr>
          <p:cNvSpPr txBox="1"/>
          <p:nvPr/>
        </p:nvSpPr>
        <p:spPr>
          <a:xfrm>
            <a:off x="697424" y="5269424"/>
            <a:ext cx="702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semua</a:t>
            </a:r>
            <a:r>
              <a:rPr lang="en-US" dirty="0"/>
              <a:t> brand,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puncaknya</a:t>
            </a:r>
            <a:r>
              <a:rPr lang="en-US" dirty="0"/>
              <a:t> pada </a:t>
            </a:r>
            <a:r>
              <a:rPr lang="en-US" dirty="0" err="1"/>
              <a:t>pertengahan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brand Huawei dan oppo juga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puncak</a:t>
            </a:r>
            <a:r>
              <a:rPr lang="en-US" dirty="0"/>
              <a:t> lain </a:t>
            </a:r>
            <a:r>
              <a:rPr lang="en-US" dirty="0" err="1"/>
              <a:t>yaitu</a:t>
            </a:r>
            <a:r>
              <a:rPr lang="en-US" dirty="0"/>
              <a:t> pada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3F85-5FDA-4B74-B127-A05C69D2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131" y="365125"/>
            <a:ext cx="3339662" cy="882489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Rekomendasi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4252-4966-407C-82DE-2C8DEF90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178" y="2377418"/>
            <a:ext cx="9731644" cy="37847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Membuat</a:t>
            </a:r>
            <a:r>
              <a:rPr lang="en-US" dirty="0"/>
              <a:t> campaign "</a:t>
            </a:r>
            <a:r>
              <a:rPr lang="en-US" dirty="0" err="1"/>
              <a:t>Keranjingan</a:t>
            </a:r>
            <a:r>
              <a:rPr lang="en-US" dirty="0"/>
              <a:t>"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keranjang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didasari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keranjang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92.73%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Beri promo </a:t>
            </a:r>
            <a:r>
              <a:rPr lang="en-US" dirty="0" err="1"/>
              <a:t>diawal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puncak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dan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Memberikan</a:t>
            </a:r>
            <a:r>
              <a:rPr lang="en-US" dirty="0"/>
              <a:t> promo pada </a:t>
            </a:r>
            <a:r>
              <a:rPr lang="en-US" dirty="0" err="1"/>
              <a:t>pembeli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brand apple, Samsung, Huawei, oppo, dan </a:t>
            </a:r>
            <a:r>
              <a:rPr lang="en-US" dirty="0" err="1"/>
              <a:t>xiaomi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739547-6206-4BB1-962A-A2D0D6682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53086"/>
              </p:ext>
            </p:extLst>
          </p:nvPr>
        </p:nvGraphicFramePr>
        <p:xfrm>
          <a:off x="104124" y="3235665"/>
          <a:ext cx="4911671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589">
                  <a:extLst>
                    <a:ext uri="{9D8B030D-6E8A-4147-A177-3AD203B41FA5}">
                      <a16:colId xmlns:a16="http://schemas.microsoft.com/office/drawing/2014/main" val="3706327198"/>
                    </a:ext>
                  </a:extLst>
                </a:gridCol>
                <a:gridCol w="3509082">
                  <a:extLst>
                    <a:ext uri="{9D8B030D-6E8A-4147-A177-3AD203B41FA5}">
                      <a16:colId xmlns:a16="http://schemas.microsoft.com/office/drawing/2014/main" val="3918775939"/>
                    </a:ext>
                  </a:extLst>
                </a:gridCol>
              </a:tblGrid>
              <a:tr h="135936">
                <a:tc>
                  <a:txBody>
                    <a:bodyPr/>
                    <a:lstStyle/>
                    <a:p>
                      <a:r>
                        <a:rPr lang="en-US" sz="1400" dirty="0"/>
                        <a:t>Nama 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Deskripsi</a:t>
                      </a:r>
                      <a:r>
                        <a:rPr lang="en-US" sz="1400" dirty="0"/>
                        <a:t> Kolom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49829"/>
                  </a:ext>
                </a:extLst>
              </a:tr>
              <a:tr h="2444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Event_time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Waktu </a:t>
                      </a:r>
                      <a:r>
                        <a:rPr lang="en-US" sz="1400" dirty="0" err="1"/>
                        <a:t>terjadi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26579"/>
                  </a:ext>
                </a:extLst>
              </a:tr>
              <a:tr h="2444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Event_type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Jenis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aksi</a:t>
                      </a:r>
                      <a:r>
                        <a:rPr lang="en-US" sz="1400" dirty="0"/>
                        <a:t> : view, cart, dan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7491"/>
                  </a:ext>
                </a:extLst>
              </a:tr>
              <a:tr h="2444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produk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9651"/>
                  </a:ext>
                </a:extLst>
              </a:tr>
              <a:tr h="2444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Category_id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Kategori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produk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1582"/>
                  </a:ext>
                </a:extLst>
              </a:tr>
              <a:tr h="2444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Category_code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kategori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9310"/>
                  </a:ext>
                </a:extLst>
              </a:tr>
              <a:tr h="244424">
                <a:tc>
                  <a:txBody>
                    <a:bodyPr/>
                    <a:lstStyle/>
                    <a:p>
                      <a:r>
                        <a:rPr lang="en-US" sz="1400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 brand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produk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8609"/>
                  </a:ext>
                </a:extLst>
              </a:tr>
              <a:tr h="244424"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Harga </a:t>
                      </a:r>
                      <a:r>
                        <a:rPr lang="en-US" sz="1400" dirty="0" err="1"/>
                        <a:t>produk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40123"/>
                  </a:ext>
                </a:extLst>
              </a:tr>
              <a:tr h="2444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 err="1"/>
                        <a:t>pengguna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09405"/>
                  </a:ext>
                </a:extLst>
              </a:tr>
              <a:tr h="415521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User_session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 err="1"/>
                        <a:t>sesi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pengguna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sementara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saat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pengguna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membuka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toko</a:t>
                      </a:r>
                      <a:r>
                        <a:rPr lang="en-US" sz="1400" dirty="0"/>
                        <a:t> online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4664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1192F7A-A5B6-473F-8F04-511CD398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4" y="113789"/>
            <a:ext cx="11983752" cy="30870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3D241D-10B2-4ED4-BB45-A4ECD3BA64F0}"/>
              </a:ext>
            </a:extLst>
          </p:cNvPr>
          <p:cNvSpPr txBox="1"/>
          <p:nvPr/>
        </p:nvSpPr>
        <p:spPr>
          <a:xfrm>
            <a:off x="5125906" y="3603357"/>
            <a:ext cx="3967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File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data </a:t>
            </a:r>
            <a:r>
              <a:rPr lang="en-US" sz="1800" dirty="0" err="1"/>
              <a:t>perilaku</a:t>
            </a:r>
            <a:r>
              <a:rPr lang="en-US" sz="1800" dirty="0"/>
              <a:t> </a:t>
            </a:r>
            <a:r>
              <a:rPr lang="en-US" sz="1800" dirty="0" err="1"/>
              <a:t>konsumen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bulan</a:t>
            </a:r>
            <a:r>
              <a:rPr lang="en-US" sz="1800" dirty="0"/>
              <a:t> </a:t>
            </a:r>
            <a:r>
              <a:rPr lang="en-US" sz="1800" dirty="0" err="1"/>
              <a:t>Oktober</a:t>
            </a:r>
            <a:r>
              <a:rPr lang="en-US" sz="1800" dirty="0"/>
              <a:t> 2019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toko</a:t>
            </a:r>
            <a:r>
              <a:rPr lang="en-US" sz="1800" dirty="0"/>
              <a:t> online multi-</a:t>
            </a:r>
            <a:r>
              <a:rPr lang="en-US" sz="1800" dirty="0" err="1"/>
              <a:t>kategori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7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7B8C6C-943D-45E7-A094-0DD68EE6C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772" y="202260"/>
            <a:ext cx="3147876" cy="58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Perilaku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Konsumen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A0397-1122-412F-8FE6-35CAE32F0E0B}"/>
              </a:ext>
            </a:extLst>
          </p:cNvPr>
          <p:cNvSpPr txBox="1"/>
          <p:nvPr/>
        </p:nvSpPr>
        <p:spPr>
          <a:xfrm>
            <a:off x="463507" y="4560444"/>
            <a:ext cx="3897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Dari </a:t>
            </a:r>
            <a:r>
              <a:rPr lang="en-US" dirty="0" err="1">
                <a:latin typeface="Calibri" panose="020F0502020204030204" pitchFamily="34" charset="0"/>
              </a:rPr>
              <a:t>seluruh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pengunjung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toko</a:t>
            </a:r>
            <a:r>
              <a:rPr lang="en-US" dirty="0">
                <a:latin typeface="Calibri" panose="020F0502020204030204" pitchFamily="34" charset="0"/>
              </a:rPr>
              <a:t>, yang </a:t>
            </a:r>
            <a:r>
              <a:rPr lang="en-US" dirty="0" err="1">
                <a:latin typeface="Calibri" panose="020F0502020204030204" pitchFamily="34" charset="0"/>
              </a:rPr>
              <a:t>memasukan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ke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keranjang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sebanyak</a:t>
            </a:r>
            <a:r>
              <a:rPr lang="en-US" dirty="0">
                <a:latin typeface="Calibri" panose="020F0502020204030204" pitchFamily="34" charset="0"/>
              </a:rPr>
              <a:t> 3,27% dan yang </a:t>
            </a:r>
            <a:r>
              <a:rPr lang="en-US" dirty="0" err="1">
                <a:latin typeface="Calibri" panose="020F0502020204030204" pitchFamily="34" charset="0"/>
              </a:rPr>
              <a:t>melakukan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pembelian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sebanyak</a:t>
            </a:r>
            <a:r>
              <a:rPr lang="en-US" dirty="0">
                <a:latin typeface="Calibri" panose="020F0502020204030204" pitchFamily="34" charset="0"/>
              </a:rPr>
              <a:t> 3.03%. 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F730A-E7BB-43B0-A00C-6F3952FE5B4B}"/>
              </a:ext>
            </a:extLst>
          </p:cNvPr>
          <p:cNvSpPr txBox="1"/>
          <p:nvPr/>
        </p:nvSpPr>
        <p:spPr>
          <a:xfrm>
            <a:off x="5293317" y="5114441"/>
            <a:ext cx="3897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</a:rPr>
              <a:t>Jika </a:t>
            </a:r>
            <a:r>
              <a:rPr lang="en-US" b="1" dirty="0" err="1">
                <a:latin typeface="Calibri" panose="020F0502020204030204" pitchFamily="34" charset="0"/>
              </a:rPr>
              <a:t>dikonversikan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dari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keranjang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ke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pembelian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maka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akan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menghasilkan</a:t>
            </a:r>
            <a:r>
              <a:rPr lang="en-US" b="1" dirty="0">
                <a:latin typeface="Calibri" panose="020F0502020204030204" pitchFamily="34" charset="0"/>
              </a:rPr>
              <a:t> 92,73% yang </a:t>
            </a:r>
            <a:r>
              <a:rPr lang="en-US" b="1" dirty="0" err="1">
                <a:latin typeface="Calibri" panose="020F0502020204030204" pitchFamily="34" charset="0"/>
              </a:rPr>
              <a:t>artinya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sebagian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besar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produk</a:t>
            </a:r>
            <a:r>
              <a:rPr lang="en-US" b="1" dirty="0">
                <a:latin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</a:rPr>
              <a:t>dimasukan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ke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keranjang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akan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dibeli</a:t>
            </a:r>
            <a:r>
              <a:rPr lang="en-US" b="1" dirty="0">
                <a:latin typeface="Calibri" panose="020F0502020204030204" pitchFamily="34" charset="0"/>
              </a:rPr>
              <a:t> oleh </a:t>
            </a:r>
            <a:r>
              <a:rPr lang="en-US" b="1" dirty="0" err="1">
                <a:latin typeface="Calibri" panose="020F0502020204030204" pitchFamily="34" charset="0"/>
              </a:rPr>
              <a:t>konsumen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8A270-E7AC-4258-8E55-66FA5A65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4" y="1835740"/>
            <a:ext cx="3147876" cy="200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96A01-CA18-4324-B835-978FBA116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85" y="1286360"/>
            <a:ext cx="4493208" cy="342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8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F56DAB-C0DE-4451-8990-65B41ADAFD4B}"/>
              </a:ext>
            </a:extLst>
          </p:cNvPr>
          <p:cNvSpPr txBox="1"/>
          <p:nvPr/>
        </p:nvSpPr>
        <p:spPr>
          <a:xfrm>
            <a:off x="2532296" y="5824178"/>
            <a:ext cx="58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Kategori</a:t>
            </a:r>
            <a:r>
              <a:rPr lang="en-US" dirty="0"/>
              <a:t> electronics smartphone </a:t>
            </a:r>
            <a:r>
              <a:rPr lang="en-US" dirty="0" err="1"/>
              <a:t>menghasilkan</a:t>
            </a:r>
            <a:r>
              <a:rPr lang="en-US" dirty="0"/>
              <a:t> total view dan total purchase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kategori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81BFA-70F4-446D-9E24-C127D6BE4C39}"/>
              </a:ext>
            </a:extLst>
          </p:cNvPr>
          <p:cNvGrpSpPr/>
          <p:nvPr/>
        </p:nvGrpSpPr>
        <p:grpSpPr>
          <a:xfrm>
            <a:off x="6578268" y="965808"/>
            <a:ext cx="5295254" cy="4858370"/>
            <a:chOff x="6578268" y="965808"/>
            <a:chExt cx="5295254" cy="48583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A5947-5D1A-4DAF-8D59-04A321472CAB}"/>
                </a:ext>
              </a:extLst>
            </p:cNvPr>
            <p:cNvSpPr txBox="1"/>
            <p:nvPr/>
          </p:nvSpPr>
          <p:spPr>
            <a:xfrm>
              <a:off x="8311819" y="965808"/>
              <a:ext cx="196828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Order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639F6A-44C6-49A1-8D08-9AD71E502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268" y="1292923"/>
              <a:ext cx="5295254" cy="453125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8752D6-A4E6-46DA-AEA3-DDEAAE525A34}"/>
              </a:ext>
            </a:extLst>
          </p:cNvPr>
          <p:cNvGrpSpPr/>
          <p:nvPr/>
        </p:nvGrpSpPr>
        <p:grpSpPr>
          <a:xfrm>
            <a:off x="189910" y="923591"/>
            <a:ext cx="5295254" cy="4921697"/>
            <a:chOff x="189910" y="923591"/>
            <a:chExt cx="5295254" cy="49216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A6CB7B-96C2-4613-B0A6-A55A2BB290E9}"/>
                </a:ext>
              </a:extLst>
            </p:cNvPr>
            <p:cNvSpPr txBox="1"/>
            <p:nvPr/>
          </p:nvSpPr>
          <p:spPr>
            <a:xfrm>
              <a:off x="1694921" y="923591"/>
              <a:ext cx="218526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View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E3C59-E5E5-4239-B97F-740EBD5B9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910" y="1292924"/>
              <a:ext cx="5295254" cy="4552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9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DDF99-47E4-4C7D-BF18-975A70A3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217" y="1001755"/>
            <a:ext cx="8385783" cy="5718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F1F96-E9F0-4E38-97F7-58E39DF787BC}"/>
              </a:ext>
            </a:extLst>
          </p:cNvPr>
          <p:cNvSpPr txBox="1"/>
          <p:nvPr/>
        </p:nvSpPr>
        <p:spPr>
          <a:xfrm>
            <a:off x="170481" y="2290741"/>
            <a:ext cx="34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Dari GMV,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b="1" dirty="0"/>
              <a:t>electronics smartphone</a:t>
            </a:r>
            <a:r>
              <a:rPr lang="en-US" dirty="0"/>
              <a:t> juga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paling </a:t>
            </a:r>
            <a:r>
              <a:rPr lang="en-US" dirty="0" err="1"/>
              <a:t>besar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774545-FBC1-48D7-B59A-5C7988E979B3}"/>
              </a:ext>
            </a:extLst>
          </p:cNvPr>
          <p:cNvSpPr/>
          <p:nvPr/>
        </p:nvSpPr>
        <p:spPr>
          <a:xfrm>
            <a:off x="6819255" y="660792"/>
            <a:ext cx="2572718" cy="340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Gross Merchandise Value</a:t>
            </a:r>
          </a:p>
        </p:txBody>
      </p:sp>
    </p:spTree>
    <p:extLst>
      <p:ext uri="{BB962C8B-B14F-4D97-AF65-F5344CB8AC3E}">
        <p14:creationId xmlns:p14="http://schemas.microsoft.com/office/powerpoint/2010/main" val="121539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158661-1567-4706-87A8-616B0F2F5B08}"/>
              </a:ext>
            </a:extLst>
          </p:cNvPr>
          <p:cNvSpPr txBox="1"/>
          <p:nvPr/>
        </p:nvSpPr>
        <p:spPr>
          <a:xfrm>
            <a:off x="7465017" y="2180925"/>
            <a:ext cx="401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Dari </a:t>
            </a:r>
            <a:r>
              <a:rPr lang="en-US" dirty="0" err="1"/>
              <a:t>kategori</a:t>
            </a:r>
            <a:r>
              <a:rPr lang="en-US" dirty="0"/>
              <a:t> electric smartphone, brand Samsung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order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42,36%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oleh apple </a:t>
            </a:r>
            <a:r>
              <a:rPr lang="en-US" dirty="0" err="1"/>
              <a:t>sebesar</a:t>
            </a:r>
            <a:r>
              <a:rPr lang="en-US" dirty="0"/>
              <a:t> 34.11%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2F002-CE87-48A6-B196-21D0A722ACDC}"/>
              </a:ext>
            </a:extLst>
          </p:cNvPr>
          <p:cNvSpPr txBox="1"/>
          <p:nvPr/>
        </p:nvSpPr>
        <p:spPr>
          <a:xfrm>
            <a:off x="1314683" y="780864"/>
            <a:ext cx="127086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1DD07-83A3-4CB5-A495-461B15B9B394}"/>
              </a:ext>
            </a:extLst>
          </p:cNvPr>
          <p:cNvSpPr txBox="1"/>
          <p:nvPr/>
        </p:nvSpPr>
        <p:spPr>
          <a:xfrm>
            <a:off x="4993821" y="808218"/>
            <a:ext cx="127086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GMV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64911-CD2B-476B-8565-2E97E7375F11}"/>
              </a:ext>
            </a:extLst>
          </p:cNvPr>
          <p:cNvSpPr txBox="1"/>
          <p:nvPr/>
        </p:nvSpPr>
        <p:spPr>
          <a:xfrm>
            <a:off x="7465017" y="4065099"/>
            <a:ext cx="401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GMV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, brand apple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GMV </a:t>
            </a:r>
            <a:r>
              <a:rPr lang="en-US" dirty="0" err="1"/>
              <a:t>sebesar</a:t>
            </a:r>
            <a:r>
              <a:rPr lang="en-US" dirty="0"/>
              <a:t> 65.33%, </a:t>
            </a:r>
            <a:r>
              <a:rPr lang="en-US" dirty="0" err="1"/>
              <a:t>sedangkan</a:t>
            </a:r>
            <a:r>
              <a:rPr lang="en-US" dirty="0"/>
              <a:t> Samsung 23.88%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CD976-0E79-4D28-AB3D-E491E64D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4" y="1150196"/>
            <a:ext cx="2743200" cy="5206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C20289-116B-4C0D-AAED-959B7907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88" y="1187941"/>
            <a:ext cx="2957128" cy="52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0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0762C7-3126-48DD-AAD9-A7E5FC7A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0" y="537131"/>
            <a:ext cx="12022991" cy="4947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08663-6E17-4EEA-9946-86CB86DFEC8E}"/>
              </a:ext>
            </a:extLst>
          </p:cNvPr>
          <p:cNvSpPr txBox="1"/>
          <p:nvPr/>
        </p:nvSpPr>
        <p:spPr>
          <a:xfrm>
            <a:off x="371020" y="537131"/>
            <a:ext cx="39675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Persebaran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5 brand </a:t>
            </a:r>
            <a:r>
              <a:rPr lang="en-US" b="1" dirty="0" err="1"/>
              <a:t>terlaris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923B6-AE83-46B0-A985-0D6E76C5E3A1}"/>
              </a:ext>
            </a:extLst>
          </p:cNvPr>
          <p:cNvSpPr txBox="1"/>
          <p:nvPr/>
        </p:nvSpPr>
        <p:spPr>
          <a:xfrm>
            <a:off x="92989" y="5441218"/>
            <a:ext cx="11733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Apple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rentang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yang paling </a:t>
            </a:r>
            <a:r>
              <a:rPr lang="en-US" sz="1600" dirty="0" err="1"/>
              <a:t>tinggi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Pada </a:t>
            </a:r>
            <a:r>
              <a:rPr lang="en-US" sz="1600" dirty="0" err="1"/>
              <a:t>rentang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1000-2000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Apple dan Samsung, </a:t>
            </a:r>
            <a:r>
              <a:rPr lang="en-US" sz="1600" dirty="0" err="1"/>
              <a:t>walaupun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apple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laku</a:t>
            </a:r>
            <a:r>
              <a:rPr lang="en-US" sz="1600" dirty="0"/>
              <a:t> </a:t>
            </a:r>
            <a:r>
              <a:rPr lang="en-US" sz="1600" dirty="0" err="1"/>
              <a:t>dibanding</a:t>
            </a:r>
            <a:r>
              <a:rPr lang="en-US" sz="1600" dirty="0"/>
              <a:t> Samsung. </a:t>
            </a:r>
          </a:p>
          <a:p>
            <a:pPr algn="just"/>
            <a:r>
              <a:rPr lang="en-US" sz="1600" dirty="0"/>
              <a:t>Pada </a:t>
            </a:r>
            <a:r>
              <a:rPr lang="en-US" sz="1600" dirty="0" err="1"/>
              <a:t>rentang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500-1000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Huawei dan oppo juga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kalah</a:t>
            </a:r>
            <a:r>
              <a:rPr lang="en-US" sz="1600" dirty="0"/>
              <a:t> di banding apple dan Samsung </a:t>
            </a:r>
          </a:p>
          <a:p>
            <a:pPr algn="just"/>
            <a:r>
              <a:rPr lang="en-US" sz="1600" dirty="0" err="1"/>
              <a:t>Persaingan</a:t>
            </a:r>
            <a:r>
              <a:rPr lang="en-US" sz="1600" dirty="0"/>
              <a:t> </a:t>
            </a:r>
            <a:r>
              <a:rPr lang="en-US" sz="1600" dirty="0" err="1"/>
              <a:t>ketat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pada </a:t>
            </a:r>
            <a:r>
              <a:rPr lang="en-US" sz="1600" dirty="0" err="1"/>
              <a:t>rentang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100-500. Xiaomi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fokus</a:t>
            </a:r>
            <a:r>
              <a:rPr lang="en-US" sz="1600" dirty="0"/>
              <a:t> pada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100-500</a:t>
            </a:r>
          </a:p>
        </p:txBody>
      </p:sp>
    </p:spTree>
    <p:extLst>
      <p:ext uri="{BB962C8B-B14F-4D97-AF65-F5344CB8AC3E}">
        <p14:creationId xmlns:p14="http://schemas.microsoft.com/office/powerpoint/2010/main" val="80387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CCDC424-4D24-4186-B563-984B04471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4" y="721387"/>
            <a:ext cx="8221205" cy="1162329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67D7E-918B-4AF2-ABC7-CDA3E887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4" y="1865997"/>
            <a:ext cx="8221205" cy="1162329"/>
          </a:xfrm>
          <a:prstGeom prst="rect">
            <a:avLst/>
          </a:prstGeo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53819D11-F160-4215-9DFD-365903320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4" y="3028326"/>
            <a:ext cx="8221205" cy="116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14952-5B52-4DCA-B998-A2FFC27EB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85" y="4201604"/>
            <a:ext cx="8221204" cy="1162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5D5A6-A121-45FD-A377-230D96775732}"/>
              </a:ext>
            </a:extLst>
          </p:cNvPr>
          <p:cNvSpPr txBox="1"/>
          <p:nvPr/>
        </p:nvSpPr>
        <p:spPr>
          <a:xfrm>
            <a:off x="8360687" y="1050782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552CF-4A03-4734-8BA4-79B9581EDA2F}"/>
              </a:ext>
            </a:extLst>
          </p:cNvPr>
          <p:cNvSpPr txBox="1"/>
          <p:nvPr/>
        </p:nvSpPr>
        <p:spPr>
          <a:xfrm>
            <a:off x="8360687" y="2230911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samsung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93C7A-C3A1-4B94-8938-C234B137A00E}"/>
              </a:ext>
            </a:extLst>
          </p:cNvPr>
          <p:cNvSpPr txBox="1"/>
          <p:nvPr/>
        </p:nvSpPr>
        <p:spPr>
          <a:xfrm>
            <a:off x="8360688" y="3424824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Huawei&amp;oppo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6EE0D-C7C9-4811-9CDC-0E8175168AD6}"/>
              </a:ext>
            </a:extLst>
          </p:cNvPr>
          <p:cNvSpPr txBox="1"/>
          <p:nvPr/>
        </p:nvSpPr>
        <p:spPr>
          <a:xfrm>
            <a:off x="8360689" y="4604953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Xiaomi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6A5E0-52ED-4557-A7D5-8AAE38992C13}"/>
              </a:ext>
            </a:extLst>
          </p:cNvPr>
          <p:cNvSpPr txBox="1"/>
          <p:nvPr/>
        </p:nvSpPr>
        <p:spPr>
          <a:xfrm>
            <a:off x="2805346" y="187218"/>
            <a:ext cx="6059837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Jumlah</a:t>
            </a:r>
            <a:r>
              <a:rPr lang="en-US" sz="2800" b="1" dirty="0">
                <a:solidFill>
                  <a:schemeClr val="bg1"/>
                </a:solidFill>
              </a:rPr>
              <a:t> view </a:t>
            </a:r>
            <a:r>
              <a:rPr lang="en-US" sz="2800" b="1" dirty="0" err="1">
                <a:solidFill>
                  <a:schemeClr val="bg1"/>
                </a:solidFill>
              </a:rPr>
              <a:t>tiap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hari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selama</a:t>
            </a:r>
            <a:r>
              <a:rPr lang="en-US" sz="2800" b="1" dirty="0">
                <a:solidFill>
                  <a:schemeClr val="bg1"/>
                </a:solidFill>
              </a:rPr>
              <a:t> 1 </a:t>
            </a:r>
            <a:r>
              <a:rPr lang="en-US" sz="2800" b="1" dirty="0" err="1">
                <a:solidFill>
                  <a:schemeClr val="bg1"/>
                </a:solidFill>
              </a:rPr>
              <a:t>bulan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071BF-0515-415D-91DF-CD9D765911D4}"/>
              </a:ext>
            </a:extLst>
          </p:cNvPr>
          <p:cNvSpPr txBox="1"/>
          <p:nvPr/>
        </p:nvSpPr>
        <p:spPr>
          <a:xfrm>
            <a:off x="542441" y="5486400"/>
            <a:ext cx="934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view </a:t>
            </a:r>
            <a:r>
              <a:rPr lang="en-US" dirty="0" err="1"/>
              <a:t>tertinggi</a:t>
            </a:r>
            <a:r>
              <a:rPr lang="en-US" dirty="0"/>
              <a:t> pada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Samsung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view </a:t>
            </a:r>
            <a:r>
              <a:rPr lang="en-US" dirty="0" err="1"/>
              <a:t>tertinggi</a:t>
            </a:r>
            <a:r>
              <a:rPr lang="en-US" dirty="0"/>
              <a:t> pada </a:t>
            </a:r>
            <a:r>
              <a:rPr lang="en-US" dirty="0" err="1"/>
              <a:t>pertengahan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Huawei dan oppo </a:t>
            </a:r>
            <a:r>
              <a:rPr lang="en-US" dirty="0" err="1"/>
              <a:t>jumlah</a:t>
            </a:r>
            <a:r>
              <a:rPr lang="en-US" dirty="0"/>
              <a:t> view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condong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pertengahan</a:t>
            </a:r>
            <a:r>
              <a:rPr lang="en-US" dirty="0"/>
              <a:t> dan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Xiaomi </a:t>
            </a:r>
            <a:r>
              <a:rPr lang="en-US" dirty="0" err="1"/>
              <a:t>jumlah</a:t>
            </a:r>
            <a:r>
              <a:rPr lang="en-US" dirty="0"/>
              <a:t> view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pertengahan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85C9C1-D835-4A01-B998-FA146D2A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844"/>
            <a:ext cx="8074616" cy="1237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25488-8830-48AA-8D0E-D85BD025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541"/>
            <a:ext cx="8074616" cy="1237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4D2B7-70DB-4A37-B738-68281E332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7238"/>
            <a:ext cx="8074616" cy="1237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CD1ABE-D09E-43B1-AAEB-18DD48180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9602"/>
            <a:ext cx="8074616" cy="1237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2F3BD-B1CE-4B87-82A9-522B6B1AC672}"/>
              </a:ext>
            </a:extLst>
          </p:cNvPr>
          <p:cNvSpPr txBox="1"/>
          <p:nvPr/>
        </p:nvSpPr>
        <p:spPr>
          <a:xfrm>
            <a:off x="8074615" y="1040778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FF711B-11EF-4153-97C1-5B1CA5F408D7}"/>
              </a:ext>
            </a:extLst>
          </p:cNvPr>
          <p:cNvSpPr txBox="1"/>
          <p:nvPr/>
        </p:nvSpPr>
        <p:spPr>
          <a:xfrm>
            <a:off x="8074615" y="2093185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samsung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A6001-DF7F-444D-897B-053659A22367}"/>
              </a:ext>
            </a:extLst>
          </p:cNvPr>
          <p:cNvSpPr txBox="1"/>
          <p:nvPr/>
        </p:nvSpPr>
        <p:spPr>
          <a:xfrm>
            <a:off x="8074615" y="3322187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Huawei-oppo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1664B-1E9E-44CD-8C1A-1FDEBFAD336F}"/>
              </a:ext>
            </a:extLst>
          </p:cNvPr>
          <p:cNvSpPr txBox="1"/>
          <p:nvPr/>
        </p:nvSpPr>
        <p:spPr>
          <a:xfrm>
            <a:off x="8074616" y="4624391"/>
            <a:ext cx="18133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xiaomi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F8479F-234C-4DB8-A9A2-0C37363160E7}"/>
              </a:ext>
            </a:extLst>
          </p:cNvPr>
          <p:cNvSpPr txBox="1"/>
          <p:nvPr/>
        </p:nvSpPr>
        <p:spPr>
          <a:xfrm>
            <a:off x="3099659" y="71979"/>
            <a:ext cx="559489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Jumlah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keranjang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perhari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selama</a:t>
            </a:r>
            <a:r>
              <a:rPr lang="en-US" sz="2400" b="1" dirty="0">
                <a:solidFill>
                  <a:schemeClr val="bg1"/>
                </a:solidFill>
              </a:rPr>
              <a:t> 1 </a:t>
            </a:r>
            <a:r>
              <a:rPr lang="en-US" sz="2400" b="1" dirty="0" err="1">
                <a:solidFill>
                  <a:schemeClr val="bg1"/>
                </a:solidFill>
              </a:rPr>
              <a:t>bulan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25ADB-DC90-42AE-98FF-7C4C946A6153}"/>
              </a:ext>
            </a:extLst>
          </p:cNvPr>
          <p:cNvSpPr txBox="1"/>
          <p:nvPr/>
        </p:nvSpPr>
        <p:spPr>
          <a:xfrm>
            <a:off x="960895" y="5466675"/>
            <a:ext cx="657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brand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keranjang</a:t>
            </a:r>
            <a:r>
              <a:rPr lang="en-US" dirty="0"/>
              <a:t> pada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pertengahan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8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487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Exploratory Data Analysis on         E-Commerce Data from Multi-category Online Store  Using R Programming  Maulana Yusuf    link : Sumber data   Coding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Rekomendasi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E-Commerce Data from Multi-category Online Store  Using R Programming</dc:title>
  <dc:creator>Maulana Yusuf</dc:creator>
  <cp:lastModifiedBy>Maulana Yusuf</cp:lastModifiedBy>
  <cp:revision>13</cp:revision>
  <dcterms:created xsi:type="dcterms:W3CDTF">2021-08-24T10:57:26Z</dcterms:created>
  <dcterms:modified xsi:type="dcterms:W3CDTF">2021-09-13T10:18:44Z</dcterms:modified>
</cp:coreProperties>
</file>