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9" r:id="rId3"/>
    <p:sldId id="377" r:id="rId4"/>
    <p:sldId id="372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95" r:id="rId17"/>
    <p:sldId id="389" r:id="rId18"/>
    <p:sldId id="390" r:id="rId19"/>
    <p:sldId id="391" r:id="rId20"/>
    <p:sldId id="392" r:id="rId21"/>
    <p:sldId id="393" r:id="rId22"/>
    <p:sldId id="394" r:id="rId23"/>
    <p:sldId id="303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Gaya Gelap 1 - Akse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Gaya Gelap 1 - Akse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Gaya Gelap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4740" autoAdjust="0"/>
  </p:normalViewPr>
  <p:slideViewPr>
    <p:cSldViewPr>
      <p:cViewPr varScale="1">
        <p:scale>
          <a:sx n="64" d="100"/>
          <a:sy n="64" d="100"/>
        </p:scale>
        <p:origin x="5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0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D96E-A37A-445B-BD35-E5D98C4371A6}" type="datetimeFigureOut">
              <a:rPr lang="id-ID" smtClean="0"/>
              <a:t>17/11/2019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F1AD-68C9-420B-A8CA-52A4DED61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039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F936-1012-9D44-BA07-212877D048EE}" type="datetimeFigureOut">
              <a:rPr lang="id-ID" smtClean="0"/>
              <a:t>17/11/2019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4C4F-29DD-FC4D-94F1-7954D3358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368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ma Mata Kuli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E529-D53B-CC4F-BB4C-77FD2F22625B}" type="datetime1">
              <a:rPr lang="id-ID" smtClean="0"/>
              <a:t>17/11/2019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JTI </a:t>
            </a:r>
            <a:r>
              <a:rPr lang="mr-IN" dirty="0"/>
              <a:t>–</a:t>
            </a:r>
            <a:r>
              <a:rPr lang="id-ID" dirty="0"/>
              <a:t> Politeknik Negeri Malang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799" y="4552793"/>
            <a:ext cx="10750167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39844" y="3139439"/>
            <a:ext cx="1075396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2" y="4648200"/>
            <a:ext cx="10519515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625334"/>
            <a:ext cx="10570313" cy="8209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58" y="332656"/>
            <a:ext cx="3072341" cy="27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3407775" y="3255013"/>
            <a:ext cx="5376597" cy="28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857071" y="3187825"/>
            <a:ext cx="10519515" cy="39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sng" dirty="0">
                <a:solidFill>
                  <a:schemeClr val="bg1">
                    <a:lumMod val="50000"/>
                  </a:schemeClr>
                </a:solidFill>
              </a:rPr>
              <a:t>Proposal </a:t>
            </a:r>
            <a:r>
              <a:rPr lang="en-US" sz="1600" b="1" i="0" u="sng" dirty="0" err="1">
                <a:solidFill>
                  <a:schemeClr val="bg1">
                    <a:lumMod val="50000"/>
                  </a:schemeClr>
                </a:solidFill>
              </a:rPr>
              <a:t>laporan</a:t>
            </a:r>
            <a:r>
              <a:rPr lang="en-US" sz="1600" b="1" i="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i="0" u="sng" dirty="0" err="1">
                <a:solidFill>
                  <a:schemeClr val="bg1">
                    <a:lumMod val="50000"/>
                  </a:schemeClr>
                </a:solidFill>
              </a:rPr>
              <a:t>akhir</a:t>
            </a:r>
            <a:endParaRPr lang="en-US" sz="1600" b="1" i="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F4D5-C164-9042-80D4-35B7BA3710E1}" type="datetime1">
              <a:rPr lang="id-ID" smtClean="0"/>
              <a:t>17/11/2019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D921-0F49-5F40-9C79-3458AABCA7A5}" type="datetime1">
              <a:rPr lang="id-ID" smtClean="0"/>
              <a:t>17/11/2019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9560277" cy="10293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80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C827-39D6-BA4B-88CB-CF83F8088C97}" type="datetime1">
              <a:rPr lang="id-ID" smtClean="0"/>
              <a:t>17/11/2019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7C05-4617-D64A-8173-C36F8E8163D0}" type="datetime1">
              <a:rPr lang="id-ID" smtClean="0"/>
              <a:t>17/11/2019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ACB0-EC8C-F24D-8B33-0F73388FBC9D}" type="datetime1">
              <a:rPr lang="id-ID" smtClean="0"/>
              <a:t>17/11/2019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29F4-40FE-ED40-8CC6-09D653B93C77}" type="datetime1">
              <a:rPr lang="id-ID" smtClean="0"/>
              <a:t>17/11/2019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560-28EA-B645-8D56-BDED5ABA3334}" type="datetime1">
              <a:rPr lang="id-ID" smtClean="0"/>
              <a:t>17/11/2019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7B48-B7FC-8147-B4D6-FF6DEF628229}" type="datetime1">
              <a:rPr lang="id-ID" smtClean="0"/>
              <a:t>17/11/2019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59BE-C7B3-8D47-90E7-289B88BF52BA}" type="datetime1">
              <a:rPr lang="id-ID" smtClean="0"/>
              <a:t>17/11/2019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030-E9C3-CC41-9663-F12C5392D2C0}" type="datetime1">
              <a:rPr lang="id-ID" smtClean="0"/>
              <a:t>17/11/2019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55E488-F5F5-D341-BCBC-55420D805977}" type="datetime1">
              <a:rPr lang="id-ID" smtClean="0"/>
              <a:t>17/11/2019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69" y="136525"/>
            <a:ext cx="1536171" cy="15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34" y="3409007"/>
            <a:ext cx="11158244" cy="850776"/>
          </a:xfrm>
        </p:spPr>
        <p:txBody>
          <a:bodyPr/>
          <a:lstStyle/>
          <a:p>
            <a:r>
              <a:rPr lang="en-ID" sz="3200" dirty="0" err="1"/>
              <a:t>Pemrograman</a:t>
            </a:r>
            <a:r>
              <a:rPr lang="en-ID" sz="3200" dirty="0"/>
              <a:t> </a:t>
            </a:r>
            <a:r>
              <a:rPr lang="en-ID" sz="3200" dirty="0" err="1"/>
              <a:t>tsql</a:t>
            </a:r>
            <a:r>
              <a:rPr lang="en-ID" sz="3200" dirty="0"/>
              <a:t> &amp; </a:t>
            </a:r>
            <a:r>
              <a:rPr lang="en-ID" sz="3200" dirty="0" err="1"/>
              <a:t>penanganan</a:t>
            </a:r>
            <a:r>
              <a:rPr lang="en-ID" sz="3200" dirty="0"/>
              <a:t> error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DATABASE</a:t>
            </a:r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58" y="685016"/>
            <a:ext cx="356439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9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C0BC9A-9576-4DA8-9B95-3F6974FB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TSQL Control of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759BF-509E-4A2C-8995-C8AE17B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TSQL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dan </a:t>
            </a:r>
            <a:r>
              <a:rPr lang="en-US" dirty="0" err="1"/>
              <a:t>eksekusi</a:t>
            </a:r>
            <a:r>
              <a:rPr lang="en-US" dirty="0"/>
              <a:t> statement T-SQL </a:t>
            </a:r>
            <a:r>
              <a:rPr lang="en-US" dirty="0" err="1"/>
              <a:t>dalam</a:t>
            </a:r>
            <a:r>
              <a:rPr lang="en-US" dirty="0"/>
              <a:t> batch, stored procedure, dan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Elemen</a:t>
            </a:r>
            <a:r>
              <a:rPr lang="en-US" dirty="0"/>
              <a:t> control of flow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statement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endParaRPr lang="en-US" dirty="0"/>
          </a:p>
          <a:p>
            <a:r>
              <a:rPr lang="en-US" dirty="0" err="1"/>
              <a:t>Defaultnya</a:t>
            </a:r>
            <a:r>
              <a:rPr lang="en-US" dirty="0"/>
              <a:t>, statement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IF ... ELSE, BEGIN ... END, WHILE, RETURN, dan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batch </a:t>
            </a:r>
            <a:r>
              <a:rPr lang="en-US" dirty="0" err="1"/>
              <a:t>atau</a:t>
            </a:r>
            <a:r>
              <a:rPr lang="en-US" dirty="0"/>
              <a:t> stored procedure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D5C97-D367-46E3-91D9-891F7D6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10</a:t>
            </a:fld>
            <a:endParaRPr lang="id-ID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C7407D41-C60A-4EB0-B947-DB3C1DE6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043" y="4933573"/>
            <a:ext cx="7749914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IF </a:t>
            </a:r>
            <a:r>
              <a:rPr lang="en-US" sz="2000" b="0" dirty="0">
                <a:solidFill>
                  <a:srgbClr val="FF33CC"/>
                </a:solidFill>
              </a:rPr>
              <a:t>OBJECT_ID</a:t>
            </a:r>
            <a:r>
              <a:rPr lang="en-US" sz="2000" b="0" dirty="0"/>
              <a:t> (</a:t>
            </a:r>
            <a:r>
              <a:rPr lang="en-US" sz="2000" b="0" dirty="0">
                <a:solidFill>
                  <a:srgbClr val="FF0000"/>
                </a:solidFill>
              </a:rPr>
              <a:t>‘</a:t>
            </a:r>
            <a:r>
              <a:rPr lang="en-US" sz="2000" b="0" dirty="0" err="1">
                <a:solidFill>
                  <a:srgbClr val="FF0000"/>
                </a:solidFill>
              </a:rPr>
              <a:t>Production.Product</a:t>
            </a:r>
            <a:r>
              <a:rPr lang="en-US" sz="2000" b="0" dirty="0">
                <a:solidFill>
                  <a:srgbClr val="FF0000"/>
                </a:solidFill>
              </a:rPr>
              <a:t>', 'U'</a:t>
            </a:r>
            <a:r>
              <a:rPr lang="en-US" sz="2000" b="0" dirty="0"/>
              <a:t>) IS NOT NULL</a:t>
            </a:r>
          </a:p>
          <a:p>
            <a:r>
              <a:rPr lang="en-US" sz="2000" b="0" dirty="0"/>
              <a:t>    </a:t>
            </a:r>
            <a:r>
              <a:rPr lang="en-US" sz="2000" b="0" dirty="0">
                <a:solidFill>
                  <a:srgbClr val="0000CC"/>
                </a:solidFill>
              </a:rPr>
              <a:t>PRINT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FF0000"/>
                </a:solidFill>
              </a:rPr>
              <a:t>'I am here and contain data, so don’t delete me’</a:t>
            </a:r>
          </a:p>
        </p:txBody>
      </p:sp>
    </p:spTree>
    <p:extLst>
      <p:ext uri="{BB962C8B-B14F-4D97-AF65-F5344CB8AC3E}">
        <p14:creationId xmlns:p14="http://schemas.microsoft.com/office/powerpoint/2010/main" val="31328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520-0EAA-4395-87CA-FD1CE932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F58C-14D2-4C57-90BA-B85D4809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lvl="1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IF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ELSE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atau</a:t>
            </a:r>
            <a:r>
              <a:rPr lang="en-US" dirty="0"/>
              <a:t> UNKNOWN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EXIST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901AA-C6FF-4265-A1BE-0FB8E79E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11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A2CA0A4-EC43-444C-8EA9-389DD5CC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450202"/>
            <a:ext cx="7768041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IF </a:t>
            </a:r>
            <a:r>
              <a:rPr lang="en-US" sz="2000" b="0" dirty="0">
                <a:solidFill>
                  <a:srgbClr val="FF33CC"/>
                </a:solidFill>
              </a:rPr>
              <a:t>OBJECT_ID</a:t>
            </a:r>
            <a:r>
              <a:rPr lang="en-US" sz="2000" b="0" dirty="0"/>
              <a:t> (</a:t>
            </a:r>
            <a:r>
              <a:rPr lang="en-US" sz="2000" b="0" dirty="0">
                <a:solidFill>
                  <a:srgbClr val="FF0000"/>
                </a:solidFill>
              </a:rPr>
              <a:t>‘</a:t>
            </a:r>
            <a:r>
              <a:rPr lang="en-US" sz="2000" b="0" dirty="0" err="1">
                <a:solidFill>
                  <a:srgbClr val="FF0000"/>
                </a:solidFill>
              </a:rPr>
              <a:t>Production.Product</a:t>
            </a:r>
            <a:r>
              <a:rPr lang="en-US" sz="2000" b="0" dirty="0">
                <a:solidFill>
                  <a:srgbClr val="FF0000"/>
                </a:solidFill>
              </a:rPr>
              <a:t>', 'U'</a:t>
            </a:r>
            <a:r>
              <a:rPr lang="en-US" sz="2000" b="0" dirty="0"/>
              <a:t>) IS NOT NULL</a:t>
            </a:r>
          </a:p>
          <a:p>
            <a:r>
              <a:rPr lang="en-US" sz="2000" b="0" dirty="0"/>
              <a:t>    </a:t>
            </a:r>
            <a:r>
              <a:rPr lang="en-US" sz="2000" b="0" dirty="0">
                <a:solidFill>
                  <a:srgbClr val="0000CC"/>
                </a:solidFill>
              </a:rPr>
              <a:t>PRINT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FF0000"/>
                </a:solidFill>
              </a:rPr>
              <a:t>'I am here and contain data, so don’t delete me’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ELSE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sz="2000" b="0" dirty="0">
                <a:solidFill>
                  <a:srgbClr val="0000CC"/>
                </a:solidFill>
              </a:rPr>
              <a:t>PRINT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FF0000"/>
                </a:solidFill>
              </a:rPr>
              <a:t>‘Table not found, so feel free to create one’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63869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2592-15DE-4981-B877-E9C9233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B0E7-2869-4CCB-B26E-B70FA9E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Statement </a:t>
            </a:r>
            <a:r>
              <a:rPr lang="en-US" dirty="0" err="1"/>
              <a:t>dieksekusi</a:t>
            </a:r>
            <a:r>
              <a:rPr lang="en-US" dirty="0"/>
              <a:t> di </a:t>
            </a:r>
            <a:r>
              <a:rPr lang="en-US" dirty="0" err="1"/>
              <a:t>blok</a:t>
            </a:r>
            <a:r>
              <a:rPr lang="en-US" dirty="0"/>
              <a:t> WHILE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/ </a:t>
            </a:r>
            <a:r>
              <a:rPr lang="en-US" dirty="0" err="1"/>
              <a:t>bernilai</a:t>
            </a:r>
            <a:r>
              <a:rPr lang="en-US" dirty="0"/>
              <a:t> TRUE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atau</a:t>
            </a:r>
            <a:r>
              <a:rPr lang="en-US" dirty="0"/>
              <a:t> UNKNOWN</a:t>
            </a:r>
          </a:p>
          <a:p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BREAK </a:t>
            </a:r>
            <a:r>
              <a:rPr lang="en-US" dirty="0" err="1"/>
              <a:t>atau</a:t>
            </a:r>
            <a:r>
              <a:rPr lang="en-US" dirty="0"/>
              <a:t> CONTINUE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2F48-3570-44B4-8102-9C771D3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12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30C0CEB-177B-4B96-9420-D409C2AB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18" y="3077049"/>
            <a:ext cx="7959781" cy="361241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DECLARE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BusinessEntID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INT = 1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@Title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50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BusinessEntID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&lt;=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10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BEGIN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@Title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JobTitle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dirty="0" err="1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Employee</a:t>
            </a:r>
            <a:endParaRPr lang="en-US" sz="200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BusinessEntityID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BusinessEntID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PRINT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@Title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SET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BusinessEntID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+=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END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  <a:endParaRPr lang="en-US" sz="2000" dirty="0">
              <a:solidFill>
                <a:srgbClr val="0000FF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6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753F0-B3BB-42C3-88D1-5FC261D2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13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DC87F1-6680-4F40-A524-B6634FB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40BF0B-7109-4702-A1EC-74C99D70B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05DBDE-F935-4AD8-A547-89AC873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A119A-2B77-4139-9676-B5648ECB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runtime error</a:t>
            </a:r>
          </a:p>
          <a:p>
            <a:pPr lvl="1"/>
            <a:r>
              <a:rPr lang="en-US" dirty="0"/>
              <a:t>TRY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statement dan CATCH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endParaRPr lang="en-US" dirty="0"/>
          </a:p>
          <a:p>
            <a:pPr lvl="1"/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statement CATCH </a:t>
            </a:r>
            <a:r>
              <a:rPr lang="en-US" dirty="0" err="1"/>
              <a:t>ketika</a:t>
            </a:r>
            <a:r>
              <a:rPr lang="en-US" dirty="0"/>
              <a:t> error </a:t>
            </a:r>
            <a:r>
              <a:rPr lang="en-US" dirty="0" err="1"/>
              <a:t>terjadi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75FDF-00D8-44F5-ADC0-F4B39E1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21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26D6-1027-4CFA-BCB4-546D8E2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7A22-A7C3-4A06-ACE0-79DD9230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24468-B0CB-42F7-AF28-C05D7F4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15</a:t>
            </a:fld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E4E4C8-5033-4D6B-83E1-E1E19F0D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83715"/>
              </p:ext>
            </p:extLst>
          </p:nvPr>
        </p:nvGraphicFramePr>
        <p:xfrm>
          <a:off x="618510" y="1793837"/>
          <a:ext cx="10590058" cy="422745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717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  <a:r>
                        <a:rPr lang="en-US" sz="2000" baseline="0" dirty="0"/>
                        <a:t> to 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number assigned to </a:t>
                      </a:r>
                      <a:br>
                        <a:rPr lang="en-US" sz="20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the error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17">
                <a:tc>
                  <a:txBody>
                    <a:bodyPr/>
                    <a:lstStyle/>
                    <a:p>
                      <a:r>
                        <a:rPr lang="en-US" sz="200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Error message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17">
                <a:tc>
                  <a:txBody>
                    <a:bodyPr/>
                    <a:lstStyle/>
                    <a:p>
                      <a:r>
                        <a:rPr lang="en-US" sz="2000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ERROR_SEVERITY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Severity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class (1-25)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r>
                        <a:rPr lang="en-US" sz="2000" dirty="0"/>
                        <a:t>Procedure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ERROR_PROCEDURE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 of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procedure or 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trigger that raised the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1240">
                <a:tc>
                  <a:txBody>
                    <a:bodyPr/>
                    <a:lstStyle/>
                    <a:p>
                      <a:r>
                        <a:rPr lang="en-US" sz="2000" dirty="0"/>
                        <a:t>Line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ERROR_LINE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 that 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the error in the batch, procedure, trigger, or function</a:t>
                      </a:r>
                      <a:endParaRPr lang="en-US" sz="2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87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C472-C93B-4DA6-B5B2-5E5555E4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</a:t>
            </a:r>
            <a:r>
              <a:rPr lang="en-US" dirty="0" err="1"/>
              <a:t>fungsi</a:t>
            </a:r>
            <a:r>
              <a:rPr lang="en-US" dirty="0"/>
              <a:t> error 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2D53-0196-4165-93B3-D8D1B2FD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Hasil: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7DED-7758-4558-93E8-7EEBE88F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16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F1A9A-007F-4C51-B01A-60FE6454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0489"/>
            <a:ext cx="5092219" cy="273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1AF9D-D99E-4300-B882-D5D0222D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" y="5227662"/>
            <a:ext cx="10734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1333-8150-4C9C-A6DE-D4F4DF2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02C-AD76-481E-964E-3784D13F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Blok TRY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statement BEGIN TRY ... END TRY</a:t>
            </a:r>
          </a:p>
          <a:p>
            <a:pPr lvl="1"/>
            <a:r>
              <a:rPr lang="en-US" dirty="0" err="1"/>
              <a:t>Tempatkan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error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END TRY dan BEGIN CATCH</a:t>
            </a:r>
          </a:p>
          <a:p>
            <a:pPr lvl="1"/>
            <a:r>
              <a:rPr lang="en-US" dirty="0"/>
              <a:t>Blok TRY dan CATCH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bersarang</a:t>
            </a:r>
            <a:endParaRPr lang="en-US" dirty="0"/>
          </a:p>
          <a:p>
            <a:r>
              <a:rPr lang="en-US" dirty="0"/>
              <a:t>Blok CATCH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statement BEGIN CATCH ... END CATCH</a:t>
            </a:r>
          </a:p>
          <a:p>
            <a:pPr lvl="1"/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 yang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B41AA-3F9D-4011-8656-BAE10B63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3CA7-D2F4-43C5-AF5E-61A6867A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E6DA-83D7-48E6-8BC6-AFB18EAC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Hasil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F8F4-2F59-4D33-9CD4-5EB22F35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18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E28B87A-421C-42E5-96EE-2B21B7B7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1" y="1556792"/>
            <a:ext cx="8240833" cy="278124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200" b="0" dirty="0">
                <a:solidFill>
                  <a:srgbClr val="0000CC"/>
                </a:solidFill>
              </a:rPr>
              <a:t> BEGIN TRY</a:t>
            </a:r>
          </a:p>
          <a:p>
            <a:r>
              <a:rPr lang="en-US" sz="1200" b="0" dirty="0"/>
              <a:t>    </a:t>
            </a:r>
            <a:r>
              <a:rPr lang="en-US" sz="1200" b="0" dirty="0">
                <a:solidFill>
                  <a:srgbClr val="00B050"/>
                </a:solidFill>
              </a:rPr>
              <a:t>-- Generate a divide-by-zero error.</a:t>
            </a:r>
          </a:p>
          <a:p>
            <a:r>
              <a:rPr lang="en-US" sz="1200" b="0" dirty="0"/>
              <a:t> </a:t>
            </a:r>
            <a:r>
              <a:rPr lang="en-US" sz="1200" b="0" dirty="0">
                <a:solidFill>
                  <a:srgbClr val="0000CC"/>
                </a:solidFill>
              </a:rPr>
              <a:t>SELECT </a:t>
            </a:r>
            <a:r>
              <a:rPr lang="en-US" sz="1200" b="0" dirty="0"/>
              <a:t>1/0;</a:t>
            </a:r>
          </a:p>
          <a:p>
            <a:r>
              <a:rPr lang="en-US" sz="1200" b="0" dirty="0">
                <a:solidFill>
                  <a:srgbClr val="0000CC"/>
                </a:solidFill>
              </a:rPr>
              <a:t>END TRY</a:t>
            </a:r>
          </a:p>
          <a:p>
            <a:r>
              <a:rPr lang="en-US" sz="1200" b="0" dirty="0">
                <a:solidFill>
                  <a:srgbClr val="0000CC"/>
                </a:solidFill>
              </a:rPr>
              <a:t>BEGIN CATCH</a:t>
            </a:r>
          </a:p>
          <a:p>
            <a:r>
              <a:rPr lang="en-US" sz="1200" b="0" dirty="0">
                <a:solidFill>
                  <a:srgbClr val="0000CC"/>
                </a:solidFill>
              </a:rPr>
              <a:t>SELECT</a:t>
            </a:r>
          </a:p>
          <a:p>
            <a:r>
              <a:rPr lang="en-US" sz="1200" b="0" dirty="0"/>
              <a:t>         </a:t>
            </a:r>
            <a:r>
              <a:rPr lang="en-US" sz="1200" b="0" dirty="0">
                <a:solidFill>
                  <a:srgbClr val="FF33CC"/>
                </a:solidFill>
              </a:rPr>
              <a:t>ERROR_NUMBER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ErrorNumber</a:t>
            </a:r>
            <a:endParaRPr lang="en-US" sz="1200" b="0" dirty="0"/>
          </a:p>
          <a:p>
            <a:r>
              <a:rPr lang="en-US" sz="1200" b="0" dirty="0"/>
              <a:t>        ,</a:t>
            </a:r>
            <a:r>
              <a:rPr lang="en-US" sz="1200" b="0" dirty="0">
                <a:solidFill>
                  <a:srgbClr val="FF33CC"/>
                </a:solidFill>
              </a:rPr>
              <a:t>ERROR_SEVERITY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ErrorSeverity</a:t>
            </a:r>
            <a:endParaRPr lang="en-US" sz="1200" b="0" dirty="0"/>
          </a:p>
          <a:p>
            <a:r>
              <a:rPr lang="en-US" sz="1200" b="0" dirty="0"/>
              <a:t>        ,</a:t>
            </a:r>
            <a:r>
              <a:rPr lang="en-US" sz="1200" b="0" dirty="0">
                <a:solidFill>
                  <a:srgbClr val="FF33CC"/>
                </a:solidFill>
              </a:rPr>
              <a:t>ERROR_STATE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ErrorState</a:t>
            </a:r>
            <a:endParaRPr lang="en-US" sz="1200" b="0" dirty="0"/>
          </a:p>
          <a:p>
            <a:r>
              <a:rPr lang="en-US" sz="1200" b="0" dirty="0"/>
              <a:t>        ,</a:t>
            </a:r>
            <a:r>
              <a:rPr lang="en-US" sz="1200" b="0" dirty="0">
                <a:solidFill>
                  <a:srgbClr val="FF33CC"/>
                </a:solidFill>
              </a:rPr>
              <a:t>ERROR_PROCEDURE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ErrorProcedure</a:t>
            </a:r>
            <a:endParaRPr lang="en-US" sz="1200" b="0" dirty="0"/>
          </a:p>
          <a:p>
            <a:r>
              <a:rPr lang="en-US" sz="1200" b="0" dirty="0"/>
              <a:t>        ,</a:t>
            </a:r>
            <a:r>
              <a:rPr lang="en-US" sz="1200" b="0" dirty="0">
                <a:solidFill>
                  <a:srgbClr val="FF33CC"/>
                </a:solidFill>
              </a:rPr>
              <a:t>ERROR_LINE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ErrorLine</a:t>
            </a:r>
            <a:endParaRPr lang="en-US" sz="1200" b="0" dirty="0"/>
          </a:p>
          <a:p>
            <a:r>
              <a:rPr lang="en-US" sz="1200" b="0" dirty="0"/>
              <a:t>        ,</a:t>
            </a:r>
            <a:r>
              <a:rPr lang="en-US" sz="1200" b="0" dirty="0">
                <a:solidFill>
                  <a:srgbClr val="FF33CC"/>
                </a:solidFill>
              </a:rPr>
              <a:t>ERROR_MESSAGE</a:t>
            </a:r>
            <a:r>
              <a:rPr lang="en-US" sz="1200" b="0" dirty="0"/>
              <a:t>() </a:t>
            </a:r>
            <a:r>
              <a:rPr lang="en-US" sz="1200" b="0" dirty="0">
                <a:solidFill>
                  <a:srgbClr val="0000CC"/>
                </a:solidFill>
              </a:rPr>
              <a:t>AS</a:t>
            </a:r>
            <a:r>
              <a:rPr lang="en-US" sz="1200" b="0" dirty="0"/>
              <a:t> </a:t>
            </a:r>
            <a:r>
              <a:rPr lang="en-US" sz="1200" b="0" dirty="0" err="1"/>
              <a:t>ErrorMessage</a:t>
            </a:r>
            <a:r>
              <a:rPr lang="en-US" sz="1200" b="0" dirty="0"/>
              <a:t>;</a:t>
            </a:r>
          </a:p>
          <a:p>
            <a:r>
              <a:rPr lang="en-US" sz="1200" b="0" dirty="0">
                <a:solidFill>
                  <a:srgbClr val="0000CC"/>
                </a:solidFill>
              </a:rPr>
              <a:t>END CATCH;</a:t>
            </a:r>
          </a:p>
          <a:p>
            <a:r>
              <a:rPr lang="en-US" sz="1200" b="0" dirty="0">
                <a:solidFill>
                  <a:srgbClr val="0000CC"/>
                </a:solidFill>
              </a:rPr>
              <a:t>GO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2DF7EC67-6F6F-4DDC-BB4C-AEF8DF36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5085184"/>
            <a:ext cx="8240833" cy="86314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u="sng" dirty="0" err="1"/>
              <a:t>ErrorNumber</a:t>
            </a:r>
            <a:r>
              <a:rPr lang="en-US" sz="1600" b="0" u="sng" dirty="0"/>
              <a:t> </a:t>
            </a:r>
            <a:r>
              <a:rPr lang="en-US" sz="1600" b="0" u="sng" dirty="0" err="1"/>
              <a:t>ErrorSeverity</a:t>
            </a:r>
            <a:r>
              <a:rPr lang="en-US" sz="1600" b="0" u="sng" dirty="0"/>
              <a:t> </a:t>
            </a:r>
            <a:r>
              <a:rPr lang="en-US" sz="1600" b="0" u="sng" dirty="0" err="1"/>
              <a:t>ErrorState</a:t>
            </a:r>
            <a:r>
              <a:rPr lang="en-US" sz="1600" b="0" u="sng" dirty="0"/>
              <a:t> </a:t>
            </a:r>
            <a:r>
              <a:rPr lang="en-US" sz="1600" b="0" u="sng" dirty="0" err="1"/>
              <a:t>ErrorProcedure</a:t>
            </a:r>
            <a:r>
              <a:rPr lang="en-US" sz="1600" b="0" u="sng" dirty="0"/>
              <a:t> </a:t>
            </a:r>
            <a:r>
              <a:rPr lang="en-US" sz="1600" b="0" u="sng" dirty="0" err="1"/>
              <a:t>ErrorLine</a:t>
            </a:r>
            <a:r>
              <a:rPr lang="en-US" sz="1600" b="0" u="sng" dirty="0"/>
              <a:t> </a:t>
            </a:r>
            <a:r>
              <a:rPr lang="en-US" sz="1600" b="0" u="sng" dirty="0" err="1"/>
              <a:t>ErrorMessage</a:t>
            </a:r>
            <a:endParaRPr lang="en-US" sz="1600" b="0" u="sng" dirty="0"/>
          </a:p>
          <a:p>
            <a:r>
              <a:rPr lang="en-US" sz="1600" b="0" dirty="0"/>
              <a:t>8134	            16 	       1	         NULL	     3	Divide by zero   						        error encountered.</a:t>
            </a:r>
          </a:p>
        </p:txBody>
      </p:sp>
    </p:spTree>
    <p:extLst>
      <p:ext uri="{BB962C8B-B14F-4D97-AF65-F5344CB8AC3E}">
        <p14:creationId xmlns:p14="http://schemas.microsoft.com/office/powerpoint/2010/main" val="396064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030C-02B4-4ED8-B8E1-467E4A6F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blok</a:t>
            </a:r>
            <a:r>
              <a:rPr lang="en-US" dirty="0"/>
              <a:t> 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1208-778A-4F4F-BA79-61099C8F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error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oleh TRY / CATCH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8531-8CC2-4A69-B9B3-4182B75B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19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5849529-77C4-4CA8-9AC0-C19D22B2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220876"/>
            <a:ext cx="7659583" cy="271730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>
                <a:solidFill>
                  <a:srgbClr val="0000CC"/>
                </a:solidFill>
              </a:rPr>
              <a:t>BEGIN TRY</a:t>
            </a:r>
          </a:p>
          <a:p>
            <a:r>
              <a:rPr lang="en-US" sz="1600" b="0" dirty="0"/>
              <a:t>    </a:t>
            </a:r>
            <a:r>
              <a:rPr lang="en-US" sz="1600" b="0" dirty="0">
                <a:solidFill>
                  <a:srgbClr val="00B050"/>
                </a:solidFill>
              </a:rPr>
              <a:t>-- Table does not exist; object name resolution</a:t>
            </a:r>
          </a:p>
          <a:p>
            <a:r>
              <a:rPr lang="en-US" sz="1600" b="0" dirty="0"/>
              <a:t>    </a:t>
            </a:r>
            <a:r>
              <a:rPr lang="en-US" sz="1600" b="0" dirty="0">
                <a:solidFill>
                  <a:srgbClr val="00B050"/>
                </a:solidFill>
              </a:rPr>
              <a:t>-- error not caught.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SELECT </a:t>
            </a:r>
            <a:r>
              <a:rPr lang="en-US" sz="1600" b="0" dirty="0"/>
              <a:t>* </a:t>
            </a:r>
            <a:r>
              <a:rPr lang="en-US" sz="1600" b="0" dirty="0">
                <a:solidFill>
                  <a:srgbClr val="0000CC"/>
                </a:solidFill>
              </a:rPr>
              <a:t>FROM</a:t>
            </a:r>
            <a:r>
              <a:rPr lang="en-US" sz="1600" b="0" dirty="0"/>
              <a:t> </a:t>
            </a:r>
            <a:r>
              <a:rPr lang="en-US" sz="1600" b="0" dirty="0" err="1"/>
              <a:t>IDontExist</a:t>
            </a:r>
            <a:r>
              <a:rPr lang="en-US" sz="1600" b="0" dirty="0"/>
              <a:t>;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END TRY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BEGIN CATCH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    SELECT </a:t>
            </a:r>
          </a:p>
          <a:p>
            <a:r>
              <a:rPr lang="en-US" sz="1600" b="0" dirty="0"/>
              <a:t>         </a:t>
            </a:r>
            <a:r>
              <a:rPr lang="en-US" sz="1600" b="0" dirty="0">
                <a:solidFill>
                  <a:srgbClr val="FF33CC"/>
                </a:solidFill>
              </a:rPr>
              <a:t>ERROR_NUMBER</a:t>
            </a:r>
            <a:r>
              <a:rPr lang="en-US" sz="1600" b="0" dirty="0"/>
              <a:t>()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ErrorNumber</a:t>
            </a:r>
            <a:endParaRPr lang="en-US" sz="1600" b="0" dirty="0"/>
          </a:p>
          <a:p>
            <a:r>
              <a:rPr lang="en-US" sz="1600" b="0" dirty="0"/>
              <a:t>        ,</a:t>
            </a:r>
            <a:r>
              <a:rPr lang="en-US" sz="1600" b="0" dirty="0">
                <a:solidFill>
                  <a:srgbClr val="FF33CC"/>
                </a:solidFill>
              </a:rPr>
              <a:t>ERROR_MESSAGE</a:t>
            </a:r>
            <a:r>
              <a:rPr lang="en-US" sz="1600" b="0" dirty="0"/>
              <a:t>()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ErrorMessage</a:t>
            </a:r>
            <a:r>
              <a:rPr lang="en-US" sz="1600" b="0" dirty="0"/>
              <a:t>;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END CATCH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36FF092-CB7A-41C5-B1E1-DBAB0D7B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97" y="5301208"/>
            <a:ext cx="7659583" cy="60739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</a:rPr>
              <a:t>Msg</a:t>
            </a:r>
            <a:r>
              <a:rPr lang="en-US" sz="1600" b="0" dirty="0">
                <a:solidFill>
                  <a:srgbClr val="FF0000"/>
                </a:solidFill>
              </a:rPr>
              <a:t> 208, Level 16, State 1, Line 4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Invalid object name ‘</a:t>
            </a:r>
            <a:r>
              <a:rPr lang="en-US" sz="1600" b="0" dirty="0" err="1">
                <a:solidFill>
                  <a:srgbClr val="FF0000"/>
                </a:solidFill>
              </a:rPr>
              <a:t>IDontExist</a:t>
            </a:r>
            <a:r>
              <a:rPr lang="en-US" sz="1600" b="0" dirty="0">
                <a:solidFill>
                  <a:srgbClr val="FF0000"/>
                </a:solidFill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9898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TSQL</a:t>
            </a:r>
          </a:p>
          <a:p>
            <a:pPr lvl="1"/>
            <a:r>
              <a:rPr lang="en-US" dirty="0"/>
              <a:t>BATCH</a:t>
            </a:r>
          </a:p>
          <a:p>
            <a:pPr lvl="1"/>
            <a:r>
              <a:rPr lang="en-US" dirty="0" err="1"/>
              <a:t>Variabel</a:t>
            </a:r>
            <a:endParaRPr lang="en-US" dirty="0"/>
          </a:p>
          <a:p>
            <a:pPr lvl="1"/>
            <a:r>
              <a:rPr lang="en-US" dirty="0"/>
              <a:t>Synonyms</a:t>
            </a:r>
          </a:p>
          <a:p>
            <a:pPr lvl="1"/>
            <a:r>
              <a:rPr lang="en-US" dirty="0"/>
              <a:t>IF…Else</a:t>
            </a:r>
          </a:p>
          <a:p>
            <a:pPr lvl="1"/>
            <a:r>
              <a:rPr lang="en-US" dirty="0"/>
              <a:t>While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TRY…CATCH</a:t>
            </a:r>
          </a:p>
          <a:p>
            <a:pPr lvl="1"/>
            <a:r>
              <a:rPr lang="en-US" dirty="0"/>
              <a:t>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4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A78-26C5-4053-B461-9E124A5D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8FB5-9FC9-4534-80C8-9BF0BD9A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SQL Server 2012 </a:t>
            </a:r>
            <a:r>
              <a:rPr lang="en-US" dirty="0" err="1"/>
              <a:t>menyediakan</a:t>
            </a:r>
            <a:r>
              <a:rPr lang="en-US" dirty="0"/>
              <a:t> statement THROW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statement RAISERROR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error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sys.messages</a:t>
            </a:r>
            <a:endParaRPr lang="en-US" dirty="0"/>
          </a:p>
          <a:p>
            <a:r>
              <a:rPr lang="en-US" dirty="0"/>
              <a:t>THROW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error:</a:t>
            </a:r>
          </a:p>
          <a:p>
            <a:pPr lvl="1"/>
            <a:r>
              <a:rPr lang="en-US" dirty="0" err="1"/>
              <a:t>Menangani</a:t>
            </a:r>
            <a:r>
              <a:rPr lang="en-US" dirty="0"/>
              <a:t> error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di </a:t>
            </a:r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lokal</a:t>
            </a:r>
            <a:endParaRPr lang="en-US" dirty="0"/>
          </a:p>
          <a:p>
            <a:pPr lvl="1"/>
            <a:r>
              <a:rPr lang="en-US" dirty="0" err="1"/>
              <a:t>Mengirimkan</a:t>
            </a:r>
            <a:r>
              <a:rPr lang="en-US" dirty="0"/>
              <a:t> error </a:t>
            </a:r>
            <a:r>
              <a:rPr lang="en-US" dirty="0" err="1"/>
              <a:t>ke</a:t>
            </a:r>
            <a:r>
              <a:rPr lang="en-US" dirty="0"/>
              <a:t> proses yang lain</a:t>
            </a:r>
          </a:p>
          <a:p>
            <a:r>
              <a:rPr lang="en-US" dirty="0" err="1"/>
              <a:t>Gunakan</a:t>
            </a:r>
            <a:r>
              <a:rPr lang="en-US" dirty="0"/>
              <a:t> THROW: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error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Tanpa</a:t>
            </a:r>
            <a:r>
              <a:rPr lang="en-US" dirty="0"/>
              <a:t>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error yang </a:t>
            </a:r>
            <a:r>
              <a:rPr lang="en-US" dirty="0" err="1"/>
              <a:t>asli</a:t>
            </a:r>
            <a:r>
              <a:rPr lang="en-US" dirty="0"/>
              <a:t>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CATCH)</a:t>
            </a:r>
          </a:p>
          <a:p>
            <a:pPr marL="411480" lvl="1" indent="0">
              <a:buNone/>
            </a:pPr>
            <a:r>
              <a:rPr lang="en-US" dirty="0"/>
              <a:t> 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2905-B0D5-481E-8944-2DFD4BA3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20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21859A6-541C-4C54-8D72-9993BBA2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4311779"/>
            <a:ext cx="7659583" cy="242958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BEGIN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TRY</a:t>
            </a:r>
          </a:p>
          <a:p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100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/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0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Lucida Sans Typewriter" pitchFamily="49" charset="0"/>
              </a:rPr>
              <a:t>'Problem'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END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TRY</a:t>
            </a:r>
          </a:p>
          <a:p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BEGIN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CATCH</a:t>
            </a:r>
          </a:p>
          <a:p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PRINT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Lucida Sans Typewriter" pitchFamily="49" charset="0"/>
              </a:rPr>
              <a:t>'Code inside CATCH is beginning'</a:t>
            </a:r>
          </a:p>
          <a:p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PRINT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Lucida Sans Typewriter" pitchFamily="49" charset="0"/>
              </a:rPr>
              <a:t>‘</a:t>
            </a:r>
            <a:r>
              <a:rPr lang="en-US" sz="1600" b="0" dirty="0" err="1">
                <a:solidFill>
                  <a:srgbClr val="FF0000"/>
                </a:solidFill>
                <a:latin typeface="Lucida Sans Typewriter" pitchFamily="49" charset="0"/>
              </a:rPr>
              <a:t>MyError</a:t>
            </a:r>
            <a:r>
              <a:rPr lang="en-US" sz="1600" b="0" dirty="0">
                <a:solidFill>
                  <a:srgbClr val="FF0000"/>
                </a:solidFill>
                <a:latin typeface="Lucida Sans Typewriter" pitchFamily="49" charset="0"/>
              </a:rPr>
              <a:t>: '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+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FF00FF"/>
                </a:solidFill>
                <a:latin typeface="Lucida Sans Typewriter" pitchFamily="49" charset="0"/>
              </a:rPr>
              <a:t>CAST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sz="1600" b="0" dirty="0">
                <a:solidFill>
                  <a:srgbClr val="FF00FF"/>
                </a:solidFill>
                <a:latin typeface="Lucida Sans Typewriter" pitchFamily="49" charset="0"/>
              </a:rPr>
              <a:t>ERROR_NUMBER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()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</a:p>
          <a:p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		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VARCHAR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255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));</a:t>
            </a:r>
          </a:p>
          <a:p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	THROW</a:t>
            </a:r>
            <a:r>
              <a:rPr lang="en-US" sz="1600" b="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END</a:t>
            </a:r>
            <a:r>
              <a:rPr lang="en-US" sz="16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Lucida Sans Typewriter" pitchFamily="49" charset="0"/>
              </a:rPr>
              <a:t>CATCH</a:t>
            </a:r>
            <a:endParaRPr lang="en-US" sz="1600" b="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B064-8039-4812-83EF-D0C6CA1C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(user defined error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585E-6350-4E5F-9354-3527CF71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1 </a:t>
            </a:r>
            <a:r>
              <a:rPr lang="en-US" dirty="0" err="1"/>
              <a:t>penggunaan</a:t>
            </a:r>
            <a:r>
              <a:rPr lang="en-US" dirty="0"/>
              <a:t> THROW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hasil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CB15A-7E77-45B5-9F56-4A92EAFA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21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B5632-6AA4-4A1D-BACB-6096CD17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76872"/>
            <a:ext cx="98234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DBBE3-9633-486D-A07E-28029FD0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897051"/>
            <a:ext cx="7920880" cy="10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727-BC29-4EF6-A4CB-8DF8966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(original error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6284-D44F-4E2D-A1C3-4AA8D445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2 </a:t>
            </a:r>
            <a:r>
              <a:rPr lang="en-US" dirty="0" err="1"/>
              <a:t>penggunaan</a:t>
            </a:r>
            <a:r>
              <a:rPr lang="en-US" dirty="0"/>
              <a:t> THROW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Hasil: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254D-6C62-48F8-9921-2355D1B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22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F500-8F38-42C1-B047-3FE5AA6D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34" y="2132856"/>
            <a:ext cx="8134350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ED4FB-7054-477C-8EF9-BF76223A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6" y="5128270"/>
            <a:ext cx="6360934" cy="1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852936"/>
            <a:ext cx="7633742" cy="14921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6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F32E-5714-46E5-A373-0E4215FA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119B7-0382-4A30-9D2F-EBE70973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T-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BD441-0836-4B57-8757-6CD691D41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D1FC-BAC4-43ED-B951-EAB64B38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T-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5A80-37F1-400F-9017-8E51B44C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T-SQL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SQL Server </a:t>
            </a:r>
            <a:r>
              <a:rPr lang="en-US" dirty="0" err="1"/>
              <a:t>sebagai</a:t>
            </a:r>
            <a:r>
              <a:rPr lang="en-US" dirty="0"/>
              <a:t>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penguraian</a:t>
            </a:r>
            <a:r>
              <a:rPr lang="en-US" dirty="0"/>
              <a:t>, </a:t>
            </a:r>
            <a:r>
              <a:rPr lang="en-US" dirty="0" err="1"/>
              <a:t>optimisasi</a:t>
            </a:r>
            <a:endParaRPr lang="en-US" dirty="0"/>
          </a:p>
          <a:p>
            <a:r>
              <a:rPr lang="en-US" dirty="0" err="1"/>
              <a:t>Eksekusi</a:t>
            </a:r>
            <a:r>
              <a:rPr lang="en-US" dirty="0"/>
              <a:t> Batch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GO</a:t>
            </a:r>
          </a:p>
          <a:p>
            <a:r>
              <a:rPr lang="en-US" dirty="0"/>
              <a:t>Batch juga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statement (mis., CREATE FUNCTION, CREATE PROCEDURE, CREATE VIEW)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</a:t>
            </a:r>
            <a:r>
              <a:rPr lang="en-US" dirty="0" err="1"/>
              <a:t>dalam</a:t>
            </a:r>
            <a:r>
              <a:rPr lang="en-US" dirty="0"/>
              <a:t> Batch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7FB5-4ED2-481C-B7E1-D3A80B0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4</a:t>
            </a:fld>
            <a:endParaRPr lang="id-ID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233FE8D-A011-48E6-B311-77169AE2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63" y="4524911"/>
            <a:ext cx="7270229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CREATE VIEW </a:t>
            </a:r>
            <a:r>
              <a:rPr lang="en-US" sz="2000" b="0" dirty="0" err="1"/>
              <a:t>HumanResources.EmployeeList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AS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BusinessEntityID</a:t>
            </a:r>
            <a:r>
              <a:rPr lang="en-US" sz="2000" b="0" dirty="0"/>
              <a:t>, </a:t>
            </a:r>
            <a:r>
              <a:rPr lang="en-US" sz="2000" b="0" dirty="0" err="1"/>
              <a:t>JobTitle</a:t>
            </a:r>
            <a:r>
              <a:rPr lang="en-US" sz="2000" b="0" dirty="0"/>
              <a:t>, </a:t>
            </a:r>
            <a:r>
              <a:rPr lang="en-US" sz="2000" b="0" dirty="0" err="1"/>
              <a:t>HireDate</a:t>
            </a:r>
            <a:r>
              <a:rPr lang="en-US" sz="2000" b="0" dirty="0"/>
              <a:t>, </a:t>
            </a:r>
            <a:r>
              <a:rPr lang="en-US" sz="2000" b="0" dirty="0" err="1"/>
              <a:t>VacationHours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HumanResources.Employee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2285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C4-1FAB-4EA6-806F-1450791D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T-</a:t>
            </a:r>
            <a:r>
              <a:rPr lang="en-US" dirty="0" err="1"/>
              <a:t>sql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B5F8-7765-48C8-9A3F-EC1A68C6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unit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Batch </a:t>
            </a:r>
            <a:r>
              <a:rPr lang="en-US" dirty="0" err="1"/>
              <a:t>eror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Batch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r>
              <a:rPr lang="en-US" dirty="0"/>
              <a:t>Batch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Error Handling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9123-FB6B-46F2-BA96-AA190559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5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29A5F0D-04F4-4DDA-87D5-5A9101AD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3428743"/>
            <a:ext cx="7270229" cy="329273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Lucida Sans Typewriter" pitchFamily="49" charset="0"/>
              </a:rPr>
              <a:t>--Valid batch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INSERT INTO </a:t>
            </a:r>
            <a:r>
              <a:rPr lang="en-US" sz="2000" b="0" dirty="0" err="1"/>
              <a:t>Production.UnitMeasure</a:t>
            </a:r>
            <a:r>
              <a:rPr lang="en-US" sz="2000" b="0" dirty="0"/>
              <a:t> (Name, </a:t>
            </a:r>
            <a:r>
              <a:rPr lang="en-US" sz="2000" b="0" dirty="0" err="1"/>
              <a:t>UnitMeasureCode</a:t>
            </a:r>
            <a:r>
              <a:rPr lang="en-US" sz="2000" b="0" dirty="0"/>
              <a:t>, </a:t>
            </a:r>
            <a:r>
              <a:rPr lang="en-US" sz="2000" b="0" dirty="0" err="1"/>
              <a:t>ModifiedDate</a:t>
            </a:r>
            <a:r>
              <a:rPr lang="en-US" sz="2000" b="0" dirty="0"/>
              <a:t>)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/>
              </a:rPr>
              <a:t>VALUES	</a:t>
            </a:r>
            <a:r>
              <a:rPr lang="en-US" sz="2000" b="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N'Square</a:t>
            </a:r>
            <a:r>
              <a:rPr lang="en-US" sz="2000" b="0" dirty="0">
                <a:solidFill>
                  <a:srgbClr val="FF0000"/>
                </a:solidFill>
              </a:rPr>
              <a:t> Footage'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0000"/>
                </a:solidFill>
              </a:rPr>
              <a:t>N‘F4'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33CC"/>
                </a:solidFill>
              </a:rPr>
              <a:t>GETDATE()</a:t>
            </a:r>
            <a:r>
              <a:rPr lang="en-US" sz="2000" b="0" dirty="0">
                <a:solidFill>
                  <a:srgbClr val="808080"/>
                </a:solidFill>
                <a:latin typeface="Consolas"/>
              </a:rPr>
              <a:t>), </a:t>
            </a:r>
          </a:p>
          <a:p>
            <a:r>
              <a:rPr lang="en-US" sz="2000" b="0" dirty="0">
                <a:solidFill>
                  <a:srgbClr val="808080"/>
                </a:solidFill>
                <a:latin typeface="Consolas"/>
              </a:rPr>
              <a:t>	(</a:t>
            </a:r>
            <a:r>
              <a:rPr lang="en-US" sz="2000" b="0" dirty="0" err="1">
                <a:solidFill>
                  <a:srgbClr val="FF0000"/>
                </a:solidFill>
              </a:rPr>
              <a:t>N'Square</a:t>
            </a:r>
            <a:r>
              <a:rPr lang="en-US" sz="2000" b="0" dirty="0">
                <a:solidFill>
                  <a:srgbClr val="FF0000"/>
                </a:solidFill>
              </a:rPr>
              <a:t> Inches'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0000"/>
                </a:solidFill>
              </a:rPr>
              <a:t>N‘I2'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33CC"/>
                </a:solidFill>
              </a:rPr>
              <a:t>GETDATE()</a:t>
            </a:r>
            <a:r>
              <a:rPr lang="en-US" sz="2000" b="0" dirty="0">
                <a:solidFill>
                  <a:srgbClr val="808080"/>
                </a:solidFill>
                <a:latin typeface="Consolas"/>
              </a:rPr>
              <a:t>);</a:t>
            </a:r>
          </a:p>
          <a:p>
            <a:r>
              <a:rPr lang="en-US" sz="2000" b="0" dirty="0">
                <a:solidFill>
                  <a:srgbClr val="0000CC"/>
                </a:solidFill>
                <a:latin typeface="Consolas"/>
              </a:rPr>
              <a:t>GO</a:t>
            </a:r>
          </a:p>
          <a:p>
            <a:r>
              <a:rPr lang="en-US" sz="2000" b="0" dirty="0">
                <a:solidFill>
                  <a:srgbClr val="008000"/>
                </a:solidFill>
                <a:latin typeface="Lucida Sans Typewriter" pitchFamily="49" charset="0"/>
              </a:rPr>
              <a:t>--Invalid batch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INSERT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INTO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dbo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t1 VALUE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1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2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srgbClr val="FF0000"/>
                </a:solidFill>
                <a:latin typeface="Lucida Sans Typewriter" pitchFamily="49" charset="0"/>
              </a:rPr>
              <a:t>N'abc'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INSERT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INTO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dbo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t1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VALUES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2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3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srgbClr val="FF0000"/>
                </a:solidFill>
                <a:latin typeface="Lucida Sans Typewriter" pitchFamily="49" charset="0"/>
              </a:rPr>
              <a:t>N'def'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3819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9A72-A02A-4A0A-8DA0-07F13FA1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pada TSQL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17ED-956A-4847-882B-9253815F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batch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DECLARE dan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symbol </a:t>
            </a:r>
            <a:r>
              <a:rPr lang="en-US" b="1" dirty="0"/>
              <a:t>@</a:t>
            </a:r>
          </a:p>
          <a:p>
            <a:pPr lvl="1"/>
            <a:r>
              <a:rPr lang="en-US" dirty="0" err="1"/>
              <a:t>Dideklarasikan</a:t>
            </a:r>
            <a:r>
              <a:rPr lang="en-US" dirty="0"/>
              <a:t> dan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pada batch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pendeklarasian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batch </a:t>
            </a:r>
            <a:r>
              <a:rPr lang="en-US" dirty="0" err="1"/>
              <a:t>berakhir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C3177-A5DC-4C28-B929-06AFF9F1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6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6DB2FCA-8A40-47CA-909B-FC1FD5AE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59" y="3428743"/>
            <a:ext cx="7986641" cy="329273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latin typeface="Lucida Sans Typewriter" pitchFamily="49" charset="0"/>
              </a:rPr>
              <a:t>--</a:t>
            </a:r>
            <a:r>
              <a:rPr lang="en-US" sz="2000" b="0" dirty="0" err="1">
                <a:solidFill>
                  <a:srgbClr val="008000"/>
                </a:solidFill>
                <a:latin typeface="Lucida Sans Typewriter" pitchFamily="49" charset="0"/>
              </a:rPr>
              <a:t>Declare,initialize</a:t>
            </a:r>
            <a:r>
              <a:rPr lang="en-US" sz="2000" b="0" dirty="0">
                <a:solidFill>
                  <a:srgbClr val="008000"/>
                </a:solidFill>
                <a:latin typeface="Lucida Sans Typewriter" pitchFamily="49" charset="0"/>
              </a:rPr>
              <a:t>, and use a variable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DECLARE</a:t>
            </a:r>
            <a:r>
              <a:rPr lang="en-US" sz="2000" b="0" dirty="0"/>
              <a:t> @</a:t>
            </a:r>
            <a:r>
              <a:rPr lang="en-US" sz="2000" b="0" dirty="0" err="1"/>
              <a:t>SalesPerson_id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INT</a:t>
            </a:r>
            <a:r>
              <a:rPr lang="en-US" sz="2000" b="0" dirty="0"/>
              <a:t> = 5;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OrderYear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33CC"/>
                </a:solidFill>
              </a:rPr>
              <a:t>COUNT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00CC"/>
                </a:solidFill>
              </a:rPr>
              <a:t>DISTINCT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CustCount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(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 </a:t>
            </a:r>
            <a:r>
              <a:rPr lang="en-US" sz="2000" b="0" dirty="0"/>
              <a:t>YEAR(</a:t>
            </a:r>
            <a:r>
              <a:rPr lang="en-US" sz="2000" b="0" dirty="0" err="1"/>
              <a:t>OrderDate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OrderYear</a:t>
            </a:r>
            <a:r>
              <a:rPr lang="en-US" sz="2000" b="0" dirty="0"/>
              <a:t>, </a:t>
            </a:r>
            <a:r>
              <a:rPr lang="en-US" sz="2000" b="0" dirty="0" err="1"/>
              <a:t>CustomerID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 </a:t>
            </a:r>
            <a:r>
              <a:rPr lang="en-US" sz="2000" b="0" dirty="0" err="1"/>
              <a:t>SalesPersonID</a:t>
            </a:r>
            <a:r>
              <a:rPr lang="en-US" sz="2000" b="0" dirty="0"/>
              <a:t> = @</a:t>
            </a:r>
            <a:r>
              <a:rPr lang="en-US" sz="2000" b="0" dirty="0" err="1"/>
              <a:t>SalesPerson_id</a:t>
            </a:r>
            <a:endParaRPr lang="en-US" sz="2000" b="0" dirty="0"/>
          </a:p>
          <a:p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DerivedYear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GROUP BY </a:t>
            </a:r>
            <a:r>
              <a:rPr lang="en-US" sz="2000" b="0" dirty="0" err="1"/>
              <a:t>OrderYear</a:t>
            </a:r>
            <a:r>
              <a:rPr lang="en-US" sz="2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86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9FD9-5FCF-4A5A-B079-1E55422A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pada TSQL(2)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F070-EC6D-4A17-AC2C-B4BF9EC7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556792"/>
            <a:ext cx="11133826" cy="4723238"/>
          </a:xfrm>
        </p:spPr>
        <p:txBody>
          <a:bodyPr/>
          <a:lstStyle/>
          <a:p>
            <a:r>
              <a:rPr lang="en-US" dirty="0"/>
              <a:t>Nilai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SET </a:t>
            </a:r>
            <a:r>
              <a:rPr lang="en-US" dirty="0" err="1"/>
              <a:t>atau</a:t>
            </a:r>
            <a:r>
              <a:rPr lang="en-US" dirty="0"/>
              <a:t> SELECT statement</a:t>
            </a:r>
          </a:p>
          <a:p>
            <a:r>
              <a:rPr lang="en-US" dirty="0"/>
              <a:t>SET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SELECT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sekaligus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SELECT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oleh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CA99-CDA9-4478-9628-0EA13D00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7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1A71187-90A7-4C7E-B56E-EE87CFE9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3796260"/>
            <a:ext cx="7270229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Lucida Sans Typewriter" pitchFamily="49" charset="0"/>
              </a:rPr>
              <a:t>--Declare and initialize variables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DECLARE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@numrows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3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@catid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endParaRPr lang="en-US" sz="2000" dirty="0">
              <a:solidFill>
                <a:srgbClr val="808080"/>
              </a:solidFill>
              <a:latin typeface="Lucida Sans Typewriter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Lucida Sans Typewriter" pitchFamily="49" charset="0"/>
              </a:rPr>
              <a:t>--Use variables to pass parameters to procedure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ProdsByCategory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@numrows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@numrows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@catid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@catid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65734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62FE-A8E9-4C3A-8CED-93E2193F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3D4A-0FC1-458F-A6C5-9674682F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Alias </a:t>
            </a:r>
            <a:r>
              <a:rPr lang="en-US" dirty="0" err="1"/>
              <a:t>atau</a:t>
            </a:r>
            <a:r>
              <a:rPr lang="en-US" dirty="0"/>
              <a:t> link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object </a:t>
            </a:r>
            <a:r>
              <a:rPr lang="en-US" dirty="0" err="1"/>
              <a:t>baik</a:t>
            </a:r>
            <a:r>
              <a:rPr lang="en-US" dirty="0"/>
              <a:t> pada SQL Server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pada server yang </a:t>
            </a:r>
            <a:r>
              <a:rPr lang="en-US" dirty="0" err="1"/>
              <a:t>terhubung</a:t>
            </a:r>
            <a:endParaRPr lang="en-US" dirty="0"/>
          </a:p>
          <a:p>
            <a:pPr lvl="1"/>
            <a:r>
              <a:rPr lang="en-US" dirty="0"/>
              <a:t>Synonyms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table, view, procedures dan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remote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command CREATE, ALTER dan DROP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synonyms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831B8-4E83-4969-AA93-57E1642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8</a:t>
            </a:fld>
            <a:endParaRPr lang="id-ID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4363249-4574-40B5-9B48-846B59C3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475" y="3696310"/>
            <a:ext cx="8372061" cy="297305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B050"/>
                </a:solidFill>
              </a:rPr>
              <a:t>-- Create a synonym for the Product table in </a:t>
            </a:r>
            <a:r>
              <a:rPr lang="en-US" sz="2000" b="0" dirty="0" err="1">
                <a:solidFill>
                  <a:srgbClr val="00B050"/>
                </a:solidFill>
              </a:rPr>
              <a:t>AdventureWorks</a:t>
            </a:r>
            <a:r>
              <a:rPr lang="en-US" sz="2000" b="0" dirty="0">
                <a:solidFill>
                  <a:srgbClr val="00B050"/>
                </a:solidFill>
              </a:rPr>
              <a:t> </a:t>
            </a:r>
            <a:r>
              <a:rPr lang="en-US" sz="2000" b="0" dirty="0">
                <a:solidFill>
                  <a:srgbClr val="0000CC"/>
                </a:solidFill>
              </a:rPr>
              <a:t>CREATE SYNONYM </a:t>
            </a:r>
            <a:r>
              <a:rPr lang="en-US" sz="2000" b="0" dirty="0" err="1"/>
              <a:t>dbo.MyProduct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FOR </a:t>
            </a:r>
            <a:r>
              <a:rPr lang="en-US" sz="2000" b="0" dirty="0" err="1"/>
              <a:t>AdventureWorks.Production.Product</a:t>
            </a:r>
            <a:r>
              <a:rPr lang="en-US" sz="2000" b="0" dirty="0"/>
              <a:t>;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GO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solidFill>
                  <a:srgbClr val="00B050"/>
                </a:solidFill>
              </a:rPr>
              <a:t>-- Query the Product table by using the synonym</a:t>
            </a:r>
            <a:r>
              <a:rPr lang="en-US" sz="2000" b="0" dirty="0"/>
              <a:t>.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ProductID</a:t>
            </a:r>
            <a:r>
              <a:rPr lang="en-US" sz="2000" b="0" dirty="0"/>
              <a:t>, Name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MyProduct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ProductID</a:t>
            </a:r>
            <a:r>
              <a:rPr lang="en-US" sz="2000" b="0" dirty="0"/>
              <a:t> &lt; 5;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GO</a:t>
            </a:r>
            <a:r>
              <a:rPr lang="en-US" sz="2000" b="0" dirty="0"/>
              <a:t> </a:t>
            </a:r>
            <a:endParaRPr lang="en-US" sz="2000" b="0" dirty="0">
              <a:solidFill>
                <a:srgbClr val="80808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AAF2F-0261-4E37-ABBF-43E3DF5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9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CE551-3785-45D8-89A4-8A43EC8A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TSQL Control of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04533-429F-4D1E-92A8-8F199C5E3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8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2465</TotalTime>
  <Words>1317</Words>
  <Application>Microsoft Office PowerPoint</Application>
  <PresentationFormat>Widescreen</PresentationFormat>
  <Paragraphs>262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Calibri</vt:lpstr>
      <vt:lpstr>Century Gothic</vt:lpstr>
      <vt:lpstr>Consolas</vt:lpstr>
      <vt:lpstr>Lucida Sans Typewriter</vt:lpstr>
      <vt:lpstr>Apothecary</vt:lpstr>
      <vt:lpstr>Pemrograman tsql &amp; penanganan error</vt:lpstr>
      <vt:lpstr>Outline</vt:lpstr>
      <vt:lpstr>Elemen pemrograman T-SQl</vt:lpstr>
      <vt:lpstr>Batch T-sql</vt:lpstr>
      <vt:lpstr>Batch T-sql (2)</vt:lpstr>
      <vt:lpstr>Variabel pada TSQL </vt:lpstr>
      <vt:lpstr>Variabel pada TSQL(2) </vt:lpstr>
      <vt:lpstr>Synonyms</vt:lpstr>
      <vt:lpstr>TSQL Control of Flow</vt:lpstr>
      <vt:lpstr>TSQL Control of Flow</vt:lpstr>
      <vt:lpstr>IF…Else</vt:lpstr>
      <vt:lpstr>Perulangan WHILE</vt:lpstr>
      <vt:lpstr>Error handling</vt:lpstr>
      <vt:lpstr>Handling Exception</vt:lpstr>
      <vt:lpstr>Error yang sering terjadi</vt:lpstr>
      <vt:lpstr>Demo (fungsi error object)</vt:lpstr>
      <vt:lpstr>Membuat blok try catch</vt:lpstr>
      <vt:lpstr>Membuat blok try catch</vt:lpstr>
      <vt:lpstr>blok try catch</vt:lpstr>
      <vt:lpstr>statement THROW</vt:lpstr>
      <vt:lpstr>Demo (user defined error messages)</vt:lpstr>
      <vt:lpstr>Demo (original error messages)</vt:lpstr>
      <vt:lpstr>Thank you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</dc:title>
  <dc:creator>TOSHIBA</dc:creator>
  <cp:lastModifiedBy>ika</cp:lastModifiedBy>
  <cp:revision>565</cp:revision>
  <cp:lastPrinted>2017-02-18T20:25:12Z</cp:lastPrinted>
  <dcterms:created xsi:type="dcterms:W3CDTF">2015-09-06T04:27:52Z</dcterms:created>
  <dcterms:modified xsi:type="dcterms:W3CDTF">2019-11-17T07:56:07Z</dcterms:modified>
</cp:coreProperties>
</file>