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1"/>
    <p:sldId id="257" r:id="rId32"/>
    <p:sldId id="258" r:id="rId33"/>
    <p:sldId id="259" r:id="rId34"/>
    <p:sldId id="260" r:id="rId35"/>
    <p:sldId id="261" r:id="rId36"/>
    <p:sldId id="262" r:id="rId37"/>
    <p:sldId id="263" r:id="rId38"/>
    <p:sldId id="264" r:id="rId39"/>
    <p:sldId id="265" r:id="rId40"/>
    <p:sldId id="266" r:id="rId41"/>
    <p:sldId id="267" r:id="rId42"/>
    <p:sldId id="268" r:id="rId43"/>
    <p:sldId id="269" r:id="rId44"/>
    <p:sldId id="270" r:id="rId45"/>
    <p:sldId id="271" r:id="rId46"/>
    <p:sldId id="272" r:id="rId47"/>
    <p:sldId id="273" r:id="rId48"/>
    <p:sldId id="274" r:id="rId49"/>
    <p:sldId id="275" r:id="rId50"/>
    <p:sldId id="276" r:id="rId51"/>
    <p:sldId id="277" r:id="rId5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Bukhari Script" charset="1" panose="00000500000000000000"/>
      <p:regular r:id="rId10"/>
    </p:embeddedFont>
    <p:embeddedFont>
      <p:font typeface="Courier Prime" charset="1" panose="00000509000000000000"/>
      <p:regular r:id="rId11"/>
    </p:embeddedFont>
    <p:embeddedFont>
      <p:font typeface="Courier Prime Bold" charset="1" panose="00000809000000000000"/>
      <p:regular r:id="rId12"/>
    </p:embeddedFont>
    <p:embeddedFont>
      <p:font typeface="Courier Prime Italics" charset="1" panose="00000509000000000000"/>
      <p:regular r:id="rId13"/>
    </p:embeddedFont>
    <p:embeddedFont>
      <p:font typeface="Courier Prime Bold Italics" charset="1" panose="00000809000000000000"/>
      <p:regular r:id="rId14"/>
    </p:embeddedFont>
    <p:embeddedFont>
      <p:font typeface="ITC Benguiat" charset="1" panose="02030603050306020704"/>
      <p:regular r:id="rId15"/>
    </p:embeddedFont>
    <p:embeddedFont>
      <p:font typeface="ITC Benguiat Bold" charset="1" panose="02030904050306020704"/>
      <p:regular r:id="rId16"/>
    </p:embeddedFont>
    <p:embeddedFont>
      <p:font typeface="ITC Benguiat Italics" charset="1" panose="02030604050306090704"/>
      <p:regular r:id="rId17"/>
    </p:embeddedFont>
    <p:embeddedFont>
      <p:font typeface="ITC Benguiat Bold Italics" charset="1" panose="02030905050306090704"/>
      <p:regular r:id="rId18"/>
    </p:embeddedFont>
    <p:embeddedFont>
      <p:font typeface="ITC Benguiat Medium" charset="1" panose="02030704050306020704"/>
      <p:regular r:id="rId19"/>
    </p:embeddedFont>
    <p:embeddedFont>
      <p:font typeface="ITC Benguiat Medium Italics" charset="1" panose="02030704050306090704"/>
      <p:regular r:id="rId20"/>
    </p:embeddedFont>
    <p:embeddedFont>
      <p:font typeface="Copperplate Gothic 32 AB" charset="1" panose="020E0807020206020404"/>
      <p:regular r:id="rId21"/>
    </p:embeddedFont>
    <p:embeddedFont>
      <p:font typeface="Copperplate Gothic 32 AB Bold" charset="1" panose="020E0707020206020404"/>
      <p:regular r:id="rId22"/>
    </p:embeddedFont>
    <p:embeddedFont>
      <p:font typeface="Open Sans" charset="1" panose="020B0606030504020204"/>
      <p:regular r:id="rId23"/>
    </p:embeddedFont>
    <p:embeddedFont>
      <p:font typeface="Open Sans Bold" charset="1" panose="020B0806030504020204"/>
      <p:regular r:id="rId24"/>
    </p:embeddedFont>
    <p:embeddedFont>
      <p:font typeface="Open Sans Italics" charset="1" panose="020B0606030504020204"/>
      <p:regular r:id="rId25"/>
    </p:embeddedFont>
    <p:embeddedFont>
      <p:font typeface="Open Sans Bold Italics" charset="1" panose="020B0806030504020204"/>
      <p:regular r:id="rId26"/>
    </p:embeddedFont>
    <p:embeddedFont>
      <p:font typeface="Open Sans Light" charset="1" panose="020B0306030504020204"/>
      <p:regular r:id="rId27"/>
    </p:embeddedFont>
    <p:embeddedFont>
      <p:font typeface="Open Sans Light Italics" charset="1" panose="020B0306030504020204"/>
      <p:regular r:id="rId28"/>
    </p:embeddedFont>
    <p:embeddedFont>
      <p:font typeface="Open Sans Ultra-Bold" charset="1" panose="00000000000000000000"/>
      <p:regular r:id="rId29"/>
    </p:embeddedFont>
    <p:embeddedFont>
      <p:font typeface="Open Sans Ultra-Bold Italics" charset="1" panose="000000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slides/slide1.xml" Type="http://schemas.openxmlformats.org/officeDocument/2006/relationships/slide"/><Relationship Id="rId32" Target="slides/slide2.xml" Type="http://schemas.openxmlformats.org/officeDocument/2006/relationships/slide"/><Relationship Id="rId33" Target="slides/slide3.xml" Type="http://schemas.openxmlformats.org/officeDocument/2006/relationships/slide"/><Relationship Id="rId34" Target="slides/slide4.xml" Type="http://schemas.openxmlformats.org/officeDocument/2006/relationships/slide"/><Relationship Id="rId35" Target="slides/slide5.xml" Type="http://schemas.openxmlformats.org/officeDocument/2006/relationships/slide"/><Relationship Id="rId36" Target="slides/slide6.xml" Type="http://schemas.openxmlformats.org/officeDocument/2006/relationships/slide"/><Relationship Id="rId37" Target="slides/slide7.xml" Type="http://schemas.openxmlformats.org/officeDocument/2006/relationships/slide"/><Relationship Id="rId38" Target="slides/slide8.xml" Type="http://schemas.openxmlformats.org/officeDocument/2006/relationships/slide"/><Relationship Id="rId39" Target="slides/slide9.xml" Type="http://schemas.openxmlformats.org/officeDocument/2006/relationships/slide"/><Relationship Id="rId4" Target="theme/theme1.xml" Type="http://schemas.openxmlformats.org/officeDocument/2006/relationships/theme"/><Relationship Id="rId40" Target="slides/slide10.xml" Type="http://schemas.openxmlformats.org/officeDocument/2006/relationships/slide"/><Relationship Id="rId41" Target="slides/slide11.xml" Type="http://schemas.openxmlformats.org/officeDocument/2006/relationships/slide"/><Relationship Id="rId42" Target="slides/slide12.xml" Type="http://schemas.openxmlformats.org/officeDocument/2006/relationships/slide"/><Relationship Id="rId43" Target="slides/slide13.xml" Type="http://schemas.openxmlformats.org/officeDocument/2006/relationships/slide"/><Relationship Id="rId44" Target="slides/slide14.xml" Type="http://schemas.openxmlformats.org/officeDocument/2006/relationships/slide"/><Relationship Id="rId45" Target="slides/slide15.xml" Type="http://schemas.openxmlformats.org/officeDocument/2006/relationships/slide"/><Relationship Id="rId46" Target="slides/slide16.xml" Type="http://schemas.openxmlformats.org/officeDocument/2006/relationships/slide"/><Relationship Id="rId47" Target="slides/slide17.xml" Type="http://schemas.openxmlformats.org/officeDocument/2006/relationships/slide"/><Relationship Id="rId48" Target="slides/slide18.xml" Type="http://schemas.openxmlformats.org/officeDocument/2006/relationships/slide"/><Relationship Id="rId49" Target="slides/slide19.xml" Type="http://schemas.openxmlformats.org/officeDocument/2006/relationships/slide"/><Relationship Id="rId5" Target="tableStyles.xml" Type="http://schemas.openxmlformats.org/officeDocument/2006/relationships/tableStyles"/><Relationship Id="rId50" Target="slides/slide20.xml" Type="http://schemas.openxmlformats.org/officeDocument/2006/relationships/slide"/><Relationship Id="rId51" Target="slides/slide21.xml" Type="http://schemas.openxmlformats.org/officeDocument/2006/relationships/slide"/><Relationship Id="rId52" Target="slides/slide22.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1.png" Type="http://schemas.openxmlformats.org/officeDocument/2006/relationships/image"/><Relationship Id="rId3" Target="../media/image42.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 Id="rId3" Target="../media/image44.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 Id="rId6" Target="../media/image19.png" Type="http://schemas.openxmlformats.org/officeDocument/2006/relationships/image"/><Relationship Id="rId7" Target="../media/image20.png" Type="http://schemas.openxmlformats.org/officeDocument/2006/relationships/image"/><Relationship Id="rId8" Target="../media/image2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28.png" Type="http://schemas.openxmlformats.org/officeDocument/2006/relationships/image"/><Relationship Id="rId9" Target="../media/image2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E1F32"/>
        </a:solidFill>
      </p:bgPr>
    </p:bg>
    <p:spTree>
      <p:nvGrpSpPr>
        <p:cNvPr id="1" name=""/>
        <p:cNvGrpSpPr/>
        <p:nvPr/>
      </p:nvGrpSpPr>
      <p:grpSpPr>
        <a:xfrm>
          <a:off x="0" y="0"/>
          <a:ext cx="0" cy="0"/>
          <a:chOff x="0" y="0"/>
          <a:chExt cx="0" cy="0"/>
        </a:xfrm>
      </p:grpSpPr>
      <p:grpSp>
        <p:nvGrpSpPr>
          <p:cNvPr name="Group 2" id="2"/>
          <p:cNvGrpSpPr/>
          <p:nvPr/>
        </p:nvGrpSpPr>
        <p:grpSpPr>
          <a:xfrm rot="0">
            <a:off x="3585657" y="-561954"/>
            <a:ext cx="7202326" cy="11403547"/>
            <a:chOff x="0" y="0"/>
            <a:chExt cx="9603101" cy="15204730"/>
          </a:xfrm>
        </p:grpSpPr>
        <p:grpSp>
          <p:nvGrpSpPr>
            <p:cNvPr name="Group 3" id="3"/>
            <p:cNvGrpSpPr/>
            <p:nvPr/>
          </p:nvGrpSpPr>
          <p:grpSpPr>
            <a:xfrm rot="2504015">
              <a:off x="4313496" y="-1366627"/>
              <a:ext cx="976110" cy="13331994"/>
              <a:chOff x="0" y="0"/>
              <a:chExt cx="192812" cy="2633480"/>
            </a:xfrm>
          </p:grpSpPr>
          <p:sp>
            <p:nvSpPr>
              <p:cNvPr name="Freeform 4" id="4"/>
              <p:cNvSpPr/>
              <p:nvPr/>
            </p:nvSpPr>
            <p:spPr>
              <a:xfrm flipH="false" flipV="false" rot="0">
                <a:off x="0" y="0"/>
                <a:ext cx="192812" cy="2633480"/>
              </a:xfrm>
              <a:custGeom>
                <a:avLst/>
                <a:gdLst/>
                <a:ahLst/>
                <a:cxnLst/>
                <a:rect r="r" b="b" t="t" l="l"/>
                <a:pathLst>
                  <a:path h="2633480" w="192812">
                    <a:moveTo>
                      <a:pt x="0" y="0"/>
                    </a:moveTo>
                    <a:lnTo>
                      <a:pt x="192812" y="0"/>
                    </a:lnTo>
                    <a:lnTo>
                      <a:pt x="192812" y="2633480"/>
                    </a:lnTo>
                    <a:lnTo>
                      <a:pt x="0" y="2633480"/>
                    </a:lnTo>
                    <a:close/>
                  </a:path>
                </a:pathLst>
              </a:custGeom>
              <a:solidFill>
                <a:srgbClr val="343CB6"/>
              </a:solidFill>
            </p:spPr>
          </p:sp>
          <p:sp>
            <p:nvSpPr>
              <p:cNvPr name="TextBox 5" id="5"/>
              <p:cNvSpPr txBox="true"/>
              <p:nvPr/>
            </p:nvSpPr>
            <p:spPr>
              <a:xfrm>
                <a:off x="0" y="-38100"/>
                <a:ext cx="192812" cy="267158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1888822">
              <a:off x="4174006" y="7430196"/>
              <a:ext cx="993893" cy="8111990"/>
              <a:chOff x="0" y="0"/>
              <a:chExt cx="196325" cy="1602368"/>
            </a:xfrm>
          </p:grpSpPr>
          <p:sp>
            <p:nvSpPr>
              <p:cNvPr name="Freeform 7" id="7"/>
              <p:cNvSpPr/>
              <p:nvPr/>
            </p:nvSpPr>
            <p:spPr>
              <a:xfrm flipH="false" flipV="false" rot="0">
                <a:off x="0" y="0"/>
                <a:ext cx="196325" cy="1602368"/>
              </a:xfrm>
              <a:custGeom>
                <a:avLst/>
                <a:gdLst/>
                <a:ahLst/>
                <a:cxnLst/>
                <a:rect r="r" b="b" t="t" l="l"/>
                <a:pathLst>
                  <a:path h="1602368" w="196325">
                    <a:moveTo>
                      <a:pt x="0" y="0"/>
                    </a:moveTo>
                    <a:lnTo>
                      <a:pt x="196325" y="0"/>
                    </a:lnTo>
                    <a:lnTo>
                      <a:pt x="196325" y="1602368"/>
                    </a:lnTo>
                    <a:lnTo>
                      <a:pt x="0" y="1602368"/>
                    </a:lnTo>
                    <a:close/>
                  </a:path>
                </a:pathLst>
              </a:custGeom>
              <a:solidFill>
                <a:srgbClr val="343CB6"/>
              </a:solidFill>
            </p:spPr>
          </p:sp>
          <p:sp>
            <p:nvSpPr>
              <p:cNvPr name="TextBox 8" id="8"/>
              <p:cNvSpPr txBox="true"/>
              <p:nvPr/>
            </p:nvSpPr>
            <p:spPr>
              <a:xfrm>
                <a:off x="0" y="-38100"/>
                <a:ext cx="196325" cy="1640468"/>
              </a:xfrm>
              <a:prstGeom prst="rect">
                <a:avLst/>
              </a:prstGeom>
            </p:spPr>
            <p:txBody>
              <a:bodyPr anchor="ctr" rtlCol="false" tIns="50800" lIns="50800" bIns="50800" rIns="50800"/>
              <a:lstStyle/>
              <a:p>
                <a:pPr algn="ctr">
                  <a:lnSpc>
                    <a:spcPts val="2659"/>
                  </a:lnSpc>
                  <a:spcBef>
                    <a:spcPct val="0"/>
                  </a:spcBef>
                </a:pPr>
              </a:p>
            </p:txBody>
          </p:sp>
        </p:grpSp>
      </p:grpSp>
      <p:sp>
        <p:nvSpPr>
          <p:cNvPr name="Freeform 9" id="9"/>
          <p:cNvSpPr/>
          <p:nvPr/>
        </p:nvSpPr>
        <p:spPr>
          <a:xfrm flipH="false" flipV="false" rot="0">
            <a:off x="748623" y="621046"/>
            <a:ext cx="4993618" cy="4993618"/>
          </a:xfrm>
          <a:custGeom>
            <a:avLst/>
            <a:gdLst/>
            <a:ahLst/>
            <a:cxnLst/>
            <a:rect r="r" b="b" t="t" l="l"/>
            <a:pathLst>
              <a:path h="4993618" w="4993618">
                <a:moveTo>
                  <a:pt x="0" y="0"/>
                </a:moveTo>
                <a:lnTo>
                  <a:pt x="4993618" y="0"/>
                </a:lnTo>
                <a:lnTo>
                  <a:pt x="4993618" y="4993618"/>
                </a:lnTo>
                <a:lnTo>
                  <a:pt x="0" y="49936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2549341" y="6726793"/>
            <a:ext cx="7109806" cy="4114800"/>
          </a:xfrm>
          <a:custGeom>
            <a:avLst/>
            <a:gdLst/>
            <a:ahLst/>
            <a:cxnLst/>
            <a:rect r="r" b="b" t="t" l="l"/>
            <a:pathLst>
              <a:path h="4114800" w="7109806">
                <a:moveTo>
                  <a:pt x="0" y="0"/>
                </a:moveTo>
                <a:lnTo>
                  <a:pt x="7109806" y="0"/>
                </a:lnTo>
                <a:lnTo>
                  <a:pt x="7109806" y="4114800"/>
                </a:lnTo>
                <a:lnTo>
                  <a:pt x="0" y="4114800"/>
                </a:lnTo>
                <a:lnTo>
                  <a:pt x="0" y="0"/>
                </a:lnTo>
                <a:close/>
              </a:path>
            </a:pathLst>
          </a:custGeom>
          <a:blipFill>
            <a:blip r:embed="rId4">
              <a:alphaModFix amt="65999"/>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1324401" y="6993318"/>
            <a:ext cx="3430510" cy="2820544"/>
          </a:xfrm>
          <a:prstGeom prst="rect">
            <a:avLst/>
          </a:prstGeom>
        </p:spPr>
        <p:txBody>
          <a:bodyPr anchor="t" rtlCol="false" tIns="0" lIns="0" bIns="0" rIns="0">
            <a:spAutoFit/>
          </a:bodyPr>
          <a:lstStyle/>
          <a:p>
            <a:pPr algn="ctr">
              <a:lnSpc>
                <a:spcPts val="23138"/>
              </a:lnSpc>
            </a:pPr>
            <a:r>
              <a:rPr lang="en-US" sz="16527">
                <a:solidFill>
                  <a:srgbClr val="FFFFFF"/>
                </a:solidFill>
                <a:latin typeface="Open Sans Bold"/>
              </a:rPr>
              <a:t>GIT</a:t>
            </a:r>
          </a:p>
        </p:txBody>
      </p:sp>
      <p:sp>
        <p:nvSpPr>
          <p:cNvPr name="TextBox 12" id="12"/>
          <p:cNvSpPr txBox="true"/>
          <p:nvPr/>
        </p:nvSpPr>
        <p:spPr>
          <a:xfrm rot="0">
            <a:off x="9016926" y="1845317"/>
            <a:ext cx="8587063" cy="3769347"/>
          </a:xfrm>
          <a:prstGeom prst="rect">
            <a:avLst/>
          </a:prstGeom>
        </p:spPr>
        <p:txBody>
          <a:bodyPr anchor="t" rtlCol="false" tIns="0" lIns="0" bIns="0" rIns="0">
            <a:spAutoFit/>
          </a:bodyPr>
          <a:lstStyle/>
          <a:p>
            <a:pPr algn="ctr">
              <a:lnSpc>
                <a:spcPts val="10065"/>
              </a:lnSpc>
            </a:pPr>
            <a:r>
              <a:rPr lang="en-US" sz="7189">
                <a:solidFill>
                  <a:srgbClr val="FFFFFF"/>
                </a:solidFill>
                <a:latin typeface="Open Sans Bold"/>
              </a:rPr>
              <a:t>Mengenal Git:</a:t>
            </a:r>
          </a:p>
          <a:p>
            <a:pPr algn="ctr">
              <a:lnSpc>
                <a:spcPts val="10065"/>
              </a:lnSpc>
            </a:pPr>
            <a:r>
              <a:rPr lang="en-US" sz="7189">
                <a:solidFill>
                  <a:srgbClr val="FFFFFF"/>
                </a:solidFill>
                <a:latin typeface="Open Sans Bold"/>
              </a:rPr>
              <a:t>Pengantar dan Praktik Terbaik</a:t>
            </a:r>
          </a:p>
        </p:txBody>
      </p:sp>
      <p:sp>
        <p:nvSpPr>
          <p:cNvPr name="TextBox 13" id="13"/>
          <p:cNvSpPr txBox="true"/>
          <p:nvPr/>
        </p:nvSpPr>
        <p:spPr>
          <a:xfrm rot="0">
            <a:off x="10787983" y="7513003"/>
            <a:ext cx="5108099" cy="1047750"/>
          </a:xfrm>
          <a:prstGeom prst="rect">
            <a:avLst/>
          </a:prstGeom>
        </p:spPr>
        <p:txBody>
          <a:bodyPr anchor="t" rtlCol="false" tIns="0" lIns="0" bIns="0" rIns="0">
            <a:spAutoFit/>
          </a:bodyPr>
          <a:lstStyle/>
          <a:p>
            <a:pPr algn="ctr">
              <a:lnSpc>
                <a:spcPts val="4200"/>
              </a:lnSpc>
            </a:pPr>
            <a:r>
              <a:rPr lang="en-US" sz="3000">
                <a:solidFill>
                  <a:srgbClr val="FFFFFF"/>
                </a:solidFill>
                <a:latin typeface="Open Sans Bold"/>
              </a:rPr>
              <a:t>Oleh:</a:t>
            </a:r>
          </a:p>
          <a:p>
            <a:pPr algn="ctr">
              <a:lnSpc>
                <a:spcPts val="4200"/>
              </a:lnSpc>
            </a:pPr>
            <a:r>
              <a:rPr lang="en-US" sz="3000">
                <a:solidFill>
                  <a:srgbClr val="FFFFFF"/>
                </a:solidFill>
                <a:latin typeface="Open Sans Bold"/>
              </a:rPr>
              <a:t>Mohamad Wildan Maulana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E1F32"/>
        </a:solidFill>
      </p:bgPr>
    </p:bg>
    <p:spTree>
      <p:nvGrpSpPr>
        <p:cNvPr id="1" name=""/>
        <p:cNvGrpSpPr/>
        <p:nvPr/>
      </p:nvGrpSpPr>
      <p:grpSpPr>
        <a:xfrm>
          <a:off x="0" y="0"/>
          <a:ext cx="0" cy="0"/>
          <a:chOff x="0" y="0"/>
          <a:chExt cx="0" cy="0"/>
        </a:xfrm>
      </p:grpSpPr>
      <p:grpSp>
        <p:nvGrpSpPr>
          <p:cNvPr name="Group 2" id="2"/>
          <p:cNvGrpSpPr/>
          <p:nvPr/>
        </p:nvGrpSpPr>
        <p:grpSpPr>
          <a:xfrm rot="0">
            <a:off x="0" y="598413"/>
            <a:ext cx="3645121" cy="950512"/>
            <a:chOff x="0" y="0"/>
            <a:chExt cx="850479" cy="221773"/>
          </a:xfrm>
        </p:grpSpPr>
        <p:sp>
          <p:nvSpPr>
            <p:cNvPr name="Freeform 3" id="3"/>
            <p:cNvSpPr/>
            <p:nvPr/>
          </p:nvSpPr>
          <p:spPr>
            <a:xfrm flipH="false" flipV="false" rot="0">
              <a:off x="0" y="0"/>
              <a:ext cx="850479" cy="221773"/>
            </a:xfrm>
            <a:custGeom>
              <a:avLst/>
              <a:gdLst/>
              <a:ahLst/>
              <a:cxnLst/>
              <a:rect r="r" b="b" t="t" l="l"/>
              <a:pathLst>
                <a:path h="221773" w="850479">
                  <a:moveTo>
                    <a:pt x="647279" y="0"/>
                  </a:moveTo>
                  <a:lnTo>
                    <a:pt x="0" y="0"/>
                  </a:lnTo>
                  <a:lnTo>
                    <a:pt x="0" y="221773"/>
                  </a:lnTo>
                  <a:lnTo>
                    <a:pt x="647279" y="221773"/>
                  </a:lnTo>
                  <a:lnTo>
                    <a:pt x="850479" y="110887"/>
                  </a:lnTo>
                  <a:lnTo>
                    <a:pt x="647279" y="0"/>
                  </a:lnTo>
                  <a:close/>
                </a:path>
              </a:pathLst>
            </a:custGeom>
            <a:solidFill>
              <a:srgbClr val="3B45DD"/>
            </a:solidFill>
          </p:spPr>
        </p:sp>
        <p:sp>
          <p:nvSpPr>
            <p:cNvPr name="TextBox 4" id="4"/>
            <p:cNvSpPr txBox="true"/>
            <p:nvPr/>
          </p:nvSpPr>
          <p:spPr>
            <a:xfrm>
              <a:off x="0" y="-66675"/>
              <a:ext cx="736179" cy="288448"/>
            </a:xfrm>
            <a:prstGeom prst="rect">
              <a:avLst/>
            </a:prstGeom>
          </p:spPr>
          <p:txBody>
            <a:bodyPr anchor="ctr" rtlCol="false" tIns="50800" lIns="50800" bIns="50800" rIns="50800"/>
            <a:lstStyle/>
            <a:p>
              <a:pPr>
                <a:lnSpc>
                  <a:spcPts val="4900"/>
                </a:lnSpc>
              </a:pPr>
              <a:r>
                <a:rPr lang="en-US" sz="3500">
                  <a:solidFill>
                    <a:srgbClr val="FFFFFF"/>
                  </a:solidFill>
                  <a:latin typeface="Open Sans Bold"/>
                </a:rPr>
                <a:t>  git pull</a:t>
              </a:r>
            </a:p>
          </p:txBody>
        </p:sp>
      </p:grpSp>
      <p:grpSp>
        <p:nvGrpSpPr>
          <p:cNvPr name="Group 5" id="5"/>
          <p:cNvGrpSpPr/>
          <p:nvPr/>
        </p:nvGrpSpPr>
        <p:grpSpPr>
          <a:xfrm rot="0">
            <a:off x="-522026" y="2118786"/>
            <a:ext cx="5960632" cy="6120950"/>
            <a:chOff x="0" y="0"/>
            <a:chExt cx="1569878" cy="1612102"/>
          </a:xfrm>
        </p:grpSpPr>
        <p:sp>
          <p:nvSpPr>
            <p:cNvPr name="Freeform 6" id="6"/>
            <p:cNvSpPr/>
            <p:nvPr/>
          </p:nvSpPr>
          <p:spPr>
            <a:xfrm flipH="false" flipV="false" rot="0">
              <a:off x="0" y="0"/>
              <a:ext cx="1569878" cy="1612102"/>
            </a:xfrm>
            <a:custGeom>
              <a:avLst/>
              <a:gdLst/>
              <a:ahLst/>
              <a:cxnLst/>
              <a:rect r="r" b="b" t="t" l="l"/>
              <a:pathLst>
                <a:path h="1612102" w="1569878">
                  <a:moveTo>
                    <a:pt x="66241" y="0"/>
                  </a:moveTo>
                  <a:lnTo>
                    <a:pt x="1503638" y="0"/>
                  </a:lnTo>
                  <a:cubicBezTo>
                    <a:pt x="1540221" y="0"/>
                    <a:pt x="1569878" y="29657"/>
                    <a:pt x="1569878" y="66241"/>
                  </a:cubicBezTo>
                  <a:lnTo>
                    <a:pt x="1569878" y="1545861"/>
                  </a:lnTo>
                  <a:cubicBezTo>
                    <a:pt x="1569878" y="1563429"/>
                    <a:pt x="1562900" y="1580278"/>
                    <a:pt x="1550477" y="1592701"/>
                  </a:cubicBezTo>
                  <a:cubicBezTo>
                    <a:pt x="1538054" y="1605123"/>
                    <a:pt x="1521206" y="1612102"/>
                    <a:pt x="1503638" y="1612102"/>
                  </a:cubicBezTo>
                  <a:lnTo>
                    <a:pt x="66241" y="1612102"/>
                  </a:lnTo>
                  <a:cubicBezTo>
                    <a:pt x="29657" y="1612102"/>
                    <a:pt x="0" y="1582445"/>
                    <a:pt x="0" y="1545861"/>
                  </a:cubicBezTo>
                  <a:lnTo>
                    <a:pt x="0" y="66241"/>
                  </a:lnTo>
                  <a:cubicBezTo>
                    <a:pt x="0" y="48673"/>
                    <a:pt x="6979" y="31824"/>
                    <a:pt x="19402" y="19402"/>
                  </a:cubicBezTo>
                  <a:cubicBezTo>
                    <a:pt x="31824" y="6979"/>
                    <a:pt x="48673" y="0"/>
                    <a:pt x="66241" y="0"/>
                  </a:cubicBezTo>
                  <a:close/>
                </a:path>
              </a:pathLst>
            </a:custGeom>
            <a:solidFill>
              <a:srgbClr val="343CB6"/>
            </a:solidFill>
          </p:spPr>
        </p:sp>
        <p:sp>
          <p:nvSpPr>
            <p:cNvPr name="TextBox 7" id="7"/>
            <p:cNvSpPr txBox="true"/>
            <p:nvPr/>
          </p:nvSpPr>
          <p:spPr>
            <a:xfrm>
              <a:off x="0" y="-47625"/>
              <a:ext cx="1569878" cy="1659727"/>
            </a:xfrm>
            <a:prstGeom prst="rect">
              <a:avLst/>
            </a:prstGeom>
          </p:spPr>
          <p:txBody>
            <a:bodyPr anchor="ctr" rtlCol="false" tIns="50800" lIns="50800" bIns="50800" rIns="50800"/>
            <a:lstStyle/>
            <a:p>
              <a:pPr algn="ctr">
                <a:lnSpc>
                  <a:spcPts val="3499"/>
                </a:lnSpc>
              </a:pPr>
            </a:p>
          </p:txBody>
        </p:sp>
      </p:grpSp>
      <p:grpSp>
        <p:nvGrpSpPr>
          <p:cNvPr name="Group 8" id="8"/>
          <p:cNvGrpSpPr/>
          <p:nvPr/>
        </p:nvGrpSpPr>
        <p:grpSpPr>
          <a:xfrm rot="0">
            <a:off x="6526022" y="2033396"/>
            <a:ext cx="12307212" cy="1070700"/>
            <a:chOff x="0" y="0"/>
            <a:chExt cx="942680" cy="82011"/>
          </a:xfrm>
        </p:grpSpPr>
        <p:sp>
          <p:nvSpPr>
            <p:cNvPr name="Freeform 9" id="9"/>
            <p:cNvSpPr/>
            <p:nvPr/>
          </p:nvSpPr>
          <p:spPr>
            <a:xfrm flipH="false" flipV="false" rot="0">
              <a:off x="0" y="0"/>
              <a:ext cx="942680" cy="82011"/>
            </a:xfrm>
            <a:custGeom>
              <a:avLst/>
              <a:gdLst/>
              <a:ahLst/>
              <a:cxnLst/>
              <a:rect r="r" b="b" t="t" l="l"/>
              <a:pathLst>
                <a:path h="82011" w="942680">
                  <a:moveTo>
                    <a:pt x="0" y="0"/>
                  </a:moveTo>
                  <a:lnTo>
                    <a:pt x="942680" y="0"/>
                  </a:lnTo>
                  <a:lnTo>
                    <a:pt x="942680" y="82011"/>
                  </a:lnTo>
                  <a:lnTo>
                    <a:pt x="0" y="82011"/>
                  </a:lnTo>
                  <a:close/>
                </a:path>
              </a:pathLst>
            </a:custGeom>
            <a:solidFill>
              <a:srgbClr val="343CB6">
                <a:alpha val="69804"/>
              </a:srgbClr>
            </a:solidFill>
          </p:spPr>
        </p:sp>
        <p:sp>
          <p:nvSpPr>
            <p:cNvPr name="TextBox 10" id="10"/>
            <p:cNvSpPr txBox="true"/>
            <p:nvPr/>
          </p:nvSpPr>
          <p:spPr>
            <a:xfrm>
              <a:off x="0" y="-47625"/>
              <a:ext cx="942680" cy="129636"/>
            </a:xfrm>
            <a:prstGeom prst="rect">
              <a:avLst/>
            </a:prstGeom>
          </p:spPr>
          <p:txBody>
            <a:bodyPr anchor="ctr" rtlCol="false" tIns="50800" lIns="50800" bIns="50800" rIns="50800"/>
            <a:lstStyle/>
            <a:p>
              <a:pPr algn="ctr">
                <a:lnSpc>
                  <a:spcPts val="3499"/>
                </a:lnSpc>
              </a:pPr>
            </a:p>
          </p:txBody>
        </p:sp>
      </p:grpSp>
      <p:sp>
        <p:nvSpPr>
          <p:cNvPr name="Freeform 11" id="11"/>
          <p:cNvSpPr/>
          <p:nvPr/>
        </p:nvSpPr>
        <p:spPr>
          <a:xfrm flipH="false" flipV="false" rot="0">
            <a:off x="6526022" y="3694806"/>
            <a:ext cx="10427166" cy="3349562"/>
          </a:xfrm>
          <a:custGeom>
            <a:avLst/>
            <a:gdLst/>
            <a:ahLst/>
            <a:cxnLst/>
            <a:rect r="r" b="b" t="t" l="l"/>
            <a:pathLst>
              <a:path h="3349562" w="10427166">
                <a:moveTo>
                  <a:pt x="0" y="0"/>
                </a:moveTo>
                <a:lnTo>
                  <a:pt x="10427166" y="0"/>
                </a:lnTo>
                <a:lnTo>
                  <a:pt x="10427166" y="3349562"/>
                </a:lnTo>
                <a:lnTo>
                  <a:pt x="0" y="3349562"/>
                </a:lnTo>
                <a:lnTo>
                  <a:pt x="0" y="0"/>
                </a:lnTo>
                <a:close/>
              </a:path>
            </a:pathLst>
          </a:custGeom>
          <a:blipFill>
            <a:blip r:embed="rId2"/>
            <a:stretch>
              <a:fillRect l="0" t="0" r="0" b="0"/>
            </a:stretch>
          </a:blipFill>
        </p:spPr>
      </p:sp>
      <p:sp>
        <p:nvSpPr>
          <p:cNvPr name="TextBox 12" id="12"/>
          <p:cNvSpPr txBox="true"/>
          <p:nvPr/>
        </p:nvSpPr>
        <p:spPr>
          <a:xfrm rot="0">
            <a:off x="334809" y="2568624"/>
            <a:ext cx="4844476" cy="5314950"/>
          </a:xfrm>
          <a:prstGeom prst="rect">
            <a:avLst/>
          </a:prstGeom>
        </p:spPr>
        <p:txBody>
          <a:bodyPr anchor="t" rtlCol="false" tIns="0" lIns="0" bIns="0" rIns="0">
            <a:spAutoFit/>
          </a:bodyPr>
          <a:lstStyle/>
          <a:p>
            <a:pPr>
              <a:lnSpc>
                <a:spcPts val="4200"/>
              </a:lnSpc>
            </a:pPr>
            <a:r>
              <a:rPr lang="en-US" sz="3000">
                <a:solidFill>
                  <a:srgbClr val="FFFFFF"/>
                </a:solidFill>
                <a:latin typeface="Open Sans"/>
              </a:rPr>
              <a:t>Git pull, merupakan perintah dalam Git yang digunakan untuk mengambil perubahan terbaru dari repositori remote (seperti GitHub, GitLab, Bitbucket, dll) dan menggabungkannya ke dalam cabang saat ini dalam repositori lokal.</a:t>
            </a:r>
          </a:p>
        </p:txBody>
      </p:sp>
      <p:sp>
        <p:nvSpPr>
          <p:cNvPr name="TextBox 13" id="13"/>
          <p:cNvSpPr txBox="true"/>
          <p:nvPr/>
        </p:nvSpPr>
        <p:spPr>
          <a:xfrm rot="0">
            <a:off x="6874282" y="2090211"/>
            <a:ext cx="11252227" cy="869950"/>
          </a:xfrm>
          <a:prstGeom prst="rect">
            <a:avLst/>
          </a:prstGeom>
        </p:spPr>
        <p:txBody>
          <a:bodyPr anchor="t" rtlCol="false" tIns="0" lIns="0" bIns="0" rIns="0">
            <a:spAutoFit/>
          </a:bodyPr>
          <a:lstStyle/>
          <a:p>
            <a:pPr>
              <a:lnSpc>
                <a:spcPts val="3499"/>
              </a:lnSpc>
            </a:pPr>
            <a:r>
              <a:rPr lang="en-US" sz="2499">
                <a:solidFill>
                  <a:srgbClr val="FFFFFF"/>
                </a:solidFill>
                <a:latin typeface="Courier Prime"/>
              </a:rPr>
              <a:t>git pull &lt;name_alias&gt; &lt;name_branch&gt;</a:t>
            </a:r>
          </a:p>
          <a:p>
            <a:pPr>
              <a:lnSpc>
                <a:spcPts val="3499"/>
              </a:lnSpc>
            </a:pPr>
            <a:r>
              <a:rPr lang="en-US" sz="2499">
                <a:solidFill>
                  <a:srgbClr val="FFFFFF"/>
                </a:solidFill>
                <a:latin typeface="Courier Prime"/>
              </a:rPr>
              <a:t>git pull</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E1F32"/>
        </a:solidFill>
      </p:bgPr>
    </p:bg>
    <p:spTree>
      <p:nvGrpSpPr>
        <p:cNvPr id="1" name=""/>
        <p:cNvGrpSpPr/>
        <p:nvPr/>
      </p:nvGrpSpPr>
      <p:grpSpPr>
        <a:xfrm>
          <a:off x="0" y="0"/>
          <a:ext cx="0" cy="0"/>
          <a:chOff x="0" y="0"/>
          <a:chExt cx="0" cy="0"/>
        </a:xfrm>
      </p:grpSpPr>
      <p:grpSp>
        <p:nvGrpSpPr>
          <p:cNvPr name="Group 2" id="2"/>
          <p:cNvGrpSpPr/>
          <p:nvPr/>
        </p:nvGrpSpPr>
        <p:grpSpPr>
          <a:xfrm rot="0">
            <a:off x="0" y="598413"/>
            <a:ext cx="6067480" cy="950512"/>
            <a:chOff x="0" y="0"/>
            <a:chExt cx="1415663" cy="221773"/>
          </a:xfrm>
        </p:grpSpPr>
        <p:sp>
          <p:nvSpPr>
            <p:cNvPr name="Freeform 3" id="3"/>
            <p:cNvSpPr/>
            <p:nvPr/>
          </p:nvSpPr>
          <p:spPr>
            <a:xfrm flipH="false" flipV="false" rot="0">
              <a:off x="0" y="0"/>
              <a:ext cx="1415663" cy="221773"/>
            </a:xfrm>
            <a:custGeom>
              <a:avLst/>
              <a:gdLst/>
              <a:ahLst/>
              <a:cxnLst/>
              <a:rect r="r" b="b" t="t" l="l"/>
              <a:pathLst>
                <a:path h="221773" w="1415663">
                  <a:moveTo>
                    <a:pt x="1212463" y="0"/>
                  </a:moveTo>
                  <a:lnTo>
                    <a:pt x="0" y="0"/>
                  </a:lnTo>
                  <a:lnTo>
                    <a:pt x="0" y="221773"/>
                  </a:lnTo>
                  <a:lnTo>
                    <a:pt x="1212463" y="221773"/>
                  </a:lnTo>
                  <a:lnTo>
                    <a:pt x="1415663" y="110887"/>
                  </a:lnTo>
                  <a:lnTo>
                    <a:pt x="1212463" y="0"/>
                  </a:lnTo>
                  <a:close/>
                </a:path>
              </a:pathLst>
            </a:custGeom>
            <a:solidFill>
              <a:srgbClr val="3B45DD"/>
            </a:solidFill>
          </p:spPr>
        </p:sp>
        <p:sp>
          <p:nvSpPr>
            <p:cNvPr name="TextBox 4" id="4"/>
            <p:cNvSpPr txBox="true"/>
            <p:nvPr/>
          </p:nvSpPr>
          <p:spPr>
            <a:xfrm>
              <a:off x="0" y="-66675"/>
              <a:ext cx="1301363" cy="288448"/>
            </a:xfrm>
            <a:prstGeom prst="rect">
              <a:avLst/>
            </a:prstGeom>
          </p:spPr>
          <p:txBody>
            <a:bodyPr anchor="ctr" rtlCol="false" tIns="50800" lIns="50800" bIns="50800" rIns="50800"/>
            <a:lstStyle/>
            <a:p>
              <a:pPr>
                <a:lnSpc>
                  <a:spcPts val="4900"/>
                </a:lnSpc>
              </a:pPr>
              <a:r>
                <a:rPr lang="en-US" sz="3500">
                  <a:solidFill>
                    <a:srgbClr val="FFFFFF"/>
                  </a:solidFill>
                  <a:latin typeface="Open Sans Bold"/>
                </a:rPr>
                <a:t>  git add, commit, push</a:t>
              </a:r>
            </a:p>
          </p:txBody>
        </p:sp>
      </p:grpSp>
      <p:grpSp>
        <p:nvGrpSpPr>
          <p:cNvPr name="Group 5" id="5"/>
          <p:cNvGrpSpPr/>
          <p:nvPr/>
        </p:nvGrpSpPr>
        <p:grpSpPr>
          <a:xfrm rot="0">
            <a:off x="-522026" y="2118786"/>
            <a:ext cx="5960632" cy="7251384"/>
            <a:chOff x="0" y="0"/>
            <a:chExt cx="1569878" cy="1909830"/>
          </a:xfrm>
        </p:grpSpPr>
        <p:sp>
          <p:nvSpPr>
            <p:cNvPr name="Freeform 6" id="6"/>
            <p:cNvSpPr/>
            <p:nvPr/>
          </p:nvSpPr>
          <p:spPr>
            <a:xfrm flipH="false" flipV="false" rot="0">
              <a:off x="0" y="0"/>
              <a:ext cx="1569878" cy="1909830"/>
            </a:xfrm>
            <a:custGeom>
              <a:avLst/>
              <a:gdLst/>
              <a:ahLst/>
              <a:cxnLst/>
              <a:rect r="r" b="b" t="t" l="l"/>
              <a:pathLst>
                <a:path h="1909830" w="1569878">
                  <a:moveTo>
                    <a:pt x="66241" y="0"/>
                  </a:moveTo>
                  <a:lnTo>
                    <a:pt x="1503638" y="0"/>
                  </a:lnTo>
                  <a:cubicBezTo>
                    <a:pt x="1540221" y="0"/>
                    <a:pt x="1569878" y="29657"/>
                    <a:pt x="1569878" y="66241"/>
                  </a:cubicBezTo>
                  <a:lnTo>
                    <a:pt x="1569878" y="1843589"/>
                  </a:lnTo>
                  <a:cubicBezTo>
                    <a:pt x="1569878" y="1861157"/>
                    <a:pt x="1562900" y="1878006"/>
                    <a:pt x="1550477" y="1890428"/>
                  </a:cubicBezTo>
                  <a:cubicBezTo>
                    <a:pt x="1538054" y="1902851"/>
                    <a:pt x="1521206" y="1909830"/>
                    <a:pt x="1503638" y="1909830"/>
                  </a:cubicBezTo>
                  <a:lnTo>
                    <a:pt x="66241" y="1909830"/>
                  </a:lnTo>
                  <a:cubicBezTo>
                    <a:pt x="48673" y="1909830"/>
                    <a:pt x="31824" y="1902851"/>
                    <a:pt x="19402" y="1890428"/>
                  </a:cubicBezTo>
                  <a:cubicBezTo>
                    <a:pt x="6979" y="1878006"/>
                    <a:pt x="0" y="1861157"/>
                    <a:pt x="0" y="1843589"/>
                  </a:cubicBezTo>
                  <a:lnTo>
                    <a:pt x="0" y="66241"/>
                  </a:lnTo>
                  <a:cubicBezTo>
                    <a:pt x="0" y="48673"/>
                    <a:pt x="6979" y="31824"/>
                    <a:pt x="19402" y="19402"/>
                  </a:cubicBezTo>
                  <a:cubicBezTo>
                    <a:pt x="31824" y="6979"/>
                    <a:pt x="48673" y="0"/>
                    <a:pt x="66241" y="0"/>
                  </a:cubicBezTo>
                  <a:close/>
                </a:path>
              </a:pathLst>
            </a:custGeom>
            <a:solidFill>
              <a:srgbClr val="343CB6"/>
            </a:solidFill>
          </p:spPr>
        </p:sp>
        <p:sp>
          <p:nvSpPr>
            <p:cNvPr name="TextBox 7" id="7"/>
            <p:cNvSpPr txBox="true"/>
            <p:nvPr/>
          </p:nvSpPr>
          <p:spPr>
            <a:xfrm>
              <a:off x="0" y="-47625"/>
              <a:ext cx="1569878" cy="1957455"/>
            </a:xfrm>
            <a:prstGeom prst="rect">
              <a:avLst/>
            </a:prstGeom>
          </p:spPr>
          <p:txBody>
            <a:bodyPr anchor="ctr" rtlCol="false" tIns="50800" lIns="50800" bIns="50800" rIns="50800"/>
            <a:lstStyle/>
            <a:p>
              <a:pPr algn="ctr">
                <a:lnSpc>
                  <a:spcPts val="3499"/>
                </a:lnSpc>
              </a:pPr>
            </a:p>
          </p:txBody>
        </p:sp>
      </p:grpSp>
      <p:grpSp>
        <p:nvGrpSpPr>
          <p:cNvPr name="Group 8" id="8"/>
          <p:cNvGrpSpPr/>
          <p:nvPr/>
        </p:nvGrpSpPr>
        <p:grpSpPr>
          <a:xfrm rot="0">
            <a:off x="6526022" y="1403654"/>
            <a:ext cx="12307212" cy="2330184"/>
            <a:chOff x="0" y="0"/>
            <a:chExt cx="942680" cy="178482"/>
          </a:xfrm>
        </p:grpSpPr>
        <p:sp>
          <p:nvSpPr>
            <p:cNvPr name="Freeform 9" id="9"/>
            <p:cNvSpPr/>
            <p:nvPr/>
          </p:nvSpPr>
          <p:spPr>
            <a:xfrm flipH="false" flipV="false" rot="0">
              <a:off x="0" y="0"/>
              <a:ext cx="942680" cy="178482"/>
            </a:xfrm>
            <a:custGeom>
              <a:avLst/>
              <a:gdLst/>
              <a:ahLst/>
              <a:cxnLst/>
              <a:rect r="r" b="b" t="t" l="l"/>
              <a:pathLst>
                <a:path h="178482" w="942680">
                  <a:moveTo>
                    <a:pt x="0" y="0"/>
                  </a:moveTo>
                  <a:lnTo>
                    <a:pt x="942680" y="0"/>
                  </a:lnTo>
                  <a:lnTo>
                    <a:pt x="942680" y="178482"/>
                  </a:lnTo>
                  <a:lnTo>
                    <a:pt x="0" y="178482"/>
                  </a:lnTo>
                  <a:close/>
                </a:path>
              </a:pathLst>
            </a:custGeom>
            <a:solidFill>
              <a:srgbClr val="343CB6">
                <a:alpha val="69804"/>
              </a:srgbClr>
            </a:solidFill>
          </p:spPr>
        </p:sp>
        <p:sp>
          <p:nvSpPr>
            <p:cNvPr name="TextBox 10" id="10"/>
            <p:cNvSpPr txBox="true"/>
            <p:nvPr/>
          </p:nvSpPr>
          <p:spPr>
            <a:xfrm>
              <a:off x="0" y="-47625"/>
              <a:ext cx="942680" cy="226107"/>
            </a:xfrm>
            <a:prstGeom prst="rect">
              <a:avLst/>
            </a:prstGeom>
          </p:spPr>
          <p:txBody>
            <a:bodyPr anchor="ctr" rtlCol="false" tIns="50800" lIns="50800" bIns="50800" rIns="50800"/>
            <a:lstStyle/>
            <a:p>
              <a:pPr algn="ctr">
                <a:lnSpc>
                  <a:spcPts val="3499"/>
                </a:lnSpc>
              </a:pPr>
            </a:p>
          </p:txBody>
        </p:sp>
      </p:grpSp>
      <p:sp>
        <p:nvSpPr>
          <p:cNvPr name="Freeform 11" id="11"/>
          <p:cNvSpPr/>
          <p:nvPr/>
        </p:nvSpPr>
        <p:spPr>
          <a:xfrm flipH="false" flipV="false" rot="0">
            <a:off x="6615478" y="4149774"/>
            <a:ext cx="8152446" cy="5574546"/>
          </a:xfrm>
          <a:custGeom>
            <a:avLst/>
            <a:gdLst/>
            <a:ahLst/>
            <a:cxnLst/>
            <a:rect r="r" b="b" t="t" l="l"/>
            <a:pathLst>
              <a:path h="5574546" w="8152446">
                <a:moveTo>
                  <a:pt x="0" y="0"/>
                </a:moveTo>
                <a:lnTo>
                  <a:pt x="8152446" y="0"/>
                </a:lnTo>
                <a:lnTo>
                  <a:pt x="8152446" y="5574546"/>
                </a:lnTo>
                <a:lnTo>
                  <a:pt x="0" y="5574546"/>
                </a:lnTo>
                <a:lnTo>
                  <a:pt x="0" y="0"/>
                </a:lnTo>
                <a:close/>
              </a:path>
            </a:pathLst>
          </a:custGeom>
          <a:blipFill>
            <a:blip r:embed="rId2"/>
            <a:stretch>
              <a:fillRect l="0" t="0" r="0" b="0"/>
            </a:stretch>
          </a:blipFill>
        </p:spPr>
      </p:sp>
      <p:sp>
        <p:nvSpPr>
          <p:cNvPr name="TextBox 12" id="12"/>
          <p:cNvSpPr txBox="true"/>
          <p:nvPr/>
        </p:nvSpPr>
        <p:spPr>
          <a:xfrm rot="0">
            <a:off x="334809" y="2568624"/>
            <a:ext cx="4844476" cy="1581150"/>
          </a:xfrm>
          <a:prstGeom prst="rect">
            <a:avLst/>
          </a:prstGeom>
        </p:spPr>
        <p:txBody>
          <a:bodyPr anchor="t" rtlCol="false" tIns="0" lIns="0" bIns="0" rIns="0">
            <a:spAutoFit/>
          </a:bodyPr>
          <a:lstStyle/>
          <a:p>
            <a:pPr>
              <a:lnSpc>
                <a:spcPts val="4200"/>
              </a:lnSpc>
            </a:pPr>
            <a:r>
              <a:rPr lang="en-US" sz="3000">
                <a:solidFill>
                  <a:srgbClr val="FFFFFF"/>
                </a:solidFill>
                <a:latin typeface="Open Sans"/>
              </a:rPr>
              <a:t>Git add, berfungsi menambahkan file untuk di commit.</a:t>
            </a:r>
          </a:p>
        </p:txBody>
      </p:sp>
      <p:sp>
        <p:nvSpPr>
          <p:cNvPr name="TextBox 13" id="13"/>
          <p:cNvSpPr txBox="true"/>
          <p:nvPr/>
        </p:nvSpPr>
        <p:spPr>
          <a:xfrm rot="0">
            <a:off x="6874282" y="1463199"/>
            <a:ext cx="7634838" cy="2184400"/>
          </a:xfrm>
          <a:prstGeom prst="rect">
            <a:avLst/>
          </a:prstGeom>
        </p:spPr>
        <p:txBody>
          <a:bodyPr anchor="t" rtlCol="false" tIns="0" lIns="0" bIns="0" rIns="0">
            <a:spAutoFit/>
          </a:bodyPr>
          <a:lstStyle/>
          <a:p>
            <a:pPr>
              <a:lnSpc>
                <a:spcPts val="3499"/>
              </a:lnSpc>
            </a:pPr>
            <a:r>
              <a:rPr lang="en-US" sz="2499">
                <a:solidFill>
                  <a:srgbClr val="FFFFFF"/>
                </a:solidFill>
                <a:latin typeface="Courier Prime"/>
              </a:rPr>
              <a:t>git add &lt;file1&gt; &lt;file2&gt; &lt;file3&gt;</a:t>
            </a:r>
          </a:p>
          <a:p>
            <a:pPr>
              <a:lnSpc>
                <a:spcPts val="3499"/>
              </a:lnSpc>
            </a:pPr>
            <a:r>
              <a:rPr lang="en-US" sz="2499">
                <a:solidFill>
                  <a:srgbClr val="FFFFFF"/>
                </a:solidFill>
                <a:latin typeface="Courier Prime"/>
              </a:rPr>
              <a:t>git add .</a:t>
            </a:r>
          </a:p>
          <a:p>
            <a:pPr>
              <a:lnSpc>
                <a:spcPts val="3499"/>
              </a:lnSpc>
            </a:pPr>
            <a:r>
              <a:rPr lang="en-US" sz="2499">
                <a:solidFill>
                  <a:srgbClr val="FFFFFF"/>
                </a:solidFill>
                <a:latin typeface="Courier Prime"/>
              </a:rPr>
              <a:t>git commit -m “message for commit”</a:t>
            </a:r>
          </a:p>
          <a:p>
            <a:pPr>
              <a:lnSpc>
                <a:spcPts val="3499"/>
              </a:lnSpc>
            </a:pPr>
            <a:r>
              <a:rPr lang="en-US" sz="2499">
                <a:solidFill>
                  <a:srgbClr val="FFFFFF"/>
                </a:solidFill>
                <a:latin typeface="Courier Prime"/>
              </a:rPr>
              <a:t>git push &lt;name_alias&gt; &lt;name_branch&gt;</a:t>
            </a:r>
          </a:p>
          <a:p>
            <a:pPr>
              <a:lnSpc>
                <a:spcPts val="3499"/>
              </a:lnSpc>
            </a:pPr>
            <a:r>
              <a:rPr lang="en-US" sz="2499">
                <a:solidFill>
                  <a:srgbClr val="FFFFFF"/>
                </a:solidFill>
                <a:latin typeface="Courier Prime"/>
              </a:rPr>
              <a:t>git push</a:t>
            </a:r>
          </a:p>
        </p:txBody>
      </p:sp>
      <p:sp>
        <p:nvSpPr>
          <p:cNvPr name="TextBox 14" id="14"/>
          <p:cNvSpPr txBox="true"/>
          <p:nvPr/>
        </p:nvSpPr>
        <p:spPr>
          <a:xfrm rot="0">
            <a:off x="334809" y="4343400"/>
            <a:ext cx="4844476" cy="2114550"/>
          </a:xfrm>
          <a:prstGeom prst="rect">
            <a:avLst/>
          </a:prstGeom>
        </p:spPr>
        <p:txBody>
          <a:bodyPr anchor="t" rtlCol="false" tIns="0" lIns="0" bIns="0" rIns="0">
            <a:spAutoFit/>
          </a:bodyPr>
          <a:lstStyle/>
          <a:p>
            <a:pPr>
              <a:lnSpc>
                <a:spcPts val="4200"/>
              </a:lnSpc>
            </a:pPr>
            <a:r>
              <a:rPr lang="en-US" sz="3000">
                <a:solidFill>
                  <a:srgbClr val="FFFFFF"/>
                </a:solidFill>
                <a:latin typeface="Open Sans"/>
              </a:rPr>
              <a:t>Git commit, berfungsi menambahkan komentar pada file yang akan di push ke repositori remote.</a:t>
            </a:r>
          </a:p>
        </p:txBody>
      </p:sp>
      <p:sp>
        <p:nvSpPr>
          <p:cNvPr name="TextBox 15" id="15"/>
          <p:cNvSpPr txBox="true"/>
          <p:nvPr/>
        </p:nvSpPr>
        <p:spPr>
          <a:xfrm rot="0">
            <a:off x="334809" y="6667500"/>
            <a:ext cx="4844476" cy="2114550"/>
          </a:xfrm>
          <a:prstGeom prst="rect">
            <a:avLst/>
          </a:prstGeom>
        </p:spPr>
        <p:txBody>
          <a:bodyPr anchor="t" rtlCol="false" tIns="0" lIns="0" bIns="0" rIns="0">
            <a:spAutoFit/>
          </a:bodyPr>
          <a:lstStyle/>
          <a:p>
            <a:pPr>
              <a:lnSpc>
                <a:spcPts val="4200"/>
              </a:lnSpc>
            </a:pPr>
            <a:r>
              <a:rPr lang="en-US" sz="3000">
                <a:solidFill>
                  <a:srgbClr val="FFFFFF"/>
                </a:solidFill>
                <a:latin typeface="Open Sans"/>
              </a:rPr>
              <a:t>Git push, berfungsi meng-upload file yang sudah di commit dari komputer lokal ke repositori remote.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E1F32"/>
        </a:solidFill>
      </p:bgPr>
    </p:bg>
    <p:spTree>
      <p:nvGrpSpPr>
        <p:cNvPr id="1" name=""/>
        <p:cNvGrpSpPr/>
        <p:nvPr/>
      </p:nvGrpSpPr>
      <p:grpSpPr>
        <a:xfrm>
          <a:off x="0" y="0"/>
          <a:ext cx="0" cy="0"/>
          <a:chOff x="0" y="0"/>
          <a:chExt cx="0" cy="0"/>
        </a:xfrm>
      </p:grpSpPr>
      <p:grpSp>
        <p:nvGrpSpPr>
          <p:cNvPr name="Group 2" id="2"/>
          <p:cNvGrpSpPr/>
          <p:nvPr/>
        </p:nvGrpSpPr>
        <p:grpSpPr>
          <a:xfrm rot="0">
            <a:off x="0" y="598413"/>
            <a:ext cx="3645121" cy="950512"/>
            <a:chOff x="0" y="0"/>
            <a:chExt cx="850479" cy="221773"/>
          </a:xfrm>
        </p:grpSpPr>
        <p:sp>
          <p:nvSpPr>
            <p:cNvPr name="Freeform 3" id="3"/>
            <p:cNvSpPr/>
            <p:nvPr/>
          </p:nvSpPr>
          <p:spPr>
            <a:xfrm flipH="false" flipV="false" rot="0">
              <a:off x="0" y="0"/>
              <a:ext cx="850479" cy="221773"/>
            </a:xfrm>
            <a:custGeom>
              <a:avLst/>
              <a:gdLst/>
              <a:ahLst/>
              <a:cxnLst/>
              <a:rect r="r" b="b" t="t" l="l"/>
              <a:pathLst>
                <a:path h="221773" w="850479">
                  <a:moveTo>
                    <a:pt x="647279" y="0"/>
                  </a:moveTo>
                  <a:lnTo>
                    <a:pt x="0" y="0"/>
                  </a:lnTo>
                  <a:lnTo>
                    <a:pt x="0" y="221773"/>
                  </a:lnTo>
                  <a:lnTo>
                    <a:pt x="647279" y="221773"/>
                  </a:lnTo>
                  <a:lnTo>
                    <a:pt x="850479" y="110887"/>
                  </a:lnTo>
                  <a:lnTo>
                    <a:pt x="647279" y="0"/>
                  </a:lnTo>
                  <a:close/>
                </a:path>
              </a:pathLst>
            </a:custGeom>
            <a:solidFill>
              <a:srgbClr val="3B45DD"/>
            </a:solidFill>
          </p:spPr>
        </p:sp>
        <p:sp>
          <p:nvSpPr>
            <p:cNvPr name="TextBox 4" id="4"/>
            <p:cNvSpPr txBox="true"/>
            <p:nvPr/>
          </p:nvSpPr>
          <p:spPr>
            <a:xfrm>
              <a:off x="0" y="-66675"/>
              <a:ext cx="736179" cy="288448"/>
            </a:xfrm>
            <a:prstGeom prst="rect">
              <a:avLst/>
            </a:prstGeom>
          </p:spPr>
          <p:txBody>
            <a:bodyPr anchor="ctr" rtlCol="false" tIns="50800" lIns="50800" bIns="50800" rIns="50800"/>
            <a:lstStyle/>
            <a:p>
              <a:pPr>
                <a:lnSpc>
                  <a:spcPts val="4900"/>
                </a:lnSpc>
              </a:pPr>
              <a:r>
                <a:rPr lang="en-US" sz="3500">
                  <a:solidFill>
                    <a:srgbClr val="FFFFFF"/>
                  </a:solidFill>
                  <a:latin typeface="Open Sans Bold"/>
                </a:rPr>
                <a:t>  git branch</a:t>
              </a:r>
            </a:p>
          </p:txBody>
        </p:sp>
      </p:grpSp>
      <p:grpSp>
        <p:nvGrpSpPr>
          <p:cNvPr name="Group 5" id="5"/>
          <p:cNvGrpSpPr/>
          <p:nvPr/>
        </p:nvGrpSpPr>
        <p:grpSpPr>
          <a:xfrm rot="0">
            <a:off x="-522026" y="2118786"/>
            <a:ext cx="5960632" cy="6205715"/>
            <a:chOff x="0" y="0"/>
            <a:chExt cx="1569878" cy="1634427"/>
          </a:xfrm>
        </p:grpSpPr>
        <p:sp>
          <p:nvSpPr>
            <p:cNvPr name="Freeform 6" id="6"/>
            <p:cNvSpPr/>
            <p:nvPr/>
          </p:nvSpPr>
          <p:spPr>
            <a:xfrm flipH="false" flipV="false" rot="0">
              <a:off x="0" y="0"/>
              <a:ext cx="1569878" cy="1634427"/>
            </a:xfrm>
            <a:custGeom>
              <a:avLst/>
              <a:gdLst/>
              <a:ahLst/>
              <a:cxnLst/>
              <a:rect r="r" b="b" t="t" l="l"/>
              <a:pathLst>
                <a:path h="1634427" w="1569878">
                  <a:moveTo>
                    <a:pt x="66241" y="0"/>
                  </a:moveTo>
                  <a:lnTo>
                    <a:pt x="1503638" y="0"/>
                  </a:lnTo>
                  <a:cubicBezTo>
                    <a:pt x="1540221" y="0"/>
                    <a:pt x="1569878" y="29657"/>
                    <a:pt x="1569878" y="66241"/>
                  </a:cubicBezTo>
                  <a:lnTo>
                    <a:pt x="1569878" y="1568186"/>
                  </a:lnTo>
                  <a:cubicBezTo>
                    <a:pt x="1569878" y="1585754"/>
                    <a:pt x="1562900" y="1602603"/>
                    <a:pt x="1550477" y="1615025"/>
                  </a:cubicBezTo>
                  <a:cubicBezTo>
                    <a:pt x="1538054" y="1627448"/>
                    <a:pt x="1521206" y="1634427"/>
                    <a:pt x="1503638" y="1634427"/>
                  </a:cubicBezTo>
                  <a:lnTo>
                    <a:pt x="66241" y="1634427"/>
                  </a:lnTo>
                  <a:cubicBezTo>
                    <a:pt x="48673" y="1634427"/>
                    <a:pt x="31824" y="1627448"/>
                    <a:pt x="19402" y="1615025"/>
                  </a:cubicBezTo>
                  <a:cubicBezTo>
                    <a:pt x="6979" y="1602603"/>
                    <a:pt x="0" y="1585754"/>
                    <a:pt x="0" y="1568186"/>
                  </a:cubicBezTo>
                  <a:lnTo>
                    <a:pt x="0" y="66241"/>
                  </a:lnTo>
                  <a:cubicBezTo>
                    <a:pt x="0" y="48673"/>
                    <a:pt x="6979" y="31824"/>
                    <a:pt x="19402" y="19402"/>
                  </a:cubicBezTo>
                  <a:cubicBezTo>
                    <a:pt x="31824" y="6979"/>
                    <a:pt x="48673" y="0"/>
                    <a:pt x="66241" y="0"/>
                  </a:cubicBezTo>
                  <a:close/>
                </a:path>
              </a:pathLst>
            </a:custGeom>
            <a:solidFill>
              <a:srgbClr val="343CB6"/>
            </a:solidFill>
          </p:spPr>
        </p:sp>
        <p:sp>
          <p:nvSpPr>
            <p:cNvPr name="TextBox 7" id="7"/>
            <p:cNvSpPr txBox="true"/>
            <p:nvPr/>
          </p:nvSpPr>
          <p:spPr>
            <a:xfrm>
              <a:off x="0" y="-47625"/>
              <a:ext cx="1569878" cy="1682052"/>
            </a:xfrm>
            <a:prstGeom prst="rect">
              <a:avLst/>
            </a:prstGeom>
          </p:spPr>
          <p:txBody>
            <a:bodyPr anchor="ctr" rtlCol="false" tIns="50800" lIns="50800" bIns="50800" rIns="50800"/>
            <a:lstStyle/>
            <a:p>
              <a:pPr algn="ctr">
                <a:lnSpc>
                  <a:spcPts val="3499"/>
                </a:lnSpc>
              </a:pPr>
            </a:p>
          </p:txBody>
        </p:sp>
      </p:grpSp>
      <p:grpSp>
        <p:nvGrpSpPr>
          <p:cNvPr name="Group 8" id="8"/>
          <p:cNvGrpSpPr/>
          <p:nvPr/>
        </p:nvGrpSpPr>
        <p:grpSpPr>
          <a:xfrm rot="0">
            <a:off x="6526022" y="1548924"/>
            <a:ext cx="12307212" cy="2039644"/>
            <a:chOff x="0" y="0"/>
            <a:chExt cx="942680" cy="156228"/>
          </a:xfrm>
        </p:grpSpPr>
        <p:sp>
          <p:nvSpPr>
            <p:cNvPr name="Freeform 9" id="9"/>
            <p:cNvSpPr/>
            <p:nvPr/>
          </p:nvSpPr>
          <p:spPr>
            <a:xfrm flipH="false" flipV="false" rot="0">
              <a:off x="0" y="0"/>
              <a:ext cx="942680" cy="156228"/>
            </a:xfrm>
            <a:custGeom>
              <a:avLst/>
              <a:gdLst/>
              <a:ahLst/>
              <a:cxnLst/>
              <a:rect r="r" b="b" t="t" l="l"/>
              <a:pathLst>
                <a:path h="156228" w="942680">
                  <a:moveTo>
                    <a:pt x="0" y="0"/>
                  </a:moveTo>
                  <a:lnTo>
                    <a:pt x="942680" y="0"/>
                  </a:lnTo>
                  <a:lnTo>
                    <a:pt x="942680" y="156228"/>
                  </a:lnTo>
                  <a:lnTo>
                    <a:pt x="0" y="156228"/>
                  </a:lnTo>
                  <a:close/>
                </a:path>
              </a:pathLst>
            </a:custGeom>
            <a:solidFill>
              <a:srgbClr val="343CB6">
                <a:alpha val="69804"/>
              </a:srgbClr>
            </a:solidFill>
          </p:spPr>
        </p:sp>
        <p:sp>
          <p:nvSpPr>
            <p:cNvPr name="TextBox 10" id="10"/>
            <p:cNvSpPr txBox="true"/>
            <p:nvPr/>
          </p:nvSpPr>
          <p:spPr>
            <a:xfrm>
              <a:off x="0" y="-47625"/>
              <a:ext cx="942680" cy="203853"/>
            </a:xfrm>
            <a:prstGeom prst="rect">
              <a:avLst/>
            </a:prstGeom>
          </p:spPr>
          <p:txBody>
            <a:bodyPr anchor="ctr" rtlCol="false" tIns="50800" lIns="50800" bIns="50800" rIns="50800"/>
            <a:lstStyle/>
            <a:p>
              <a:pPr algn="ctr">
                <a:lnSpc>
                  <a:spcPts val="3499"/>
                </a:lnSpc>
              </a:pPr>
            </a:p>
          </p:txBody>
        </p:sp>
      </p:grpSp>
      <p:sp>
        <p:nvSpPr>
          <p:cNvPr name="Freeform 11" id="11"/>
          <p:cNvSpPr/>
          <p:nvPr/>
        </p:nvSpPr>
        <p:spPr>
          <a:xfrm flipH="false" flipV="false" rot="0">
            <a:off x="6874282" y="3988083"/>
            <a:ext cx="7044012" cy="5270217"/>
          </a:xfrm>
          <a:custGeom>
            <a:avLst/>
            <a:gdLst/>
            <a:ahLst/>
            <a:cxnLst/>
            <a:rect r="r" b="b" t="t" l="l"/>
            <a:pathLst>
              <a:path h="5270217" w="7044012">
                <a:moveTo>
                  <a:pt x="0" y="0"/>
                </a:moveTo>
                <a:lnTo>
                  <a:pt x="7044012" y="0"/>
                </a:lnTo>
                <a:lnTo>
                  <a:pt x="7044012" y="5270217"/>
                </a:lnTo>
                <a:lnTo>
                  <a:pt x="0" y="5270217"/>
                </a:lnTo>
                <a:lnTo>
                  <a:pt x="0" y="0"/>
                </a:lnTo>
                <a:close/>
              </a:path>
            </a:pathLst>
          </a:custGeom>
          <a:blipFill>
            <a:blip r:embed="rId2"/>
            <a:stretch>
              <a:fillRect l="0" t="0" r="0" b="0"/>
            </a:stretch>
          </a:blipFill>
        </p:spPr>
      </p:sp>
      <p:sp>
        <p:nvSpPr>
          <p:cNvPr name="TextBox 12" id="12"/>
          <p:cNvSpPr txBox="true"/>
          <p:nvPr/>
        </p:nvSpPr>
        <p:spPr>
          <a:xfrm rot="0">
            <a:off x="334809" y="2568624"/>
            <a:ext cx="4844476" cy="4248150"/>
          </a:xfrm>
          <a:prstGeom prst="rect">
            <a:avLst/>
          </a:prstGeom>
        </p:spPr>
        <p:txBody>
          <a:bodyPr anchor="t" rtlCol="false" tIns="0" lIns="0" bIns="0" rIns="0">
            <a:spAutoFit/>
          </a:bodyPr>
          <a:lstStyle/>
          <a:p>
            <a:pPr>
              <a:lnSpc>
                <a:spcPts val="4200"/>
              </a:lnSpc>
            </a:pPr>
            <a:r>
              <a:rPr lang="en-US" sz="3000">
                <a:solidFill>
                  <a:srgbClr val="FFFFFF"/>
                </a:solidFill>
                <a:latin typeface="Open Sans"/>
              </a:rPr>
              <a:t>Git branch, merupakan perintah dalam Git yang digunakan untuk mengelola cabang (branch) dalam repositori Git, seperti menambah, mengganti nama, dan menghapus branch.</a:t>
            </a:r>
          </a:p>
        </p:txBody>
      </p:sp>
      <p:sp>
        <p:nvSpPr>
          <p:cNvPr name="TextBox 13" id="13"/>
          <p:cNvSpPr txBox="true"/>
          <p:nvPr/>
        </p:nvSpPr>
        <p:spPr>
          <a:xfrm rot="0">
            <a:off x="6874282" y="1667046"/>
            <a:ext cx="9811226" cy="1746250"/>
          </a:xfrm>
          <a:prstGeom prst="rect">
            <a:avLst/>
          </a:prstGeom>
        </p:spPr>
        <p:txBody>
          <a:bodyPr anchor="t" rtlCol="false" tIns="0" lIns="0" bIns="0" rIns="0">
            <a:spAutoFit/>
          </a:bodyPr>
          <a:lstStyle/>
          <a:p>
            <a:pPr>
              <a:lnSpc>
                <a:spcPts val="3499"/>
              </a:lnSpc>
            </a:pPr>
            <a:r>
              <a:rPr lang="en-US" sz="2499">
                <a:solidFill>
                  <a:srgbClr val="FFFFFF"/>
                </a:solidFill>
                <a:latin typeface="Courier Prime"/>
              </a:rPr>
              <a:t>git branch</a:t>
            </a:r>
          </a:p>
          <a:p>
            <a:pPr>
              <a:lnSpc>
                <a:spcPts val="3499"/>
              </a:lnSpc>
            </a:pPr>
            <a:r>
              <a:rPr lang="en-US" sz="2499">
                <a:solidFill>
                  <a:srgbClr val="FFFFFF"/>
                </a:solidFill>
                <a:latin typeface="Courier Prime"/>
              </a:rPr>
              <a:t>git branch &lt;new_name_branch&gt;</a:t>
            </a:r>
          </a:p>
          <a:p>
            <a:pPr>
              <a:lnSpc>
                <a:spcPts val="3499"/>
              </a:lnSpc>
            </a:pPr>
            <a:r>
              <a:rPr lang="en-US" sz="2499">
                <a:solidFill>
                  <a:srgbClr val="FFFFFF"/>
                </a:solidFill>
                <a:latin typeface="Courier Prime"/>
              </a:rPr>
              <a:t>git branch -m &lt;new_name_branch&gt; &lt;old_name_branch&gt;</a:t>
            </a:r>
          </a:p>
          <a:p>
            <a:pPr>
              <a:lnSpc>
                <a:spcPts val="3499"/>
              </a:lnSpc>
            </a:pPr>
            <a:r>
              <a:rPr lang="en-US" sz="2499">
                <a:solidFill>
                  <a:srgbClr val="FFFFFF"/>
                </a:solidFill>
                <a:latin typeface="Courier Prime"/>
              </a:rPr>
              <a:t>git branch -d &lt;name_branch&gt;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E1F32"/>
        </a:solidFill>
      </p:bgPr>
    </p:bg>
    <p:spTree>
      <p:nvGrpSpPr>
        <p:cNvPr id="1" name=""/>
        <p:cNvGrpSpPr/>
        <p:nvPr/>
      </p:nvGrpSpPr>
      <p:grpSpPr>
        <a:xfrm>
          <a:off x="0" y="0"/>
          <a:ext cx="0" cy="0"/>
          <a:chOff x="0" y="0"/>
          <a:chExt cx="0" cy="0"/>
        </a:xfrm>
      </p:grpSpPr>
      <p:grpSp>
        <p:nvGrpSpPr>
          <p:cNvPr name="Group 2" id="2"/>
          <p:cNvGrpSpPr/>
          <p:nvPr/>
        </p:nvGrpSpPr>
        <p:grpSpPr>
          <a:xfrm rot="0">
            <a:off x="0" y="598413"/>
            <a:ext cx="4238475" cy="950512"/>
            <a:chOff x="0" y="0"/>
            <a:chExt cx="988920" cy="221773"/>
          </a:xfrm>
        </p:grpSpPr>
        <p:sp>
          <p:nvSpPr>
            <p:cNvPr name="Freeform 3" id="3"/>
            <p:cNvSpPr/>
            <p:nvPr/>
          </p:nvSpPr>
          <p:spPr>
            <a:xfrm flipH="false" flipV="false" rot="0">
              <a:off x="0" y="0"/>
              <a:ext cx="988920" cy="221773"/>
            </a:xfrm>
            <a:custGeom>
              <a:avLst/>
              <a:gdLst/>
              <a:ahLst/>
              <a:cxnLst/>
              <a:rect r="r" b="b" t="t" l="l"/>
              <a:pathLst>
                <a:path h="221773" w="988920">
                  <a:moveTo>
                    <a:pt x="785720" y="0"/>
                  </a:moveTo>
                  <a:lnTo>
                    <a:pt x="0" y="0"/>
                  </a:lnTo>
                  <a:lnTo>
                    <a:pt x="0" y="221773"/>
                  </a:lnTo>
                  <a:lnTo>
                    <a:pt x="785720" y="221773"/>
                  </a:lnTo>
                  <a:lnTo>
                    <a:pt x="988920" y="110887"/>
                  </a:lnTo>
                  <a:lnTo>
                    <a:pt x="785720" y="0"/>
                  </a:lnTo>
                  <a:close/>
                </a:path>
              </a:pathLst>
            </a:custGeom>
            <a:solidFill>
              <a:srgbClr val="3B45DD"/>
            </a:solidFill>
          </p:spPr>
        </p:sp>
        <p:sp>
          <p:nvSpPr>
            <p:cNvPr name="TextBox 4" id="4"/>
            <p:cNvSpPr txBox="true"/>
            <p:nvPr/>
          </p:nvSpPr>
          <p:spPr>
            <a:xfrm>
              <a:off x="0" y="-66675"/>
              <a:ext cx="874620" cy="288448"/>
            </a:xfrm>
            <a:prstGeom prst="rect">
              <a:avLst/>
            </a:prstGeom>
          </p:spPr>
          <p:txBody>
            <a:bodyPr anchor="ctr" rtlCol="false" tIns="50800" lIns="50800" bIns="50800" rIns="50800"/>
            <a:lstStyle/>
            <a:p>
              <a:pPr>
                <a:lnSpc>
                  <a:spcPts val="4900"/>
                </a:lnSpc>
              </a:pPr>
              <a:r>
                <a:rPr lang="en-US" sz="3500">
                  <a:solidFill>
                    <a:srgbClr val="FFFFFF"/>
                  </a:solidFill>
                  <a:latin typeface="Open Sans Bold"/>
                </a:rPr>
                <a:t>  git checkout</a:t>
              </a:r>
            </a:p>
          </p:txBody>
        </p:sp>
      </p:grpSp>
      <p:grpSp>
        <p:nvGrpSpPr>
          <p:cNvPr name="Group 5" id="5"/>
          <p:cNvGrpSpPr/>
          <p:nvPr/>
        </p:nvGrpSpPr>
        <p:grpSpPr>
          <a:xfrm rot="0">
            <a:off x="-522026" y="2118786"/>
            <a:ext cx="5960632" cy="3641580"/>
            <a:chOff x="0" y="0"/>
            <a:chExt cx="1569878" cy="959099"/>
          </a:xfrm>
        </p:grpSpPr>
        <p:sp>
          <p:nvSpPr>
            <p:cNvPr name="Freeform 6" id="6"/>
            <p:cNvSpPr/>
            <p:nvPr/>
          </p:nvSpPr>
          <p:spPr>
            <a:xfrm flipH="false" flipV="false" rot="0">
              <a:off x="0" y="0"/>
              <a:ext cx="1569878" cy="959099"/>
            </a:xfrm>
            <a:custGeom>
              <a:avLst/>
              <a:gdLst/>
              <a:ahLst/>
              <a:cxnLst/>
              <a:rect r="r" b="b" t="t" l="l"/>
              <a:pathLst>
                <a:path h="959099" w="1569878">
                  <a:moveTo>
                    <a:pt x="66241" y="0"/>
                  </a:moveTo>
                  <a:lnTo>
                    <a:pt x="1503638" y="0"/>
                  </a:lnTo>
                  <a:cubicBezTo>
                    <a:pt x="1540221" y="0"/>
                    <a:pt x="1569878" y="29657"/>
                    <a:pt x="1569878" y="66241"/>
                  </a:cubicBezTo>
                  <a:lnTo>
                    <a:pt x="1569878" y="892858"/>
                  </a:lnTo>
                  <a:cubicBezTo>
                    <a:pt x="1569878" y="910427"/>
                    <a:pt x="1562900" y="927275"/>
                    <a:pt x="1550477" y="939698"/>
                  </a:cubicBezTo>
                  <a:cubicBezTo>
                    <a:pt x="1538054" y="952120"/>
                    <a:pt x="1521206" y="959099"/>
                    <a:pt x="1503638" y="959099"/>
                  </a:cubicBezTo>
                  <a:lnTo>
                    <a:pt x="66241" y="959099"/>
                  </a:lnTo>
                  <a:cubicBezTo>
                    <a:pt x="48673" y="959099"/>
                    <a:pt x="31824" y="952120"/>
                    <a:pt x="19402" y="939698"/>
                  </a:cubicBezTo>
                  <a:cubicBezTo>
                    <a:pt x="6979" y="927275"/>
                    <a:pt x="0" y="910427"/>
                    <a:pt x="0" y="892858"/>
                  </a:cubicBezTo>
                  <a:lnTo>
                    <a:pt x="0" y="66241"/>
                  </a:lnTo>
                  <a:cubicBezTo>
                    <a:pt x="0" y="48673"/>
                    <a:pt x="6979" y="31824"/>
                    <a:pt x="19402" y="19402"/>
                  </a:cubicBezTo>
                  <a:cubicBezTo>
                    <a:pt x="31824" y="6979"/>
                    <a:pt x="48673" y="0"/>
                    <a:pt x="66241" y="0"/>
                  </a:cubicBezTo>
                  <a:close/>
                </a:path>
              </a:pathLst>
            </a:custGeom>
            <a:solidFill>
              <a:srgbClr val="343CB6"/>
            </a:solidFill>
          </p:spPr>
        </p:sp>
        <p:sp>
          <p:nvSpPr>
            <p:cNvPr name="TextBox 7" id="7"/>
            <p:cNvSpPr txBox="true"/>
            <p:nvPr/>
          </p:nvSpPr>
          <p:spPr>
            <a:xfrm>
              <a:off x="0" y="-47625"/>
              <a:ext cx="1569878" cy="1006724"/>
            </a:xfrm>
            <a:prstGeom prst="rect">
              <a:avLst/>
            </a:prstGeom>
          </p:spPr>
          <p:txBody>
            <a:bodyPr anchor="ctr" rtlCol="false" tIns="50800" lIns="50800" bIns="50800" rIns="50800"/>
            <a:lstStyle/>
            <a:p>
              <a:pPr algn="ctr">
                <a:lnSpc>
                  <a:spcPts val="3499"/>
                </a:lnSpc>
              </a:pPr>
            </a:p>
          </p:txBody>
        </p:sp>
      </p:grpSp>
      <p:grpSp>
        <p:nvGrpSpPr>
          <p:cNvPr name="Group 8" id="8"/>
          <p:cNvGrpSpPr/>
          <p:nvPr/>
        </p:nvGrpSpPr>
        <p:grpSpPr>
          <a:xfrm rot="0">
            <a:off x="6526022" y="1824410"/>
            <a:ext cx="12307212" cy="1488673"/>
            <a:chOff x="0" y="0"/>
            <a:chExt cx="942680" cy="114026"/>
          </a:xfrm>
        </p:grpSpPr>
        <p:sp>
          <p:nvSpPr>
            <p:cNvPr name="Freeform 9" id="9"/>
            <p:cNvSpPr/>
            <p:nvPr/>
          </p:nvSpPr>
          <p:spPr>
            <a:xfrm flipH="false" flipV="false" rot="0">
              <a:off x="0" y="0"/>
              <a:ext cx="942680" cy="114026"/>
            </a:xfrm>
            <a:custGeom>
              <a:avLst/>
              <a:gdLst/>
              <a:ahLst/>
              <a:cxnLst/>
              <a:rect r="r" b="b" t="t" l="l"/>
              <a:pathLst>
                <a:path h="114026" w="942680">
                  <a:moveTo>
                    <a:pt x="0" y="0"/>
                  </a:moveTo>
                  <a:lnTo>
                    <a:pt x="942680" y="0"/>
                  </a:lnTo>
                  <a:lnTo>
                    <a:pt x="942680" y="114026"/>
                  </a:lnTo>
                  <a:lnTo>
                    <a:pt x="0" y="114026"/>
                  </a:lnTo>
                  <a:close/>
                </a:path>
              </a:pathLst>
            </a:custGeom>
            <a:solidFill>
              <a:srgbClr val="343CB6">
                <a:alpha val="69804"/>
              </a:srgbClr>
            </a:solidFill>
          </p:spPr>
        </p:sp>
        <p:sp>
          <p:nvSpPr>
            <p:cNvPr name="TextBox 10" id="10"/>
            <p:cNvSpPr txBox="true"/>
            <p:nvPr/>
          </p:nvSpPr>
          <p:spPr>
            <a:xfrm>
              <a:off x="0" y="-47625"/>
              <a:ext cx="942680" cy="161651"/>
            </a:xfrm>
            <a:prstGeom prst="rect">
              <a:avLst/>
            </a:prstGeom>
          </p:spPr>
          <p:txBody>
            <a:bodyPr anchor="ctr" rtlCol="false" tIns="50800" lIns="50800" bIns="50800" rIns="50800"/>
            <a:lstStyle/>
            <a:p>
              <a:pPr algn="ctr">
                <a:lnSpc>
                  <a:spcPts val="3499"/>
                </a:lnSpc>
              </a:pPr>
            </a:p>
          </p:txBody>
        </p:sp>
      </p:grpSp>
      <p:sp>
        <p:nvSpPr>
          <p:cNvPr name="Freeform 11" id="11"/>
          <p:cNvSpPr/>
          <p:nvPr/>
        </p:nvSpPr>
        <p:spPr>
          <a:xfrm flipH="false" flipV="false" rot="0">
            <a:off x="6526022" y="3748818"/>
            <a:ext cx="10190470" cy="5509482"/>
          </a:xfrm>
          <a:custGeom>
            <a:avLst/>
            <a:gdLst/>
            <a:ahLst/>
            <a:cxnLst/>
            <a:rect r="r" b="b" t="t" l="l"/>
            <a:pathLst>
              <a:path h="5509482" w="10190470">
                <a:moveTo>
                  <a:pt x="0" y="0"/>
                </a:moveTo>
                <a:lnTo>
                  <a:pt x="10190470" y="0"/>
                </a:lnTo>
                <a:lnTo>
                  <a:pt x="10190470" y="5509482"/>
                </a:lnTo>
                <a:lnTo>
                  <a:pt x="0" y="5509482"/>
                </a:lnTo>
                <a:lnTo>
                  <a:pt x="0" y="0"/>
                </a:lnTo>
                <a:close/>
              </a:path>
            </a:pathLst>
          </a:custGeom>
          <a:blipFill>
            <a:blip r:embed="rId2"/>
            <a:stretch>
              <a:fillRect l="0" t="0" r="0" b="0"/>
            </a:stretch>
          </a:blipFill>
        </p:spPr>
      </p:sp>
      <p:sp>
        <p:nvSpPr>
          <p:cNvPr name="TextBox 12" id="12"/>
          <p:cNvSpPr txBox="true"/>
          <p:nvPr/>
        </p:nvSpPr>
        <p:spPr>
          <a:xfrm rot="0">
            <a:off x="334809" y="2568624"/>
            <a:ext cx="4844476" cy="2647950"/>
          </a:xfrm>
          <a:prstGeom prst="rect">
            <a:avLst/>
          </a:prstGeom>
        </p:spPr>
        <p:txBody>
          <a:bodyPr anchor="t" rtlCol="false" tIns="0" lIns="0" bIns="0" rIns="0">
            <a:spAutoFit/>
          </a:bodyPr>
          <a:lstStyle/>
          <a:p>
            <a:pPr>
              <a:lnSpc>
                <a:spcPts val="4200"/>
              </a:lnSpc>
            </a:pPr>
            <a:r>
              <a:rPr lang="en-US" sz="3000">
                <a:solidFill>
                  <a:srgbClr val="FFFFFF"/>
                </a:solidFill>
                <a:latin typeface="Open Sans"/>
              </a:rPr>
              <a:t>Git checkout, merupakan perintah dalam Git yang digunakan untuk beralih antar cabang (branch) yang ada dalam repositori.</a:t>
            </a:r>
          </a:p>
        </p:txBody>
      </p:sp>
      <p:sp>
        <p:nvSpPr>
          <p:cNvPr name="TextBox 13" id="13"/>
          <p:cNvSpPr txBox="true"/>
          <p:nvPr/>
        </p:nvSpPr>
        <p:spPr>
          <a:xfrm rot="0">
            <a:off x="6874282" y="1862510"/>
            <a:ext cx="6886841" cy="1308100"/>
          </a:xfrm>
          <a:prstGeom prst="rect">
            <a:avLst/>
          </a:prstGeom>
        </p:spPr>
        <p:txBody>
          <a:bodyPr anchor="t" rtlCol="false" tIns="0" lIns="0" bIns="0" rIns="0">
            <a:spAutoFit/>
          </a:bodyPr>
          <a:lstStyle/>
          <a:p>
            <a:pPr>
              <a:lnSpc>
                <a:spcPts val="3499"/>
              </a:lnSpc>
            </a:pPr>
            <a:r>
              <a:rPr lang="en-US" sz="2499">
                <a:solidFill>
                  <a:srgbClr val="FFFFFF"/>
                </a:solidFill>
                <a:latin typeface="Courier Prime"/>
              </a:rPr>
              <a:t>git checkout -b &lt;name_branch&gt;</a:t>
            </a:r>
          </a:p>
          <a:p>
            <a:pPr>
              <a:lnSpc>
                <a:spcPts val="3499"/>
              </a:lnSpc>
            </a:pPr>
            <a:r>
              <a:rPr lang="en-US" sz="2499">
                <a:solidFill>
                  <a:srgbClr val="FFFFFF"/>
                </a:solidFill>
                <a:latin typeface="Courier Prime"/>
              </a:rPr>
              <a:t>git checkout &lt;name_branch&gt;</a:t>
            </a:r>
          </a:p>
          <a:p>
            <a:pPr>
              <a:lnSpc>
                <a:spcPts val="3499"/>
              </a:lnSpc>
            </a:pPr>
            <a:r>
              <a:rPr lang="en-US" sz="2499">
                <a:solidFill>
                  <a:srgbClr val="FFFFFF"/>
                </a:solidFill>
                <a:latin typeface="Courier Prime"/>
              </a:rPr>
              <a:t>git checkout &lt;hash_commit&gt;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E1F32"/>
        </a:solidFill>
      </p:bgPr>
    </p:bg>
    <p:spTree>
      <p:nvGrpSpPr>
        <p:cNvPr id="1" name=""/>
        <p:cNvGrpSpPr/>
        <p:nvPr/>
      </p:nvGrpSpPr>
      <p:grpSpPr>
        <a:xfrm>
          <a:off x="0" y="0"/>
          <a:ext cx="0" cy="0"/>
          <a:chOff x="0" y="0"/>
          <a:chExt cx="0" cy="0"/>
        </a:xfrm>
      </p:grpSpPr>
      <p:grpSp>
        <p:nvGrpSpPr>
          <p:cNvPr name="Group 2" id="2"/>
          <p:cNvGrpSpPr/>
          <p:nvPr/>
        </p:nvGrpSpPr>
        <p:grpSpPr>
          <a:xfrm rot="0">
            <a:off x="0" y="598413"/>
            <a:ext cx="4238475" cy="950512"/>
            <a:chOff x="0" y="0"/>
            <a:chExt cx="988920" cy="221773"/>
          </a:xfrm>
        </p:grpSpPr>
        <p:sp>
          <p:nvSpPr>
            <p:cNvPr name="Freeform 3" id="3"/>
            <p:cNvSpPr/>
            <p:nvPr/>
          </p:nvSpPr>
          <p:spPr>
            <a:xfrm flipH="false" flipV="false" rot="0">
              <a:off x="0" y="0"/>
              <a:ext cx="988920" cy="221773"/>
            </a:xfrm>
            <a:custGeom>
              <a:avLst/>
              <a:gdLst/>
              <a:ahLst/>
              <a:cxnLst/>
              <a:rect r="r" b="b" t="t" l="l"/>
              <a:pathLst>
                <a:path h="221773" w="988920">
                  <a:moveTo>
                    <a:pt x="785720" y="0"/>
                  </a:moveTo>
                  <a:lnTo>
                    <a:pt x="0" y="0"/>
                  </a:lnTo>
                  <a:lnTo>
                    <a:pt x="0" y="221773"/>
                  </a:lnTo>
                  <a:lnTo>
                    <a:pt x="785720" y="221773"/>
                  </a:lnTo>
                  <a:lnTo>
                    <a:pt x="988920" y="110887"/>
                  </a:lnTo>
                  <a:lnTo>
                    <a:pt x="785720" y="0"/>
                  </a:lnTo>
                  <a:close/>
                </a:path>
              </a:pathLst>
            </a:custGeom>
            <a:solidFill>
              <a:srgbClr val="3B45DD"/>
            </a:solidFill>
          </p:spPr>
        </p:sp>
        <p:sp>
          <p:nvSpPr>
            <p:cNvPr name="TextBox 4" id="4"/>
            <p:cNvSpPr txBox="true"/>
            <p:nvPr/>
          </p:nvSpPr>
          <p:spPr>
            <a:xfrm>
              <a:off x="0" y="-66675"/>
              <a:ext cx="874620" cy="288448"/>
            </a:xfrm>
            <a:prstGeom prst="rect">
              <a:avLst/>
            </a:prstGeom>
          </p:spPr>
          <p:txBody>
            <a:bodyPr anchor="ctr" rtlCol="false" tIns="50800" lIns="50800" bIns="50800" rIns="50800"/>
            <a:lstStyle/>
            <a:p>
              <a:pPr>
                <a:lnSpc>
                  <a:spcPts val="4900"/>
                </a:lnSpc>
              </a:pPr>
              <a:r>
                <a:rPr lang="en-US" sz="3500">
                  <a:solidFill>
                    <a:srgbClr val="FFFFFF"/>
                  </a:solidFill>
                  <a:latin typeface="Open Sans Bold"/>
                </a:rPr>
                <a:t>  git merge</a:t>
              </a:r>
            </a:p>
          </p:txBody>
        </p:sp>
      </p:grpSp>
      <p:grpSp>
        <p:nvGrpSpPr>
          <p:cNvPr name="Group 5" id="5"/>
          <p:cNvGrpSpPr/>
          <p:nvPr/>
        </p:nvGrpSpPr>
        <p:grpSpPr>
          <a:xfrm rot="0">
            <a:off x="-522026" y="2118786"/>
            <a:ext cx="5960632" cy="3641580"/>
            <a:chOff x="0" y="0"/>
            <a:chExt cx="1569878" cy="959099"/>
          </a:xfrm>
        </p:grpSpPr>
        <p:sp>
          <p:nvSpPr>
            <p:cNvPr name="Freeform 6" id="6"/>
            <p:cNvSpPr/>
            <p:nvPr/>
          </p:nvSpPr>
          <p:spPr>
            <a:xfrm flipH="false" flipV="false" rot="0">
              <a:off x="0" y="0"/>
              <a:ext cx="1569878" cy="959099"/>
            </a:xfrm>
            <a:custGeom>
              <a:avLst/>
              <a:gdLst/>
              <a:ahLst/>
              <a:cxnLst/>
              <a:rect r="r" b="b" t="t" l="l"/>
              <a:pathLst>
                <a:path h="959099" w="1569878">
                  <a:moveTo>
                    <a:pt x="66241" y="0"/>
                  </a:moveTo>
                  <a:lnTo>
                    <a:pt x="1503638" y="0"/>
                  </a:lnTo>
                  <a:cubicBezTo>
                    <a:pt x="1540221" y="0"/>
                    <a:pt x="1569878" y="29657"/>
                    <a:pt x="1569878" y="66241"/>
                  </a:cubicBezTo>
                  <a:lnTo>
                    <a:pt x="1569878" y="892858"/>
                  </a:lnTo>
                  <a:cubicBezTo>
                    <a:pt x="1569878" y="910427"/>
                    <a:pt x="1562900" y="927275"/>
                    <a:pt x="1550477" y="939698"/>
                  </a:cubicBezTo>
                  <a:cubicBezTo>
                    <a:pt x="1538054" y="952120"/>
                    <a:pt x="1521206" y="959099"/>
                    <a:pt x="1503638" y="959099"/>
                  </a:cubicBezTo>
                  <a:lnTo>
                    <a:pt x="66241" y="959099"/>
                  </a:lnTo>
                  <a:cubicBezTo>
                    <a:pt x="48673" y="959099"/>
                    <a:pt x="31824" y="952120"/>
                    <a:pt x="19402" y="939698"/>
                  </a:cubicBezTo>
                  <a:cubicBezTo>
                    <a:pt x="6979" y="927275"/>
                    <a:pt x="0" y="910427"/>
                    <a:pt x="0" y="892858"/>
                  </a:cubicBezTo>
                  <a:lnTo>
                    <a:pt x="0" y="66241"/>
                  </a:lnTo>
                  <a:cubicBezTo>
                    <a:pt x="0" y="48673"/>
                    <a:pt x="6979" y="31824"/>
                    <a:pt x="19402" y="19402"/>
                  </a:cubicBezTo>
                  <a:cubicBezTo>
                    <a:pt x="31824" y="6979"/>
                    <a:pt x="48673" y="0"/>
                    <a:pt x="66241" y="0"/>
                  </a:cubicBezTo>
                  <a:close/>
                </a:path>
              </a:pathLst>
            </a:custGeom>
            <a:solidFill>
              <a:srgbClr val="343CB6"/>
            </a:solidFill>
          </p:spPr>
        </p:sp>
        <p:sp>
          <p:nvSpPr>
            <p:cNvPr name="TextBox 7" id="7"/>
            <p:cNvSpPr txBox="true"/>
            <p:nvPr/>
          </p:nvSpPr>
          <p:spPr>
            <a:xfrm>
              <a:off x="0" y="-47625"/>
              <a:ext cx="1569878" cy="1006724"/>
            </a:xfrm>
            <a:prstGeom prst="rect">
              <a:avLst/>
            </a:prstGeom>
          </p:spPr>
          <p:txBody>
            <a:bodyPr anchor="ctr" rtlCol="false" tIns="50800" lIns="50800" bIns="50800" rIns="50800"/>
            <a:lstStyle/>
            <a:p>
              <a:pPr algn="ctr">
                <a:lnSpc>
                  <a:spcPts val="3499"/>
                </a:lnSpc>
              </a:pPr>
            </a:p>
          </p:txBody>
        </p:sp>
      </p:grpSp>
      <p:grpSp>
        <p:nvGrpSpPr>
          <p:cNvPr name="Group 8" id="8"/>
          <p:cNvGrpSpPr/>
          <p:nvPr/>
        </p:nvGrpSpPr>
        <p:grpSpPr>
          <a:xfrm rot="0">
            <a:off x="6526022" y="2118786"/>
            <a:ext cx="12307212" cy="899919"/>
            <a:chOff x="0" y="0"/>
            <a:chExt cx="942680" cy="68930"/>
          </a:xfrm>
        </p:grpSpPr>
        <p:sp>
          <p:nvSpPr>
            <p:cNvPr name="Freeform 9" id="9"/>
            <p:cNvSpPr/>
            <p:nvPr/>
          </p:nvSpPr>
          <p:spPr>
            <a:xfrm flipH="false" flipV="false" rot="0">
              <a:off x="0" y="0"/>
              <a:ext cx="942680" cy="68930"/>
            </a:xfrm>
            <a:custGeom>
              <a:avLst/>
              <a:gdLst/>
              <a:ahLst/>
              <a:cxnLst/>
              <a:rect r="r" b="b" t="t" l="l"/>
              <a:pathLst>
                <a:path h="68930" w="942680">
                  <a:moveTo>
                    <a:pt x="0" y="0"/>
                  </a:moveTo>
                  <a:lnTo>
                    <a:pt x="942680" y="0"/>
                  </a:lnTo>
                  <a:lnTo>
                    <a:pt x="942680" y="68930"/>
                  </a:lnTo>
                  <a:lnTo>
                    <a:pt x="0" y="68930"/>
                  </a:lnTo>
                  <a:close/>
                </a:path>
              </a:pathLst>
            </a:custGeom>
            <a:solidFill>
              <a:srgbClr val="343CB6">
                <a:alpha val="69804"/>
              </a:srgbClr>
            </a:solidFill>
          </p:spPr>
        </p:sp>
        <p:sp>
          <p:nvSpPr>
            <p:cNvPr name="TextBox 10" id="10"/>
            <p:cNvSpPr txBox="true"/>
            <p:nvPr/>
          </p:nvSpPr>
          <p:spPr>
            <a:xfrm>
              <a:off x="0" y="-47625"/>
              <a:ext cx="942680" cy="116555"/>
            </a:xfrm>
            <a:prstGeom prst="rect">
              <a:avLst/>
            </a:prstGeom>
          </p:spPr>
          <p:txBody>
            <a:bodyPr anchor="ctr" rtlCol="false" tIns="50800" lIns="50800" bIns="50800" rIns="50800"/>
            <a:lstStyle/>
            <a:p>
              <a:pPr algn="ctr">
                <a:lnSpc>
                  <a:spcPts val="3499"/>
                </a:lnSpc>
              </a:pPr>
            </a:p>
          </p:txBody>
        </p:sp>
      </p:grpSp>
      <p:sp>
        <p:nvSpPr>
          <p:cNvPr name="Freeform 11" id="11"/>
          <p:cNvSpPr/>
          <p:nvPr/>
        </p:nvSpPr>
        <p:spPr>
          <a:xfrm flipH="false" flipV="false" rot="0">
            <a:off x="6526022" y="3536519"/>
            <a:ext cx="10454432" cy="3934464"/>
          </a:xfrm>
          <a:custGeom>
            <a:avLst/>
            <a:gdLst/>
            <a:ahLst/>
            <a:cxnLst/>
            <a:rect r="r" b="b" t="t" l="l"/>
            <a:pathLst>
              <a:path h="3934464" w="10454432">
                <a:moveTo>
                  <a:pt x="0" y="0"/>
                </a:moveTo>
                <a:lnTo>
                  <a:pt x="10454431" y="0"/>
                </a:lnTo>
                <a:lnTo>
                  <a:pt x="10454431" y="3934463"/>
                </a:lnTo>
                <a:lnTo>
                  <a:pt x="0" y="3934463"/>
                </a:lnTo>
                <a:lnTo>
                  <a:pt x="0" y="0"/>
                </a:lnTo>
                <a:close/>
              </a:path>
            </a:pathLst>
          </a:custGeom>
          <a:blipFill>
            <a:blip r:embed="rId2"/>
            <a:stretch>
              <a:fillRect l="0" t="0" r="0" b="0"/>
            </a:stretch>
          </a:blipFill>
        </p:spPr>
      </p:sp>
      <p:sp>
        <p:nvSpPr>
          <p:cNvPr name="TextBox 12" id="12"/>
          <p:cNvSpPr txBox="true"/>
          <p:nvPr/>
        </p:nvSpPr>
        <p:spPr>
          <a:xfrm rot="0">
            <a:off x="334809" y="2568624"/>
            <a:ext cx="4844476" cy="2647950"/>
          </a:xfrm>
          <a:prstGeom prst="rect">
            <a:avLst/>
          </a:prstGeom>
        </p:spPr>
        <p:txBody>
          <a:bodyPr anchor="t" rtlCol="false" tIns="0" lIns="0" bIns="0" rIns="0">
            <a:spAutoFit/>
          </a:bodyPr>
          <a:lstStyle/>
          <a:p>
            <a:pPr>
              <a:lnSpc>
                <a:spcPts val="4200"/>
              </a:lnSpc>
            </a:pPr>
            <a:r>
              <a:rPr lang="en-US" sz="3000">
                <a:solidFill>
                  <a:srgbClr val="FFFFFF"/>
                </a:solidFill>
                <a:latin typeface="Open Sans"/>
              </a:rPr>
              <a:t>Git merge, merupakan perintah dalam Git yang digunakan untuk menggabungkan branch lain ke branch sekarang.</a:t>
            </a:r>
          </a:p>
        </p:txBody>
      </p:sp>
      <p:sp>
        <p:nvSpPr>
          <p:cNvPr name="TextBox 13" id="13"/>
          <p:cNvSpPr txBox="true"/>
          <p:nvPr/>
        </p:nvSpPr>
        <p:spPr>
          <a:xfrm rot="0">
            <a:off x="6874282" y="2279699"/>
            <a:ext cx="6886841" cy="431800"/>
          </a:xfrm>
          <a:prstGeom prst="rect">
            <a:avLst/>
          </a:prstGeom>
        </p:spPr>
        <p:txBody>
          <a:bodyPr anchor="t" rtlCol="false" tIns="0" lIns="0" bIns="0" rIns="0">
            <a:spAutoFit/>
          </a:bodyPr>
          <a:lstStyle/>
          <a:p>
            <a:pPr>
              <a:lnSpc>
                <a:spcPts val="3499"/>
              </a:lnSpc>
            </a:pPr>
            <a:r>
              <a:rPr lang="en-US" sz="2499">
                <a:solidFill>
                  <a:srgbClr val="FFFFFF"/>
                </a:solidFill>
                <a:latin typeface="Courier Prime"/>
              </a:rPr>
              <a:t>git merge &lt;other_branch&gt;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1E1F32"/>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1430000"/>
          </a:xfrm>
          <a:custGeom>
            <a:avLst/>
            <a:gdLst/>
            <a:ahLst/>
            <a:cxnLst/>
            <a:rect r="r" b="b" t="t" l="l"/>
            <a:pathLst>
              <a:path h="11430000" w="18288000">
                <a:moveTo>
                  <a:pt x="0" y="0"/>
                </a:moveTo>
                <a:lnTo>
                  <a:pt x="18288000" y="0"/>
                </a:lnTo>
                <a:lnTo>
                  <a:pt x="18288000" y="11430000"/>
                </a:lnTo>
                <a:lnTo>
                  <a:pt x="0" y="11430000"/>
                </a:lnTo>
                <a:lnTo>
                  <a:pt x="0" y="0"/>
                </a:lnTo>
                <a:close/>
              </a:path>
            </a:pathLst>
          </a:custGeom>
          <a:blipFill>
            <a:blip r:embed="rId2"/>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1E1F32"/>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1430000"/>
          </a:xfrm>
          <a:custGeom>
            <a:avLst/>
            <a:gdLst/>
            <a:ahLst/>
            <a:cxnLst/>
            <a:rect r="r" b="b" t="t" l="l"/>
            <a:pathLst>
              <a:path h="11430000" w="18288000">
                <a:moveTo>
                  <a:pt x="0" y="0"/>
                </a:moveTo>
                <a:lnTo>
                  <a:pt x="18288000" y="0"/>
                </a:lnTo>
                <a:lnTo>
                  <a:pt x="18288000" y="11430000"/>
                </a:lnTo>
                <a:lnTo>
                  <a:pt x="0" y="11430000"/>
                </a:lnTo>
                <a:lnTo>
                  <a:pt x="0" y="0"/>
                </a:lnTo>
                <a:close/>
              </a:path>
            </a:pathLst>
          </a:custGeom>
          <a:blipFill>
            <a:blip r:embed="rId2"/>
            <a:stretch>
              <a:fillRect l="0" t="0" r="0" b="0"/>
            </a:stretch>
          </a:blipFill>
        </p:spPr>
      </p:sp>
      <p:sp>
        <p:nvSpPr>
          <p:cNvPr name="TextBox 3" id="3"/>
          <p:cNvSpPr txBox="true"/>
          <p:nvPr/>
        </p:nvSpPr>
        <p:spPr>
          <a:xfrm rot="0">
            <a:off x="711843" y="1294970"/>
            <a:ext cx="6014423" cy="1419225"/>
          </a:xfrm>
          <a:prstGeom prst="rect">
            <a:avLst/>
          </a:prstGeom>
        </p:spPr>
        <p:txBody>
          <a:bodyPr anchor="t" rtlCol="false" tIns="0" lIns="0" bIns="0" rIns="0">
            <a:spAutoFit/>
          </a:bodyPr>
          <a:lstStyle/>
          <a:p>
            <a:pPr algn="ctr">
              <a:lnSpc>
                <a:spcPts val="9450"/>
              </a:lnSpc>
            </a:pPr>
            <a:r>
              <a:rPr lang="en-US" sz="9000">
                <a:solidFill>
                  <a:srgbClr val="F03C2E"/>
                </a:solidFill>
                <a:latin typeface="Copperplate Gothic 32 AB"/>
              </a:rPr>
              <a:t>STOP !!!</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1E1F32"/>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1430000"/>
          </a:xfrm>
          <a:custGeom>
            <a:avLst/>
            <a:gdLst/>
            <a:ahLst/>
            <a:cxnLst/>
            <a:rect r="r" b="b" t="t" l="l"/>
            <a:pathLst>
              <a:path h="11430000" w="18288000">
                <a:moveTo>
                  <a:pt x="0" y="0"/>
                </a:moveTo>
                <a:lnTo>
                  <a:pt x="18288000" y="0"/>
                </a:lnTo>
                <a:lnTo>
                  <a:pt x="18288000" y="11430000"/>
                </a:lnTo>
                <a:lnTo>
                  <a:pt x="0" y="11430000"/>
                </a:lnTo>
                <a:lnTo>
                  <a:pt x="0" y="0"/>
                </a:lnTo>
                <a:close/>
              </a:path>
            </a:pathLst>
          </a:custGeom>
          <a:blipFill>
            <a:blip r:embed="rId2"/>
            <a:stretch>
              <a:fillRect l="0" t="0" r="0" b="0"/>
            </a:stretch>
          </a:blipFill>
        </p:spPr>
      </p:sp>
      <p:sp>
        <p:nvSpPr>
          <p:cNvPr name="TextBox 3" id="3"/>
          <p:cNvSpPr txBox="true"/>
          <p:nvPr/>
        </p:nvSpPr>
        <p:spPr>
          <a:xfrm rot="0">
            <a:off x="733034" y="295275"/>
            <a:ext cx="6014423" cy="1419225"/>
          </a:xfrm>
          <a:prstGeom prst="rect">
            <a:avLst/>
          </a:prstGeom>
        </p:spPr>
        <p:txBody>
          <a:bodyPr anchor="t" rtlCol="false" tIns="0" lIns="0" bIns="0" rIns="0">
            <a:spAutoFit/>
          </a:bodyPr>
          <a:lstStyle/>
          <a:p>
            <a:pPr algn="ctr">
              <a:lnSpc>
                <a:spcPts val="9450"/>
              </a:lnSpc>
            </a:pPr>
            <a:r>
              <a:rPr lang="en-US" sz="9000">
                <a:solidFill>
                  <a:srgbClr val="F03C2E"/>
                </a:solidFill>
                <a:latin typeface="Copperplate Gothic 32 AB"/>
              </a:rPr>
              <a:t>STOP !!!</a:t>
            </a:r>
          </a:p>
        </p:txBody>
      </p:sp>
      <p:sp>
        <p:nvSpPr>
          <p:cNvPr name="TextBox 4" id="4"/>
          <p:cNvSpPr txBox="true"/>
          <p:nvPr/>
        </p:nvSpPr>
        <p:spPr>
          <a:xfrm rot="0">
            <a:off x="275967" y="1982133"/>
            <a:ext cx="8782308" cy="1419224"/>
          </a:xfrm>
          <a:prstGeom prst="rect">
            <a:avLst/>
          </a:prstGeom>
        </p:spPr>
        <p:txBody>
          <a:bodyPr anchor="t" rtlCol="false" tIns="0" lIns="0" bIns="0" rIns="0">
            <a:spAutoFit/>
          </a:bodyPr>
          <a:lstStyle/>
          <a:p>
            <a:pPr algn="ctr">
              <a:lnSpc>
                <a:spcPts val="8999"/>
              </a:lnSpc>
            </a:pPr>
            <a:r>
              <a:rPr lang="en-US" sz="9999" spc="-199">
                <a:solidFill>
                  <a:srgbClr val="F03C2E"/>
                </a:solidFill>
                <a:latin typeface="ITC Benguiat Bold"/>
              </a:rPr>
              <a:t>I AM TIRED !!!</a:t>
            </a:r>
          </a:p>
        </p:txBody>
      </p:sp>
      <p:sp>
        <p:nvSpPr>
          <p:cNvPr name="TextBox 5" id="5"/>
          <p:cNvSpPr txBox="true"/>
          <p:nvPr/>
        </p:nvSpPr>
        <p:spPr>
          <a:xfrm rot="0">
            <a:off x="1028700" y="8152491"/>
            <a:ext cx="4689157" cy="1566544"/>
          </a:xfrm>
          <a:prstGeom prst="rect">
            <a:avLst/>
          </a:prstGeom>
        </p:spPr>
        <p:txBody>
          <a:bodyPr anchor="t" rtlCol="false" tIns="0" lIns="0" bIns="0" rIns="0">
            <a:spAutoFit/>
          </a:bodyPr>
          <a:lstStyle/>
          <a:p>
            <a:pPr algn="ctr">
              <a:lnSpc>
                <a:spcPts val="12880"/>
              </a:lnSpc>
            </a:pPr>
            <a:r>
              <a:rPr lang="en-US" sz="9200">
                <a:solidFill>
                  <a:srgbClr val="FFFFFF"/>
                </a:solidFill>
                <a:latin typeface="Open Sans Bold"/>
              </a:rPr>
              <a:t>Go Back</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1E1F32"/>
        </a:solidFill>
      </p:bgPr>
    </p:bg>
    <p:spTree>
      <p:nvGrpSpPr>
        <p:cNvPr id="1" name=""/>
        <p:cNvGrpSpPr/>
        <p:nvPr/>
      </p:nvGrpSpPr>
      <p:grpSpPr>
        <a:xfrm>
          <a:off x="0" y="0"/>
          <a:ext cx="0" cy="0"/>
          <a:chOff x="0" y="0"/>
          <a:chExt cx="0" cy="0"/>
        </a:xfrm>
      </p:grpSpPr>
      <p:grpSp>
        <p:nvGrpSpPr>
          <p:cNvPr name="Group 2" id="2"/>
          <p:cNvGrpSpPr/>
          <p:nvPr/>
        </p:nvGrpSpPr>
        <p:grpSpPr>
          <a:xfrm rot="0">
            <a:off x="0" y="598413"/>
            <a:ext cx="4238475" cy="950512"/>
            <a:chOff x="0" y="0"/>
            <a:chExt cx="988920" cy="221773"/>
          </a:xfrm>
        </p:grpSpPr>
        <p:sp>
          <p:nvSpPr>
            <p:cNvPr name="Freeform 3" id="3"/>
            <p:cNvSpPr/>
            <p:nvPr/>
          </p:nvSpPr>
          <p:spPr>
            <a:xfrm flipH="false" flipV="false" rot="0">
              <a:off x="0" y="0"/>
              <a:ext cx="988920" cy="221773"/>
            </a:xfrm>
            <a:custGeom>
              <a:avLst/>
              <a:gdLst/>
              <a:ahLst/>
              <a:cxnLst/>
              <a:rect r="r" b="b" t="t" l="l"/>
              <a:pathLst>
                <a:path h="221773" w="988920">
                  <a:moveTo>
                    <a:pt x="785720" y="0"/>
                  </a:moveTo>
                  <a:lnTo>
                    <a:pt x="0" y="0"/>
                  </a:lnTo>
                  <a:lnTo>
                    <a:pt x="0" y="221773"/>
                  </a:lnTo>
                  <a:lnTo>
                    <a:pt x="785720" y="221773"/>
                  </a:lnTo>
                  <a:lnTo>
                    <a:pt x="988920" y="110887"/>
                  </a:lnTo>
                  <a:lnTo>
                    <a:pt x="785720" y="0"/>
                  </a:lnTo>
                  <a:close/>
                </a:path>
              </a:pathLst>
            </a:custGeom>
            <a:solidFill>
              <a:srgbClr val="3B45DD"/>
            </a:solidFill>
          </p:spPr>
        </p:sp>
        <p:sp>
          <p:nvSpPr>
            <p:cNvPr name="TextBox 4" id="4"/>
            <p:cNvSpPr txBox="true"/>
            <p:nvPr/>
          </p:nvSpPr>
          <p:spPr>
            <a:xfrm>
              <a:off x="0" y="-66675"/>
              <a:ext cx="874620" cy="288448"/>
            </a:xfrm>
            <a:prstGeom prst="rect">
              <a:avLst/>
            </a:prstGeom>
          </p:spPr>
          <p:txBody>
            <a:bodyPr anchor="ctr" rtlCol="false" tIns="50800" lIns="50800" bIns="50800" rIns="50800"/>
            <a:lstStyle/>
            <a:p>
              <a:pPr>
                <a:lnSpc>
                  <a:spcPts val="4900"/>
                </a:lnSpc>
              </a:pPr>
              <a:r>
                <a:rPr lang="en-US" sz="3500">
                  <a:solidFill>
                    <a:srgbClr val="FFFFFF"/>
                  </a:solidFill>
                  <a:latin typeface="Open Sans Bold"/>
                </a:rPr>
                <a:t>  git tag</a:t>
              </a:r>
            </a:p>
          </p:txBody>
        </p:sp>
      </p:grpSp>
      <p:grpSp>
        <p:nvGrpSpPr>
          <p:cNvPr name="Group 5" id="5"/>
          <p:cNvGrpSpPr/>
          <p:nvPr/>
        </p:nvGrpSpPr>
        <p:grpSpPr>
          <a:xfrm rot="0">
            <a:off x="-522026" y="2118786"/>
            <a:ext cx="5960632" cy="5513120"/>
            <a:chOff x="0" y="0"/>
            <a:chExt cx="1569878" cy="1452015"/>
          </a:xfrm>
        </p:grpSpPr>
        <p:sp>
          <p:nvSpPr>
            <p:cNvPr name="Freeform 6" id="6"/>
            <p:cNvSpPr/>
            <p:nvPr/>
          </p:nvSpPr>
          <p:spPr>
            <a:xfrm flipH="false" flipV="false" rot="0">
              <a:off x="0" y="0"/>
              <a:ext cx="1569878" cy="1452015"/>
            </a:xfrm>
            <a:custGeom>
              <a:avLst/>
              <a:gdLst/>
              <a:ahLst/>
              <a:cxnLst/>
              <a:rect r="r" b="b" t="t" l="l"/>
              <a:pathLst>
                <a:path h="1452015" w="1569878">
                  <a:moveTo>
                    <a:pt x="66241" y="0"/>
                  </a:moveTo>
                  <a:lnTo>
                    <a:pt x="1503638" y="0"/>
                  </a:lnTo>
                  <a:cubicBezTo>
                    <a:pt x="1540221" y="0"/>
                    <a:pt x="1569878" y="29657"/>
                    <a:pt x="1569878" y="66241"/>
                  </a:cubicBezTo>
                  <a:lnTo>
                    <a:pt x="1569878" y="1385774"/>
                  </a:lnTo>
                  <a:cubicBezTo>
                    <a:pt x="1569878" y="1403342"/>
                    <a:pt x="1562900" y="1420191"/>
                    <a:pt x="1550477" y="1432614"/>
                  </a:cubicBezTo>
                  <a:cubicBezTo>
                    <a:pt x="1538054" y="1445036"/>
                    <a:pt x="1521206" y="1452015"/>
                    <a:pt x="1503638" y="1452015"/>
                  </a:cubicBezTo>
                  <a:lnTo>
                    <a:pt x="66241" y="1452015"/>
                  </a:lnTo>
                  <a:cubicBezTo>
                    <a:pt x="48673" y="1452015"/>
                    <a:pt x="31824" y="1445036"/>
                    <a:pt x="19402" y="1432614"/>
                  </a:cubicBezTo>
                  <a:cubicBezTo>
                    <a:pt x="6979" y="1420191"/>
                    <a:pt x="0" y="1403342"/>
                    <a:pt x="0" y="1385774"/>
                  </a:cubicBezTo>
                  <a:lnTo>
                    <a:pt x="0" y="66241"/>
                  </a:lnTo>
                  <a:cubicBezTo>
                    <a:pt x="0" y="48673"/>
                    <a:pt x="6979" y="31824"/>
                    <a:pt x="19402" y="19402"/>
                  </a:cubicBezTo>
                  <a:cubicBezTo>
                    <a:pt x="31824" y="6979"/>
                    <a:pt x="48673" y="0"/>
                    <a:pt x="66241" y="0"/>
                  </a:cubicBezTo>
                  <a:close/>
                </a:path>
              </a:pathLst>
            </a:custGeom>
            <a:solidFill>
              <a:srgbClr val="343CB6"/>
            </a:solidFill>
          </p:spPr>
        </p:sp>
        <p:sp>
          <p:nvSpPr>
            <p:cNvPr name="TextBox 7" id="7"/>
            <p:cNvSpPr txBox="true"/>
            <p:nvPr/>
          </p:nvSpPr>
          <p:spPr>
            <a:xfrm>
              <a:off x="0" y="-47625"/>
              <a:ext cx="1569878" cy="1499640"/>
            </a:xfrm>
            <a:prstGeom prst="rect">
              <a:avLst/>
            </a:prstGeom>
          </p:spPr>
          <p:txBody>
            <a:bodyPr anchor="ctr" rtlCol="false" tIns="50800" lIns="50800" bIns="50800" rIns="50800"/>
            <a:lstStyle/>
            <a:p>
              <a:pPr algn="ctr">
                <a:lnSpc>
                  <a:spcPts val="3499"/>
                </a:lnSpc>
              </a:pPr>
            </a:p>
          </p:txBody>
        </p:sp>
      </p:grpSp>
      <p:grpSp>
        <p:nvGrpSpPr>
          <p:cNvPr name="Group 8" id="8"/>
          <p:cNvGrpSpPr/>
          <p:nvPr/>
        </p:nvGrpSpPr>
        <p:grpSpPr>
          <a:xfrm rot="0">
            <a:off x="6526022" y="1118779"/>
            <a:ext cx="12307212" cy="2899934"/>
            <a:chOff x="0" y="0"/>
            <a:chExt cx="942680" cy="222122"/>
          </a:xfrm>
        </p:grpSpPr>
        <p:sp>
          <p:nvSpPr>
            <p:cNvPr name="Freeform 9" id="9"/>
            <p:cNvSpPr/>
            <p:nvPr/>
          </p:nvSpPr>
          <p:spPr>
            <a:xfrm flipH="false" flipV="false" rot="0">
              <a:off x="0" y="0"/>
              <a:ext cx="942680" cy="222122"/>
            </a:xfrm>
            <a:custGeom>
              <a:avLst/>
              <a:gdLst/>
              <a:ahLst/>
              <a:cxnLst/>
              <a:rect r="r" b="b" t="t" l="l"/>
              <a:pathLst>
                <a:path h="222122" w="942680">
                  <a:moveTo>
                    <a:pt x="0" y="0"/>
                  </a:moveTo>
                  <a:lnTo>
                    <a:pt x="942680" y="0"/>
                  </a:lnTo>
                  <a:lnTo>
                    <a:pt x="942680" y="222122"/>
                  </a:lnTo>
                  <a:lnTo>
                    <a:pt x="0" y="222122"/>
                  </a:lnTo>
                  <a:close/>
                </a:path>
              </a:pathLst>
            </a:custGeom>
            <a:solidFill>
              <a:srgbClr val="343CB6">
                <a:alpha val="69804"/>
              </a:srgbClr>
            </a:solidFill>
          </p:spPr>
        </p:sp>
        <p:sp>
          <p:nvSpPr>
            <p:cNvPr name="TextBox 10" id="10"/>
            <p:cNvSpPr txBox="true"/>
            <p:nvPr/>
          </p:nvSpPr>
          <p:spPr>
            <a:xfrm>
              <a:off x="0" y="-47625"/>
              <a:ext cx="942680" cy="269747"/>
            </a:xfrm>
            <a:prstGeom prst="rect">
              <a:avLst/>
            </a:prstGeom>
          </p:spPr>
          <p:txBody>
            <a:bodyPr anchor="ctr" rtlCol="false" tIns="50800" lIns="50800" bIns="50800" rIns="50800"/>
            <a:lstStyle/>
            <a:p>
              <a:pPr algn="ctr">
                <a:lnSpc>
                  <a:spcPts val="3499"/>
                </a:lnSpc>
              </a:pPr>
            </a:p>
          </p:txBody>
        </p:sp>
      </p:grpSp>
      <p:sp>
        <p:nvSpPr>
          <p:cNvPr name="Freeform 11" id="11"/>
          <p:cNvSpPr/>
          <p:nvPr/>
        </p:nvSpPr>
        <p:spPr>
          <a:xfrm flipH="false" flipV="false" rot="0">
            <a:off x="6526022" y="4317279"/>
            <a:ext cx="8541567" cy="5547340"/>
          </a:xfrm>
          <a:custGeom>
            <a:avLst/>
            <a:gdLst/>
            <a:ahLst/>
            <a:cxnLst/>
            <a:rect r="r" b="b" t="t" l="l"/>
            <a:pathLst>
              <a:path h="5547340" w="8541567">
                <a:moveTo>
                  <a:pt x="0" y="0"/>
                </a:moveTo>
                <a:lnTo>
                  <a:pt x="8541566" y="0"/>
                </a:lnTo>
                <a:lnTo>
                  <a:pt x="8541566" y="5547340"/>
                </a:lnTo>
                <a:lnTo>
                  <a:pt x="0" y="5547340"/>
                </a:lnTo>
                <a:lnTo>
                  <a:pt x="0" y="0"/>
                </a:lnTo>
                <a:close/>
              </a:path>
            </a:pathLst>
          </a:custGeom>
          <a:blipFill>
            <a:blip r:embed="rId2"/>
            <a:stretch>
              <a:fillRect l="0" t="0" r="0" b="0"/>
            </a:stretch>
          </a:blipFill>
        </p:spPr>
      </p:sp>
      <p:sp>
        <p:nvSpPr>
          <p:cNvPr name="TextBox 12" id="12"/>
          <p:cNvSpPr txBox="true"/>
          <p:nvPr/>
        </p:nvSpPr>
        <p:spPr>
          <a:xfrm rot="0">
            <a:off x="334809" y="2568624"/>
            <a:ext cx="4844476" cy="4781550"/>
          </a:xfrm>
          <a:prstGeom prst="rect">
            <a:avLst/>
          </a:prstGeom>
        </p:spPr>
        <p:txBody>
          <a:bodyPr anchor="t" rtlCol="false" tIns="0" lIns="0" bIns="0" rIns="0">
            <a:spAutoFit/>
          </a:bodyPr>
          <a:lstStyle/>
          <a:p>
            <a:pPr>
              <a:lnSpc>
                <a:spcPts val="4200"/>
              </a:lnSpc>
            </a:pPr>
            <a:r>
              <a:rPr lang="en-US" sz="3000">
                <a:solidFill>
                  <a:srgbClr val="FFFFFF"/>
                </a:solidFill>
                <a:latin typeface="Open Sans"/>
              </a:rPr>
              <a:t>Git tag, merupakan perintah dalam Git yang digunakan untuk memberikan label pada commit, biasanya digunakan untuk memberikan versi source code seperti v1.0 atau latest.</a:t>
            </a:r>
          </a:p>
        </p:txBody>
      </p:sp>
      <p:sp>
        <p:nvSpPr>
          <p:cNvPr name="TextBox 13" id="13"/>
          <p:cNvSpPr txBox="true"/>
          <p:nvPr/>
        </p:nvSpPr>
        <p:spPr>
          <a:xfrm rot="0">
            <a:off x="6874282" y="1247824"/>
            <a:ext cx="9302637" cy="2622550"/>
          </a:xfrm>
          <a:prstGeom prst="rect">
            <a:avLst/>
          </a:prstGeom>
        </p:spPr>
        <p:txBody>
          <a:bodyPr anchor="t" rtlCol="false" tIns="0" lIns="0" bIns="0" rIns="0">
            <a:spAutoFit/>
          </a:bodyPr>
          <a:lstStyle/>
          <a:p>
            <a:pPr>
              <a:lnSpc>
                <a:spcPts val="3499"/>
              </a:lnSpc>
            </a:pPr>
            <a:r>
              <a:rPr lang="en-US" sz="2499">
                <a:solidFill>
                  <a:srgbClr val="FFFFFF"/>
                </a:solidFill>
                <a:latin typeface="Courier Prime"/>
              </a:rPr>
              <a:t>git tag -a &lt;name_tag&gt; -m "message tag"</a:t>
            </a:r>
          </a:p>
          <a:p>
            <a:pPr>
              <a:lnSpc>
                <a:spcPts val="3499"/>
              </a:lnSpc>
            </a:pPr>
            <a:r>
              <a:rPr lang="en-US" sz="2499">
                <a:solidFill>
                  <a:srgbClr val="FFFFFF"/>
                </a:solidFill>
                <a:latin typeface="Courier Prime"/>
              </a:rPr>
              <a:t>git tag &lt;name_tag&gt;</a:t>
            </a:r>
          </a:p>
          <a:p>
            <a:pPr>
              <a:lnSpc>
                <a:spcPts val="3499"/>
              </a:lnSpc>
            </a:pPr>
            <a:r>
              <a:rPr lang="en-US" sz="2499">
                <a:solidFill>
                  <a:srgbClr val="FFFFFF"/>
                </a:solidFill>
                <a:latin typeface="Courier Prime"/>
              </a:rPr>
              <a:t>git tag</a:t>
            </a:r>
          </a:p>
          <a:p>
            <a:pPr>
              <a:lnSpc>
                <a:spcPts val="3499"/>
              </a:lnSpc>
            </a:pPr>
            <a:r>
              <a:rPr lang="en-US" sz="2499">
                <a:solidFill>
                  <a:srgbClr val="FFFFFF"/>
                </a:solidFill>
                <a:latin typeface="Courier Prime"/>
              </a:rPr>
              <a:t>git show &lt;name_tag&gt;</a:t>
            </a:r>
          </a:p>
          <a:p>
            <a:pPr>
              <a:lnSpc>
                <a:spcPts val="3499"/>
              </a:lnSpc>
            </a:pPr>
            <a:r>
              <a:rPr lang="en-US" sz="2499">
                <a:solidFill>
                  <a:srgbClr val="FFFFFF"/>
                </a:solidFill>
                <a:latin typeface="Courier Prime"/>
              </a:rPr>
              <a:t>git tag &lt;name_tag&gt; &lt;commit_id&gt;</a:t>
            </a:r>
          </a:p>
          <a:p>
            <a:pPr>
              <a:lnSpc>
                <a:spcPts val="3499"/>
              </a:lnSpc>
            </a:pPr>
            <a:r>
              <a:rPr lang="en-US" sz="2499">
                <a:solidFill>
                  <a:srgbClr val="FFFFFF"/>
                </a:solidFill>
                <a:latin typeface="Courier Prime"/>
              </a:rPr>
              <a:t>git tag -d &lt;name_tag&gt;</a:t>
            </a:r>
          </a:p>
        </p:txBody>
      </p:sp>
      <p:grpSp>
        <p:nvGrpSpPr>
          <p:cNvPr name="Group 14" id="14"/>
          <p:cNvGrpSpPr/>
          <p:nvPr/>
        </p:nvGrpSpPr>
        <p:grpSpPr>
          <a:xfrm rot="0">
            <a:off x="8759190" y="7446645"/>
            <a:ext cx="1332548" cy="370522"/>
            <a:chOff x="0" y="0"/>
            <a:chExt cx="1776730" cy="494030"/>
          </a:xfrm>
        </p:grpSpPr>
        <p:sp>
          <p:nvSpPr>
            <p:cNvPr name="Freeform 15" id="15"/>
            <p:cNvSpPr/>
            <p:nvPr/>
          </p:nvSpPr>
          <p:spPr>
            <a:xfrm flipH="false" flipV="false" rot="0">
              <a:off x="10160" y="36830"/>
              <a:ext cx="1727200" cy="412750"/>
            </a:xfrm>
            <a:custGeom>
              <a:avLst/>
              <a:gdLst/>
              <a:ahLst/>
              <a:cxnLst/>
              <a:rect r="r" b="b" t="t" l="l"/>
              <a:pathLst>
                <a:path h="412750" w="1727200">
                  <a:moveTo>
                    <a:pt x="40640" y="69850"/>
                  </a:moveTo>
                  <a:cubicBezTo>
                    <a:pt x="356870" y="76200"/>
                    <a:pt x="495300" y="107950"/>
                    <a:pt x="584200" y="114300"/>
                  </a:cubicBezTo>
                  <a:cubicBezTo>
                    <a:pt x="645160" y="118110"/>
                    <a:pt x="689610" y="105410"/>
                    <a:pt x="737870" y="114300"/>
                  </a:cubicBezTo>
                  <a:cubicBezTo>
                    <a:pt x="782320" y="123190"/>
                    <a:pt x="807720" y="158750"/>
                    <a:pt x="863600" y="163830"/>
                  </a:cubicBezTo>
                  <a:cubicBezTo>
                    <a:pt x="967740" y="172720"/>
                    <a:pt x="1212850" y="96520"/>
                    <a:pt x="1324610" y="66040"/>
                  </a:cubicBezTo>
                  <a:cubicBezTo>
                    <a:pt x="1389380" y="48260"/>
                    <a:pt x="1459230" y="0"/>
                    <a:pt x="1475740" y="13970"/>
                  </a:cubicBezTo>
                  <a:cubicBezTo>
                    <a:pt x="1485900" y="22860"/>
                    <a:pt x="1451610" y="63500"/>
                    <a:pt x="1464310" y="80010"/>
                  </a:cubicBezTo>
                  <a:cubicBezTo>
                    <a:pt x="1488440" y="111760"/>
                    <a:pt x="1701800" y="74930"/>
                    <a:pt x="1715770" y="109220"/>
                  </a:cubicBezTo>
                  <a:cubicBezTo>
                    <a:pt x="1727200" y="137160"/>
                    <a:pt x="1664970" y="205740"/>
                    <a:pt x="1615440" y="240030"/>
                  </a:cubicBezTo>
                  <a:cubicBezTo>
                    <a:pt x="1548130" y="287020"/>
                    <a:pt x="1436370" y="306070"/>
                    <a:pt x="1325880" y="331470"/>
                  </a:cubicBezTo>
                  <a:cubicBezTo>
                    <a:pt x="1182370" y="364490"/>
                    <a:pt x="939800" y="412750"/>
                    <a:pt x="824230" y="406400"/>
                  </a:cubicBezTo>
                  <a:cubicBezTo>
                    <a:pt x="762000" y="402590"/>
                    <a:pt x="741680" y="378460"/>
                    <a:pt x="680720" y="367030"/>
                  </a:cubicBezTo>
                  <a:cubicBezTo>
                    <a:pt x="577850" y="347980"/>
                    <a:pt x="377190" y="328930"/>
                    <a:pt x="259080" y="323850"/>
                  </a:cubicBezTo>
                  <a:cubicBezTo>
                    <a:pt x="173990" y="320040"/>
                    <a:pt x="78740" y="363220"/>
                    <a:pt x="40640" y="326390"/>
                  </a:cubicBezTo>
                  <a:cubicBezTo>
                    <a:pt x="0" y="285750"/>
                    <a:pt x="40640" y="69850"/>
                    <a:pt x="40640" y="69850"/>
                  </a:cubicBezTo>
                </a:path>
              </a:pathLst>
            </a:custGeom>
            <a:solidFill>
              <a:srgbClr val="1E1F32"/>
            </a:solidFill>
            <a:ln cap="sq">
              <a:noFill/>
              <a:prstDash val="solid"/>
              <a:miter/>
            </a:ln>
          </p:spPr>
        </p:sp>
      </p:grpSp>
      <p:grpSp>
        <p:nvGrpSpPr>
          <p:cNvPr name="Group 16" id="16"/>
          <p:cNvGrpSpPr/>
          <p:nvPr/>
        </p:nvGrpSpPr>
        <p:grpSpPr>
          <a:xfrm rot="0">
            <a:off x="8759190" y="5668718"/>
            <a:ext cx="1332548" cy="370522"/>
            <a:chOff x="0" y="0"/>
            <a:chExt cx="1776730" cy="494030"/>
          </a:xfrm>
        </p:grpSpPr>
        <p:sp>
          <p:nvSpPr>
            <p:cNvPr name="Freeform 17" id="17"/>
            <p:cNvSpPr/>
            <p:nvPr/>
          </p:nvSpPr>
          <p:spPr>
            <a:xfrm flipH="false" flipV="false" rot="0">
              <a:off x="10160" y="36830"/>
              <a:ext cx="1727200" cy="412750"/>
            </a:xfrm>
            <a:custGeom>
              <a:avLst/>
              <a:gdLst/>
              <a:ahLst/>
              <a:cxnLst/>
              <a:rect r="r" b="b" t="t" l="l"/>
              <a:pathLst>
                <a:path h="412750" w="1727200">
                  <a:moveTo>
                    <a:pt x="40640" y="69850"/>
                  </a:moveTo>
                  <a:cubicBezTo>
                    <a:pt x="356870" y="76200"/>
                    <a:pt x="495300" y="107950"/>
                    <a:pt x="584200" y="114300"/>
                  </a:cubicBezTo>
                  <a:cubicBezTo>
                    <a:pt x="645160" y="118110"/>
                    <a:pt x="689610" y="105410"/>
                    <a:pt x="737870" y="114300"/>
                  </a:cubicBezTo>
                  <a:cubicBezTo>
                    <a:pt x="782320" y="123190"/>
                    <a:pt x="807720" y="158750"/>
                    <a:pt x="863600" y="163830"/>
                  </a:cubicBezTo>
                  <a:cubicBezTo>
                    <a:pt x="967740" y="172720"/>
                    <a:pt x="1212850" y="96520"/>
                    <a:pt x="1324610" y="66040"/>
                  </a:cubicBezTo>
                  <a:cubicBezTo>
                    <a:pt x="1389380" y="48260"/>
                    <a:pt x="1459230" y="0"/>
                    <a:pt x="1475740" y="13970"/>
                  </a:cubicBezTo>
                  <a:cubicBezTo>
                    <a:pt x="1485900" y="22860"/>
                    <a:pt x="1451610" y="63500"/>
                    <a:pt x="1464310" y="80010"/>
                  </a:cubicBezTo>
                  <a:cubicBezTo>
                    <a:pt x="1488440" y="111760"/>
                    <a:pt x="1701800" y="74930"/>
                    <a:pt x="1715770" y="109220"/>
                  </a:cubicBezTo>
                  <a:cubicBezTo>
                    <a:pt x="1727200" y="137160"/>
                    <a:pt x="1664970" y="205740"/>
                    <a:pt x="1615440" y="240030"/>
                  </a:cubicBezTo>
                  <a:cubicBezTo>
                    <a:pt x="1548130" y="287020"/>
                    <a:pt x="1436370" y="306070"/>
                    <a:pt x="1325880" y="331470"/>
                  </a:cubicBezTo>
                  <a:cubicBezTo>
                    <a:pt x="1182370" y="364490"/>
                    <a:pt x="939800" y="412750"/>
                    <a:pt x="824230" y="406400"/>
                  </a:cubicBezTo>
                  <a:cubicBezTo>
                    <a:pt x="762000" y="402590"/>
                    <a:pt x="741680" y="378460"/>
                    <a:pt x="680720" y="367030"/>
                  </a:cubicBezTo>
                  <a:cubicBezTo>
                    <a:pt x="577850" y="347980"/>
                    <a:pt x="377190" y="328930"/>
                    <a:pt x="259080" y="323850"/>
                  </a:cubicBezTo>
                  <a:cubicBezTo>
                    <a:pt x="173990" y="320040"/>
                    <a:pt x="78740" y="363220"/>
                    <a:pt x="40640" y="326390"/>
                  </a:cubicBezTo>
                  <a:cubicBezTo>
                    <a:pt x="0" y="285750"/>
                    <a:pt x="40640" y="69850"/>
                    <a:pt x="40640" y="69850"/>
                  </a:cubicBezTo>
                </a:path>
              </a:pathLst>
            </a:custGeom>
            <a:solidFill>
              <a:srgbClr val="1E1F32"/>
            </a:solidFill>
            <a:ln cap="sq">
              <a:noFill/>
              <a:prstDash val="solid"/>
              <a:miter/>
            </a:ln>
          </p:spPr>
        </p:sp>
      </p:gr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1E1F32"/>
        </a:solidFill>
      </p:bgPr>
    </p:bg>
    <p:spTree>
      <p:nvGrpSpPr>
        <p:cNvPr id="1" name=""/>
        <p:cNvGrpSpPr/>
        <p:nvPr/>
      </p:nvGrpSpPr>
      <p:grpSpPr>
        <a:xfrm>
          <a:off x="0" y="0"/>
          <a:ext cx="0" cy="0"/>
          <a:chOff x="0" y="0"/>
          <a:chExt cx="0" cy="0"/>
        </a:xfrm>
      </p:grpSpPr>
      <p:grpSp>
        <p:nvGrpSpPr>
          <p:cNvPr name="Group 2" id="2"/>
          <p:cNvGrpSpPr/>
          <p:nvPr/>
        </p:nvGrpSpPr>
        <p:grpSpPr>
          <a:xfrm rot="0">
            <a:off x="0" y="598413"/>
            <a:ext cx="4238475" cy="950512"/>
            <a:chOff x="0" y="0"/>
            <a:chExt cx="988920" cy="221773"/>
          </a:xfrm>
        </p:grpSpPr>
        <p:sp>
          <p:nvSpPr>
            <p:cNvPr name="Freeform 3" id="3"/>
            <p:cNvSpPr/>
            <p:nvPr/>
          </p:nvSpPr>
          <p:spPr>
            <a:xfrm flipH="false" flipV="false" rot="0">
              <a:off x="0" y="0"/>
              <a:ext cx="988920" cy="221773"/>
            </a:xfrm>
            <a:custGeom>
              <a:avLst/>
              <a:gdLst/>
              <a:ahLst/>
              <a:cxnLst/>
              <a:rect r="r" b="b" t="t" l="l"/>
              <a:pathLst>
                <a:path h="221773" w="988920">
                  <a:moveTo>
                    <a:pt x="785720" y="0"/>
                  </a:moveTo>
                  <a:lnTo>
                    <a:pt x="0" y="0"/>
                  </a:lnTo>
                  <a:lnTo>
                    <a:pt x="0" y="221773"/>
                  </a:lnTo>
                  <a:lnTo>
                    <a:pt x="785720" y="221773"/>
                  </a:lnTo>
                  <a:lnTo>
                    <a:pt x="988920" y="110887"/>
                  </a:lnTo>
                  <a:lnTo>
                    <a:pt x="785720" y="0"/>
                  </a:lnTo>
                  <a:close/>
                </a:path>
              </a:pathLst>
            </a:custGeom>
            <a:solidFill>
              <a:srgbClr val="3B45DD"/>
            </a:solidFill>
          </p:spPr>
        </p:sp>
        <p:sp>
          <p:nvSpPr>
            <p:cNvPr name="TextBox 4" id="4"/>
            <p:cNvSpPr txBox="true"/>
            <p:nvPr/>
          </p:nvSpPr>
          <p:spPr>
            <a:xfrm>
              <a:off x="0" y="-66675"/>
              <a:ext cx="874620" cy="288448"/>
            </a:xfrm>
            <a:prstGeom prst="rect">
              <a:avLst/>
            </a:prstGeom>
          </p:spPr>
          <p:txBody>
            <a:bodyPr anchor="ctr" rtlCol="false" tIns="50800" lIns="50800" bIns="50800" rIns="50800"/>
            <a:lstStyle/>
            <a:p>
              <a:pPr>
                <a:lnSpc>
                  <a:spcPts val="4900"/>
                </a:lnSpc>
              </a:pPr>
              <a:r>
                <a:rPr lang="en-US" sz="3500">
                  <a:solidFill>
                    <a:srgbClr val="FFFFFF"/>
                  </a:solidFill>
                  <a:latin typeface="Open Sans Bold"/>
                </a:rPr>
                <a:t>  git stash</a:t>
              </a:r>
            </a:p>
          </p:txBody>
        </p:sp>
      </p:grpSp>
      <p:grpSp>
        <p:nvGrpSpPr>
          <p:cNvPr name="Group 5" id="5"/>
          <p:cNvGrpSpPr/>
          <p:nvPr/>
        </p:nvGrpSpPr>
        <p:grpSpPr>
          <a:xfrm rot="0">
            <a:off x="-522026" y="2118786"/>
            <a:ext cx="5960632" cy="6115079"/>
            <a:chOff x="0" y="0"/>
            <a:chExt cx="1569878" cy="1610556"/>
          </a:xfrm>
        </p:grpSpPr>
        <p:sp>
          <p:nvSpPr>
            <p:cNvPr name="Freeform 6" id="6"/>
            <p:cNvSpPr/>
            <p:nvPr/>
          </p:nvSpPr>
          <p:spPr>
            <a:xfrm flipH="false" flipV="false" rot="0">
              <a:off x="0" y="0"/>
              <a:ext cx="1569878" cy="1610556"/>
            </a:xfrm>
            <a:custGeom>
              <a:avLst/>
              <a:gdLst/>
              <a:ahLst/>
              <a:cxnLst/>
              <a:rect r="r" b="b" t="t" l="l"/>
              <a:pathLst>
                <a:path h="1610556" w="1569878">
                  <a:moveTo>
                    <a:pt x="66241" y="0"/>
                  </a:moveTo>
                  <a:lnTo>
                    <a:pt x="1503638" y="0"/>
                  </a:lnTo>
                  <a:cubicBezTo>
                    <a:pt x="1540221" y="0"/>
                    <a:pt x="1569878" y="29657"/>
                    <a:pt x="1569878" y="66241"/>
                  </a:cubicBezTo>
                  <a:lnTo>
                    <a:pt x="1569878" y="1544315"/>
                  </a:lnTo>
                  <a:cubicBezTo>
                    <a:pt x="1569878" y="1561883"/>
                    <a:pt x="1562900" y="1578732"/>
                    <a:pt x="1550477" y="1591154"/>
                  </a:cubicBezTo>
                  <a:cubicBezTo>
                    <a:pt x="1538054" y="1603577"/>
                    <a:pt x="1521206" y="1610556"/>
                    <a:pt x="1503638" y="1610556"/>
                  </a:cubicBezTo>
                  <a:lnTo>
                    <a:pt x="66241" y="1610556"/>
                  </a:lnTo>
                  <a:cubicBezTo>
                    <a:pt x="29657" y="1610556"/>
                    <a:pt x="0" y="1580899"/>
                    <a:pt x="0" y="1544315"/>
                  </a:cubicBezTo>
                  <a:lnTo>
                    <a:pt x="0" y="66241"/>
                  </a:lnTo>
                  <a:cubicBezTo>
                    <a:pt x="0" y="48673"/>
                    <a:pt x="6979" y="31824"/>
                    <a:pt x="19402" y="19402"/>
                  </a:cubicBezTo>
                  <a:cubicBezTo>
                    <a:pt x="31824" y="6979"/>
                    <a:pt x="48673" y="0"/>
                    <a:pt x="66241" y="0"/>
                  </a:cubicBezTo>
                  <a:close/>
                </a:path>
              </a:pathLst>
            </a:custGeom>
            <a:solidFill>
              <a:srgbClr val="343CB6"/>
            </a:solidFill>
          </p:spPr>
        </p:sp>
        <p:sp>
          <p:nvSpPr>
            <p:cNvPr name="TextBox 7" id="7"/>
            <p:cNvSpPr txBox="true"/>
            <p:nvPr/>
          </p:nvSpPr>
          <p:spPr>
            <a:xfrm>
              <a:off x="0" y="-47625"/>
              <a:ext cx="1569878" cy="1658181"/>
            </a:xfrm>
            <a:prstGeom prst="rect">
              <a:avLst/>
            </a:prstGeom>
          </p:spPr>
          <p:txBody>
            <a:bodyPr anchor="ctr" rtlCol="false" tIns="50800" lIns="50800" bIns="50800" rIns="50800"/>
            <a:lstStyle/>
            <a:p>
              <a:pPr algn="ctr">
                <a:lnSpc>
                  <a:spcPts val="3499"/>
                </a:lnSpc>
              </a:pPr>
            </a:p>
          </p:txBody>
        </p:sp>
      </p:grpSp>
      <p:grpSp>
        <p:nvGrpSpPr>
          <p:cNvPr name="Group 8" id="8"/>
          <p:cNvGrpSpPr/>
          <p:nvPr/>
        </p:nvGrpSpPr>
        <p:grpSpPr>
          <a:xfrm rot="0">
            <a:off x="6526022" y="1304974"/>
            <a:ext cx="12307212" cy="2527543"/>
            <a:chOff x="0" y="0"/>
            <a:chExt cx="942680" cy="193599"/>
          </a:xfrm>
        </p:grpSpPr>
        <p:sp>
          <p:nvSpPr>
            <p:cNvPr name="Freeform 9" id="9"/>
            <p:cNvSpPr/>
            <p:nvPr/>
          </p:nvSpPr>
          <p:spPr>
            <a:xfrm flipH="false" flipV="false" rot="0">
              <a:off x="0" y="0"/>
              <a:ext cx="942680" cy="193599"/>
            </a:xfrm>
            <a:custGeom>
              <a:avLst/>
              <a:gdLst/>
              <a:ahLst/>
              <a:cxnLst/>
              <a:rect r="r" b="b" t="t" l="l"/>
              <a:pathLst>
                <a:path h="193599" w="942680">
                  <a:moveTo>
                    <a:pt x="0" y="0"/>
                  </a:moveTo>
                  <a:lnTo>
                    <a:pt x="942680" y="0"/>
                  </a:lnTo>
                  <a:lnTo>
                    <a:pt x="942680" y="193599"/>
                  </a:lnTo>
                  <a:lnTo>
                    <a:pt x="0" y="193599"/>
                  </a:lnTo>
                  <a:close/>
                </a:path>
              </a:pathLst>
            </a:custGeom>
            <a:solidFill>
              <a:srgbClr val="343CB6">
                <a:alpha val="69804"/>
              </a:srgbClr>
            </a:solidFill>
          </p:spPr>
        </p:sp>
        <p:sp>
          <p:nvSpPr>
            <p:cNvPr name="TextBox 10" id="10"/>
            <p:cNvSpPr txBox="true"/>
            <p:nvPr/>
          </p:nvSpPr>
          <p:spPr>
            <a:xfrm>
              <a:off x="0" y="-47625"/>
              <a:ext cx="942680" cy="241224"/>
            </a:xfrm>
            <a:prstGeom prst="rect">
              <a:avLst/>
            </a:prstGeom>
          </p:spPr>
          <p:txBody>
            <a:bodyPr anchor="ctr" rtlCol="false" tIns="50800" lIns="50800" bIns="50800" rIns="50800"/>
            <a:lstStyle/>
            <a:p>
              <a:pPr algn="ctr">
                <a:lnSpc>
                  <a:spcPts val="3499"/>
                </a:lnSpc>
              </a:pPr>
            </a:p>
          </p:txBody>
        </p:sp>
      </p:grpSp>
      <p:grpSp>
        <p:nvGrpSpPr>
          <p:cNvPr name="Group 11" id="11"/>
          <p:cNvGrpSpPr/>
          <p:nvPr/>
        </p:nvGrpSpPr>
        <p:grpSpPr>
          <a:xfrm rot="0">
            <a:off x="8759190" y="7446645"/>
            <a:ext cx="1332548" cy="370522"/>
            <a:chOff x="0" y="0"/>
            <a:chExt cx="1776730" cy="494030"/>
          </a:xfrm>
        </p:grpSpPr>
        <p:sp>
          <p:nvSpPr>
            <p:cNvPr name="Freeform 12" id="12"/>
            <p:cNvSpPr/>
            <p:nvPr/>
          </p:nvSpPr>
          <p:spPr>
            <a:xfrm flipH="false" flipV="false" rot="0">
              <a:off x="10160" y="36830"/>
              <a:ext cx="1727200" cy="412750"/>
            </a:xfrm>
            <a:custGeom>
              <a:avLst/>
              <a:gdLst/>
              <a:ahLst/>
              <a:cxnLst/>
              <a:rect r="r" b="b" t="t" l="l"/>
              <a:pathLst>
                <a:path h="412750" w="1727200">
                  <a:moveTo>
                    <a:pt x="40640" y="69850"/>
                  </a:moveTo>
                  <a:cubicBezTo>
                    <a:pt x="356870" y="76200"/>
                    <a:pt x="495300" y="107950"/>
                    <a:pt x="584200" y="114300"/>
                  </a:cubicBezTo>
                  <a:cubicBezTo>
                    <a:pt x="645160" y="118110"/>
                    <a:pt x="689610" y="105410"/>
                    <a:pt x="737870" y="114300"/>
                  </a:cubicBezTo>
                  <a:cubicBezTo>
                    <a:pt x="782320" y="123190"/>
                    <a:pt x="807720" y="158750"/>
                    <a:pt x="863600" y="163830"/>
                  </a:cubicBezTo>
                  <a:cubicBezTo>
                    <a:pt x="967740" y="172720"/>
                    <a:pt x="1212850" y="96520"/>
                    <a:pt x="1324610" y="66040"/>
                  </a:cubicBezTo>
                  <a:cubicBezTo>
                    <a:pt x="1389380" y="48260"/>
                    <a:pt x="1459230" y="0"/>
                    <a:pt x="1475740" y="13970"/>
                  </a:cubicBezTo>
                  <a:cubicBezTo>
                    <a:pt x="1485900" y="22860"/>
                    <a:pt x="1451610" y="63500"/>
                    <a:pt x="1464310" y="80010"/>
                  </a:cubicBezTo>
                  <a:cubicBezTo>
                    <a:pt x="1488440" y="111760"/>
                    <a:pt x="1701800" y="74930"/>
                    <a:pt x="1715770" y="109220"/>
                  </a:cubicBezTo>
                  <a:cubicBezTo>
                    <a:pt x="1727200" y="137160"/>
                    <a:pt x="1664970" y="205740"/>
                    <a:pt x="1615440" y="240030"/>
                  </a:cubicBezTo>
                  <a:cubicBezTo>
                    <a:pt x="1548130" y="287020"/>
                    <a:pt x="1436370" y="306070"/>
                    <a:pt x="1325880" y="331470"/>
                  </a:cubicBezTo>
                  <a:cubicBezTo>
                    <a:pt x="1182370" y="364490"/>
                    <a:pt x="939800" y="412750"/>
                    <a:pt x="824230" y="406400"/>
                  </a:cubicBezTo>
                  <a:cubicBezTo>
                    <a:pt x="762000" y="402590"/>
                    <a:pt x="741680" y="378460"/>
                    <a:pt x="680720" y="367030"/>
                  </a:cubicBezTo>
                  <a:cubicBezTo>
                    <a:pt x="577850" y="347980"/>
                    <a:pt x="377190" y="328930"/>
                    <a:pt x="259080" y="323850"/>
                  </a:cubicBezTo>
                  <a:cubicBezTo>
                    <a:pt x="173990" y="320040"/>
                    <a:pt x="78740" y="363220"/>
                    <a:pt x="40640" y="326390"/>
                  </a:cubicBezTo>
                  <a:cubicBezTo>
                    <a:pt x="0" y="285750"/>
                    <a:pt x="40640" y="69850"/>
                    <a:pt x="40640" y="69850"/>
                  </a:cubicBezTo>
                </a:path>
              </a:pathLst>
            </a:custGeom>
            <a:solidFill>
              <a:srgbClr val="1E1F32"/>
            </a:solidFill>
            <a:ln cap="sq">
              <a:noFill/>
              <a:prstDash val="solid"/>
              <a:miter/>
            </a:ln>
          </p:spPr>
        </p:sp>
      </p:grpSp>
      <p:sp>
        <p:nvSpPr>
          <p:cNvPr name="Freeform 13" id="13"/>
          <p:cNvSpPr/>
          <p:nvPr/>
        </p:nvSpPr>
        <p:spPr>
          <a:xfrm flipH="false" flipV="false" rot="0">
            <a:off x="6526022" y="4122223"/>
            <a:ext cx="7456937" cy="5729821"/>
          </a:xfrm>
          <a:custGeom>
            <a:avLst/>
            <a:gdLst/>
            <a:ahLst/>
            <a:cxnLst/>
            <a:rect r="r" b="b" t="t" l="l"/>
            <a:pathLst>
              <a:path h="5729821" w="7456937">
                <a:moveTo>
                  <a:pt x="0" y="0"/>
                </a:moveTo>
                <a:lnTo>
                  <a:pt x="7456936" y="0"/>
                </a:lnTo>
                <a:lnTo>
                  <a:pt x="7456936" y="5729822"/>
                </a:lnTo>
                <a:lnTo>
                  <a:pt x="0" y="5729822"/>
                </a:lnTo>
                <a:lnTo>
                  <a:pt x="0" y="0"/>
                </a:lnTo>
                <a:close/>
              </a:path>
            </a:pathLst>
          </a:custGeom>
          <a:blipFill>
            <a:blip r:embed="rId2"/>
            <a:stretch>
              <a:fillRect l="0" t="0" r="0" b="0"/>
            </a:stretch>
          </a:blipFill>
        </p:spPr>
      </p:sp>
      <p:sp>
        <p:nvSpPr>
          <p:cNvPr name="TextBox 14" id="14"/>
          <p:cNvSpPr txBox="true"/>
          <p:nvPr/>
        </p:nvSpPr>
        <p:spPr>
          <a:xfrm rot="0">
            <a:off x="334809" y="2568624"/>
            <a:ext cx="4844476" cy="5314950"/>
          </a:xfrm>
          <a:prstGeom prst="rect">
            <a:avLst/>
          </a:prstGeom>
        </p:spPr>
        <p:txBody>
          <a:bodyPr anchor="t" rtlCol="false" tIns="0" lIns="0" bIns="0" rIns="0">
            <a:spAutoFit/>
          </a:bodyPr>
          <a:lstStyle/>
          <a:p>
            <a:pPr>
              <a:lnSpc>
                <a:spcPts val="4200"/>
              </a:lnSpc>
            </a:pPr>
            <a:r>
              <a:rPr lang="en-US" sz="3000">
                <a:solidFill>
                  <a:srgbClr val="FFFFFF"/>
                </a:solidFill>
                <a:latin typeface="Open Sans"/>
              </a:rPr>
              <a:t>Git stash, merupakan perintah dalam Git yang digunakan untuk menyimpan perubahan yang belum di-commit pada branch saat ini, sehingga dapat beralih ke branch atau commit lain tanpa harus melakukan commit sementara.</a:t>
            </a:r>
          </a:p>
        </p:txBody>
      </p:sp>
      <p:sp>
        <p:nvSpPr>
          <p:cNvPr name="TextBox 15" id="15"/>
          <p:cNvSpPr txBox="true"/>
          <p:nvPr/>
        </p:nvSpPr>
        <p:spPr>
          <a:xfrm rot="0">
            <a:off x="6874282" y="1428921"/>
            <a:ext cx="9302637" cy="2184400"/>
          </a:xfrm>
          <a:prstGeom prst="rect">
            <a:avLst/>
          </a:prstGeom>
        </p:spPr>
        <p:txBody>
          <a:bodyPr anchor="t" rtlCol="false" tIns="0" lIns="0" bIns="0" rIns="0">
            <a:spAutoFit/>
          </a:bodyPr>
          <a:lstStyle/>
          <a:p>
            <a:pPr>
              <a:lnSpc>
                <a:spcPts val="3499"/>
              </a:lnSpc>
            </a:pPr>
            <a:r>
              <a:rPr lang="en-US" sz="2499">
                <a:solidFill>
                  <a:srgbClr val="FFFFFF"/>
                </a:solidFill>
                <a:latin typeface="Courier Prime"/>
              </a:rPr>
              <a:t>git stash save "message stash"</a:t>
            </a:r>
          </a:p>
          <a:p>
            <a:pPr>
              <a:lnSpc>
                <a:spcPts val="3499"/>
              </a:lnSpc>
            </a:pPr>
            <a:r>
              <a:rPr lang="en-US" sz="2499">
                <a:solidFill>
                  <a:srgbClr val="FFFFFF"/>
                </a:solidFill>
                <a:latin typeface="Courier Prime"/>
              </a:rPr>
              <a:t>git stash list</a:t>
            </a:r>
          </a:p>
          <a:p>
            <a:pPr>
              <a:lnSpc>
                <a:spcPts val="3499"/>
              </a:lnSpc>
            </a:pPr>
            <a:r>
              <a:rPr lang="en-US" sz="2499">
                <a:solidFill>
                  <a:srgbClr val="FFFFFF"/>
                </a:solidFill>
                <a:latin typeface="Courier Prime"/>
              </a:rPr>
              <a:t>git stash apply &lt;name_stash&gt;</a:t>
            </a:r>
          </a:p>
          <a:p>
            <a:pPr>
              <a:lnSpc>
                <a:spcPts val="3499"/>
              </a:lnSpc>
            </a:pPr>
            <a:r>
              <a:rPr lang="en-US" sz="2499">
                <a:solidFill>
                  <a:srgbClr val="FFFFFF"/>
                </a:solidFill>
                <a:latin typeface="Courier Prime"/>
              </a:rPr>
              <a:t>git stash drop &lt;name_stash&gt;</a:t>
            </a:r>
          </a:p>
          <a:p>
            <a:pPr>
              <a:lnSpc>
                <a:spcPts val="3499"/>
              </a:lnSpc>
            </a:pPr>
            <a:r>
              <a:rPr lang="en-US" sz="2499">
                <a:solidFill>
                  <a:srgbClr val="FFFFFF"/>
                </a:solidFill>
                <a:latin typeface="Courier Prime"/>
              </a:rPr>
              <a:t>git stash clear</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E1F32"/>
        </a:solidFill>
      </p:bgPr>
    </p:bg>
    <p:spTree>
      <p:nvGrpSpPr>
        <p:cNvPr id="1" name=""/>
        <p:cNvGrpSpPr/>
        <p:nvPr/>
      </p:nvGrpSpPr>
      <p:grpSpPr>
        <a:xfrm>
          <a:off x="0" y="0"/>
          <a:ext cx="0" cy="0"/>
          <a:chOff x="0" y="0"/>
          <a:chExt cx="0" cy="0"/>
        </a:xfrm>
      </p:grpSpPr>
      <p:sp>
        <p:nvSpPr>
          <p:cNvPr name="AutoShape 2" id="2"/>
          <p:cNvSpPr/>
          <p:nvPr/>
        </p:nvSpPr>
        <p:spPr>
          <a:xfrm>
            <a:off x="5897880" y="1762722"/>
            <a:ext cx="6492240" cy="0"/>
          </a:xfrm>
          <a:prstGeom prst="line">
            <a:avLst/>
          </a:prstGeom>
          <a:ln cap="flat" w="38100">
            <a:solidFill>
              <a:srgbClr val="3B45DD"/>
            </a:solidFill>
            <a:prstDash val="solid"/>
            <a:headEnd type="oval" len="lg" w="lg"/>
            <a:tailEnd type="oval" len="lg" w="lg"/>
          </a:ln>
        </p:spPr>
      </p:sp>
      <p:grpSp>
        <p:nvGrpSpPr>
          <p:cNvPr name="Group 3" id="3"/>
          <p:cNvGrpSpPr/>
          <p:nvPr/>
        </p:nvGrpSpPr>
        <p:grpSpPr>
          <a:xfrm rot="0">
            <a:off x="1028700" y="2634424"/>
            <a:ext cx="3764360" cy="1535790"/>
            <a:chOff x="0" y="0"/>
            <a:chExt cx="991436" cy="404488"/>
          </a:xfrm>
        </p:grpSpPr>
        <p:sp>
          <p:nvSpPr>
            <p:cNvPr name="Freeform 4" id="4"/>
            <p:cNvSpPr/>
            <p:nvPr/>
          </p:nvSpPr>
          <p:spPr>
            <a:xfrm flipH="false" flipV="false" rot="0">
              <a:off x="0" y="0"/>
              <a:ext cx="991436" cy="404488"/>
            </a:xfrm>
            <a:custGeom>
              <a:avLst/>
              <a:gdLst/>
              <a:ahLst/>
              <a:cxnLst/>
              <a:rect r="r" b="b" t="t" l="l"/>
              <a:pathLst>
                <a:path h="404488" w="991436">
                  <a:moveTo>
                    <a:pt x="104888" y="0"/>
                  </a:moveTo>
                  <a:lnTo>
                    <a:pt x="886548" y="0"/>
                  </a:lnTo>
                  <a:cubicBezTo>
                    <a:pt x="944476" y="0"/>
                    <a:pt x="991436" y="46960"/>
                    <a:pt x="991436" y="104888"/>
                  </a:cubicBezTo>
                  <a:lnTo>
                    <a:pt x="991436" y="299600"/>
                  </a:lnTo>
                  <a:cubicBezTo>
                    <a:pt x="991436" y="327418"/>
                    <a:pt x="980386" y="354096"/>
                    <a:pt x="960715" y="373767"/>
                  </a:cubicBezTo>
                  <a:cubicBezTo>
                    <a:pt x="941045" y="393437"/>
                    <a:pt x="914366" y="404488"/>
                    <a:pt x="886548" y="404488"/>
                  </a:cubicBezTo>
                  <a:lnTo>
                    <a:pt x="104888" y="404488"/>
                  </a:lnTo>
                  <a:cubicBezTo>
                    <a:pt x="46960" y="404488"/>
                    <a:pt x="0" y="357528"/>
                    <a:pt x="0" y="299600"/>
                  </a:cubicBezTo>
                  <a:lnTo>
                    <a:pt x="0" y="104888"/>
                  </a:lnTo>
                  <a:cubicBezTo>
                    <a:pt x="0" y="46960"/>
                    <a:pt x="46960" y="0"/>
                    <a:pt x="104888" y="0"/>
                  </a:cubicBezTo>
                  <a:close/>
                </a:path>
              </a:pathLst>
            </a:custGeom>
            <a:solidFill>
              <a:srgbClr val="343CB6"/>
            </a:solidFill>
          </p:spPr>
        </p:sp>
        <p:sp>
          <p:nvSpPr>
            <p:cNvPr name="TextBox 5" id="5"/>
            <p:cNvSpPr txBox="true"/>
            <p:nvPr/>
          </p:nvSpPr>
          <p:spPr>
            <a:xfrm>
              <a:off x="0" y="-66675"/>
              <a:ext cx="991436" cy="471163"/>
            </a:xfrm>
            <a:prstGeom prst="rect">
              <a:avLst/>
            </a:prstGeom>
          </p:spPr>
          <p:txBody>
            <a:bodyPr anchor="ctr" rtlCol="false" tIns="50800" lIns="50800" bIns="50800" rIns="50800"/>
            <a:lstStyle/>
            <a:p>
              <a:pPr algn="ctr">
                <a:lnSpc>
                  <a:spcPts val="4900"/>
                </a:lnSpc>
              </a:pPr>
              <a:r>
                <a:rPr lang="en-US" sz="3500">
                  <a:solidFill>
                    <a:srgbClr val="FFFFFF"/>
                  </a:solidFill>
                  <a:latin typeface="Open Sans"/>
                </a:rPr>
                <a:t>Apa itu GIT ?</a:t>
              </a:r>
            </a:p>
          </p:txBody>
        </p:sp>
      </p:grpSp>
      <p:sp>
        <p:nvSpPr>
          <p:cNvPr name="AutoShape 6" id="6"/>
          <p:cNvSpPr/>
          <p:nvPr/>
        </p:nvSpPr>
        <p:spPr>
          <a:xfrm flipV="true">
            <a:off x="4793060" y="3402319"/>
            <a:ext cx="1481057" cy="19050"/>
          </a:xfrm>
          <a:prstGeom prst="line">
            <a:avLst/>
          </a:prstGeom>
          <a:ln cap="flat" w="38100">
            <a:solidFill>
              <a:srgbClr val="3B45DD"/>
            </a:solidFill>
            <a:prstDash val="solid"/>
            <a:headEnd type="diamond" len="lg" w="lg"/>
            <a:tailEnd type="diamond" len="lg" w="lg"/>
          </a:ln>
        </p:spPr>
      </p:sp>
      <p:grpSp>
        <p:nvGrpSpPr>
          <p:cNvPr name="Group 7" id="7"/>
          <p:cNvGrpSpPr/>
          <p:nvPr/>
        </p:nvGrpSpPr>
        <p:grpSpPr>
          <a:xfrm rot="0">
            <a:off x="6274118" y="2615376"/>
            <a:ext cx="3764360" cy="1535790"/>
            <a:chOff x="0" y="0"/>
            <a:chExt cx="991436" cy="404488"/>
          </a:xfrm>
        </p:grpSpPr>
        <p:sp>
          <p:nvSpPr>
            <p:cNvPr name="Freeform 8" id="8"/>
            <p:cNvSpPr/>
            <p:nvPr/>
          </p:nvSpPr>
          <p:spPr>
            <a:xfrm flipH="false" flipV="false" rot="0">
              <a:off x="0" y="0"/>
              <a:ext cx="991436" cy="404488"/>
            </a:xfrm>
            <a:custGeom>
              <a:avLst/>
              <a:gdLst/>
              <a:ahLst/>
              <a:cxnLst/>
              <a:rect r="r" b="b" t="t" l="l"/>
              <a:pathLst>
                <a:path h="404488" w="991436">
                  <a:moveTo>
                    <a:pt x="104888" y="0"/>
                  </a:moveTo>
                  <a:lnTo>
                    <a:pt x="886548" y="0"/>
                  </a:lnTo>
                  <a:cubicBezTo>
                    <a:pt x="944476" y="0"/>
                    <a:pt x="991436" y="46960"/>
                    <a:pt x="991436" y="104888"/>
                  </a:cubicBezTo>
                  <a:lnTo>
                    <a:pt x="991436" y="299600"/>
                  </a:lnTo>
                  <a:cubicBezTo>
                    <a:pt x="991436" y="327418"/>
                    <a:pt x="980386" y="354096"/>
                    <a:pt x="960715" y="373767"/>
                  </a:cubicBezTo>
                  <a:cubicBezTo>
                    <a:pt x="941045" y="393437"/>
                    <a:pt x="914366" y="404488"/>
                    <a:pt x="886548" y="404488"/>
                  </a:cubicBezTo>
                  <a:lnTo>
                    <a:pt x="104888" y="404488"/>
                  </a:lnTo>
                  <a:cubicBezTo>
                    <a:pt x="46960" y="404488"/>
                    <a:pt x="0" y="357528"/>
                    <a:pt x="0" y="299600"/>
                  </a:cubicBezTo>
                  <a:lnTo>
                    <a:pt x="0" y="104888"/>
                  </a:lnTo>
                  <a:cubicBezTo>
                    <a:pt x="0" y="46960"/>
                    <a:pt x="46960" y="0"/>
                    <a:pt x="104888" y="0"/>
                  </a:cubicBezTo>
                  <a:close/>
                </a:path>
              </a:pathLst>
            </a:custGeom>
            <a:solidFill>
              <a:srgbClr val="343CB6"/>
            </a:solidFill>
          </p:spPr>
        </p:sp>
        <p:sp>
          <p:nvSpPr>
            <p:cNvPr name="TextBox 9" id="9"/>
            <p:cNvSpPr txBox="true"/>
            <p:nvPr/>
          </p:nvSpPr>
          <p:spPr>
            <a:xfrm>
              <a:off x="0" y="-66675"/>
              <a:ext cx="991436" cy="471163"/>
            </a:xfrm>
            <a:prstGeom prst="rect">
              <a:avLst/>
            </a:prstGeom>
          </p:spPr>
          <p:txBody>
            <a:bodyPr anchor="ctr" rtlCol="false" tIns="50800" lIns="50800" bIns="50800" rIns="50800"/>
            <a:lstStyle/>
            <a:p>
              <a:pPr algn="ctr">
                <a:lnSpc>
                  <a:spcPts val="4900"/>
                </a:lnSpc>
              </a:pPr>
              <a:r>
                <a:rPr lang="en-US" sz="3500">
                  <a:solidFill>
                    <a:srgbClr val="FFFFFF"/>
                  </a:solidFill>
                  <a:latin typeface="Open Sans"/>
                </a:rPr>
                <a:t>Instalasi &amp; Konfigurasi GIT</a:t>
              </a:r>
            </a:p>
          </p:txBody>
        </p:sp>
      </p:grpSp>
      <p:sp>
        <p:nvSpPr>
          <p:cNvPr name="AutoShape 10" id="10"/>
          <p:cNvSpPr/>
          <p:nvPr/>
        </p:nvSpPr>
        <p:spPr>
          <a:xfrm flipV="true">
            <a:off x="10038723" y="3402319"/>
            <a:ext cx="1481057" cy="19050"/>
          </a:xfrm>
          <a:prstGeom prst="line">
            <a:avLst/>
          </a:prstGeom>
          <a:ln cap="flat" w="38100">
            <a:solidFill>
              <a:srgbClr val="3B45DD"/>
            </a:solidFill>
            <a:prstDash val="solid"/>
            <a:headEnd type="diamond" len="lg" w="lg"/>
            <a:tailEnd type="diamond" len="lg" w="lg"/>
          </a:ln>
        </p:spPr>
      </p:sp>
      <p:sp>
        <p:nvSpPr>
          <p:cNvPr name="Freeform 11" id="11"/>
          <p:cNvSpPr/>
          <p:nvPr/>
        </p:nvSpPr>
        <p:spPr>
          <a:xfrm flipH="false" flipV="false" rot="2818110">
            <a:off x="9973347" y="3935969"/>
            <a:ext cx="5312035" cy="7708758"/>
          </a:xfrm>
          <a:custGeom>
            <a:avLst/>
            <a:gdLst/>
            <a:ahLst/>
            <a:cxnLst/>
            <a:rect r="r" b="b" t="t" l="l"/>
            <a:pathLst>
              <a:path h="7708758" w="5312035">
                <a:moveTo>
                  <a:pt x="0" y="0"/>
                </a:moveTo>
                <a:lnTo>
                  <a:pt x="5312035" y="0"/>
                </a:lnTo>
                <a:lnTo>
                  <a:pt x="5312035" y="7708758"/>
                </a:lnTo>
                <a:lnTo>
                  <a:pt x="0" y="77087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1519780" y="2615376"/>
            <a:ext cx="3764360" cy="1535790"/>
            <a:chOff x="0" y="0"/>
            <a:chExt cx="991436" cy="404488"/>
          </a:xfrm>
        </p:grpSpPr>
        <p:sp>
          <p:nvSpPr>
            <p:cNvPr name="Freeform 13" id="13"/>
            <p:cNvSpPr/>
            <p:nvPr/>
          </p:nvSpPr>
          <p:spPr>
            <a:xfrm flipH="false" flipV="false" rot="0">
              <a:off x="0" y="0"/>
              <a:ext cx="991436" cy="404488"/>
            </a:xfrm>
            <a:custGeom>
              <a:avLst/>
              <a:gdLst/>
              <a:ahLst/>
              <a:cxnLst/>
              <a:rect r="r" b="b" t="t" l="l"/>
              <a:pathLst>
                <a:path h="404488" w="991436">
                  <a:moveTo>
                    <a:pt x="104888" y="0"/>
                  </a:moveTo>
                  <a:lnTo>
                    <a:pt x="886548" y="0"/>
                  </a:lnTo>
                  <a:cubicBezTo>
                    <a:pt x="944476" y="0"/>
                    <a:pt x="991436" y="46960"/>
                    <a:pt x="991436" y="104888"/>
                  </a:cubicBezTo>
                  <a:lnTo>
                    <a:pt x="991436" y="299600"/>
                  </a:lnTo>
                  <a:cubicBezTo>
                    <a:pt x="991436" y="327418"/>
                    <a:pt x="980386" y="354096"/>
                    <a:pt x="960715" y="373767"/>
                  </a:cubicBezTo>
                  <a:cubicBezTo>
                    <a:pt x="941045" y="393437"/>
                    <a:pt x="914366" y="404488"/>
                    <a:pt x="886548" y="404488"/>
                  </a:cubicBezTo>
                  <a:lnTo>
                    <a:pt x="104888" y="404488"/>
                  </a:lnTo>
                  <a:cubicBezTo>
                    <a:pt x="46960" y="404488"/>
                    <a:pt x="0" y="357528"/>
                    <a:pt x="0" y="299600"/>
                  </a:cubicBezTo>
                  <a:lnTo>
                    <a:pt x="0" y="104888"/>
                  </a:lnTo>
                  <a:cubicBezTo>
                    <a:pt x="0" y="46960"/>
                    <a:pt x="46960" y="0"/>
                    <a:pt x="104888" y="0"/>
                  </a:cubicBezTo>
                  <a:close/>
                </a:path>
              </a:pathLst>
            </a:custGeom>
            <a:solidFill>
              <a:srgbClr val="343CB6"/>
            </a:solidFill>
          </p:spPr>
        </p:sp>
        <p:sp>
          <p:nvSpPr>
            <p:cNvPr name="TextBox 14" id="14"/>
            <p:cNvSpPr txBox="true"/>
            <p:nvPr/>
          </p:nvSpPr>
          <p:spPr>
            <a:xfrm>
              <a:off x="0" y="-66675"/>
              <a:ext cx="991436" cy="471163"/>
            </a:xfrm>
            <a:prstGeom prst="rect">
              <a:avLst/>
            </a:prstGeom>
          </p:spPr>
          <p:txBody>
            <a:bodyPr anchor="ctr" rtlCol="false" tIns="50800" lIns="50800" bIns="50800" rIns="50800"/>
            <a:lstStyle/>
            <a:p>
              <a:pPr algn="ctr">
                <a:lnSpc>
                  <a:spcPts val="4900"/>
                </a:lnSpc>
              </a:pPr>
              <a:r>
                <a:rPr lang="en-US" sz="3500">
                  <a:solidFill>
                    <a:srgbClr val="FFFFFF"/>
                  </a:solidFill>
                  <a:latin typeface="Open Sans"/>
                </a:rPr>
                <a:t>Platform GIT hosting</a:t>
              </a:r>
            </a:p>
          </p:txBody>
        </p:sp>
      </p:grpSp>
      <p:grpSp>
        <p:nvGrpSpPr>
          <p:cNvPr name="Group 15" id="15"/>
          <p:cNvGrpSpPr/>
          <p:nvPr/>
        </p:nvGrpSpPr>
        <p:grpSpPr>
          <a:xfrm rot="0">
            <a:off x="11519780" y="5303178"/>
            <a:ext cx="3764360" cy="1535790"/>
            <a:chOff x="0" y="0"/>
            <a:chExt cx="991436" cy="404488"/>
          </a:xfrm>
        </p:grpSpPr>
        <p:sp>
          <p:nvSpPr>
            <p:cNvPr name="Freeform 16" id="16"/>
            <p:cNvSpPr/>
            <p:nvPr/>
          </p:nvSpPr>
          <p:spPr>
            <a:xfrm flipH="false" flipV="false" rot="0">
              <a:off x="0" y="0"/>
              <a:ext cx="991436" cy="404488"/>
            </a:xfrm>
            <a:custGeom>
              <a:avLst/>
              <a:gdLst/>
              <a:ahLst/>
              <a:cxnLst/>
              <a:rect r="r" b="b" t="t" l="l"/>
              <a:pathLst>
                <a:path h="404488" w="991436">
                  <a:moveTo>
                    <a:pt x="104888" y="0"/>
                  </a:moveTo>
                  <a:lnTo>
                    <a:pt x="886548" y="0"/>
                  </a:lnTo>
                  <a:cubicBezTo>
                    <a:pt x="944476" y="0"/>
                    <a:pt x="991436" y="46960"/>
                    <a:pt x="991436" y="104888"/>
                  </a:cubicBezTo>
                  <a:lnTo>
                    <a:pt x="991436" y="299600"/>
                  </a:lnTo>
                  <a:cubicBezTo>
                    <a:pt x="991436" y="327418"/>
                    <a:pt x="980386" y="354096"/>
                    <a:pt x="960715" y="373767"/>
                  </a:cubicBezTo>
                  <a:cubicBezTo>
                    <a:pt x="941045" y="393437"/>
                    <a:pt x="914366" y="404488"/>
                    <a:pt x="886548" y="404488"/>
                  </a:cubicBezTo>
                  <a:lnTo>
                    <a:pt x="104888" y="404488"/>
                  </a:lnTo>
                  <a:cubicBezTo>
                    <a:pt x="46960" y="404488"/>
                    <a:pt x="0" y="357528"/>
                    <a:pt x="0" y="299600"/>
                  </a:cubicBezTo>
                  <a:lnTo>
                    <a:pt x="0" y="104888"/>
                  </a:lnTo>
                  <a:cubicBezTo>
                    <a:pt x="0" y="46960"/>
                    <a:pt x="46960" y="0"/>
                    <a:pt x="104888" y="0"/>
                  </a:cubicBezTo>
                  <a:close/>
                </a:path>
              </a:pathLst>
            </a:custGeom>
            <a:solidFill>
              <a:srgbClr val="343CB6"/>
            </a:solidFill>
          </p:spPr>
        </p:sp>
        <p:sp>
          <p:nvSpPr>
            <p:cNvPr name="TextBox 17" id="17"/>
            <p:cNvSpPr txBox="true"/>
            <p:nvPr/>
          </p:nvSpPr>
          <p:spPr>
            <a:xfrm>
              <a:off x="0" y="-66675"/>
              <a:ext cx="991436" cy="471163"/>
            </a:xfrm>
            <a:prstGeom prst="rect">
              <a:avLst/>
            </a:prstGeom>
          </p:spPr>
          <p:txBody>
            <a:bodyPr anchor="ctr" rtlCol="false" tIns="50800" lIns="50800" bIns="50800" rIns="50800"/>
            <a:lstStyle/>
            <a:p>
              <a:pPr algn="ctr">
                <a:lnSpc>
                  <a:spcPts val="4900"/>
                </a:lnSpc>
              </a:pPr>
              <a:r>
                <a:rPr lang="en-US" sz="3500">
                  <a:solidFill>
                    <a:srgbClr val="FFFFFF"/>
                  </a:solidFill>
                  <a:latin typeface="Open Sans"/>
                </a:rPr>
                <a:t>Perintah dasar GIT</a:t>
              </a:r>
            </a:p>
          </p:txBody>
        </p:sp>
      </p:grpSp>
      <p:grpSp>
        <p:nvGrpSpPr>
          <p:cNvPr name="Group 18" id="18"/>
          <p:cNvGrpSpPr/>
          <p:nvPr/>
        </p:nvGrpSpPr>
        <p:grpSpPr>
          <a:xfrm rot="0">
            <a:off x="15284386" y="3345172"/>
            <a:ext cx="1500528" cy="2764001"/>
            <a:chOff x="0" y="0"/>
            <a:chExt cx="2000705" cy="3685334"/>
          </a:xfrm>
        </p:grpSpPr>
        <p:sp>
          <p:nvSpPr>
            <p:cNvPr name="AutoShape 19" id="19"/>
            <p:cNvSpPr/>
            <p:nvPr/>
          </p:nvSpPr>
          <p:spPr>
            <a:xfrm flipV="true">
              <a:off x="0" y="25400"/>
              <a:ext cx="2000705" cy="0"/>
            </a:xfrm>
            <a:prstGeom prst="line">
              <a:avLst/>
            </a:prstGeom>
            <a:ln cap="flat" w="50800">
              <a:solidFill>
                <a:srgbClr val="3B45DD"/>
              </a:solidFill>
              <a:prstDash val="solid"/>
              <a:headEnd type="diamond" len="lg" w="lg"/>
              <a:tailEnd type="none" len="sm" w="sm"/>
            </a:ln>
          </p:spPr>
        </p:sp>
        <p:sp>
          <p:nvSpPr>
            <p:cNvPr name="AutoShape 20" id="20"/>
            <p:cNvSpPr/>
            <p:nvPr/>
          </p:nvSpPr>
          <p:spPr>
            <a:xfrm>
              <a:off x="1975305" y="12700"/>
              <a:ext cx="0" cy="3655204"/>
            </a:xfrm>
            <a:prstGeom prst="line">
              <a:avLst/>
            </a:prstGeom>
            <a:ln cap="flat" w="50800">
              <a:solidFill>
                <a:srgbClr val="3B45DD"/>
              </a:solidFill>
              <a:prstDash val="solid"/>
              <a:headEnd type="none" len="sm" w="sm"/>
              <a:tailEnd type="none" len="sm" w="sm"/>
            </a:ln>
          </p:spPr>
        </p:sp>
        <p:sp>
          <p:nvSpPr>
            <p:cNvPr name="AutoShape 21" id="21"/>
            <p:cNvSpPr/>
            <p:nvPr/>
          </p:nvSpPr>
          <p:spPr>
            <a:xfrm flipV="true">
              <a:off x="0" y="3659934"/>
              <a:ext cx="2000705" cy="0"/>
            </a:xfrm>
            <a:prstGeom prst="line">
              <a:avLst/>
            </a:prstGeom>
            <a:ln cap="flat" w="50800">
              <a:solidFill>
                <a:srgbClr val="3B45DD"/>
              </a:solidFill>
              <a:prstDash val="solid"/>
              <a:headEnd type="diamond" len="lg" w="lg"/>
              <a:tailEnd type="none" len="sm" w="sm"/>
            </a:ln>
          </p:spPr>
        </p:sp>
      </p:grpSp>
      <p:sp>
        <p:nvSpPr>
          <p:cNvPr name="Freeform 22" id="22"/>
          <p:cNvSpPr/>
          <p:nvPr/>
        </p:nvSpPr>
        <p:spPr>
          <a:xfrm flipH="false" flipV="false" rot="1205556">
            <a:off x="-1513152" y="6609794"/>
            <a:ext cx="5775158" cy="4114800"/>
          </a:xfrm>
          <a:custGeom>
            <a:avLst/>
            <a:gdLst/>
            <a:ahLst/>
            <a:cxnLst/>
            <a:rect r="r" b="b" t="t" l="l"/>
            <a:pathLst>
              <a:path h="4114800" w="5775158">
                <a:moveTo>
                  <a:pt x="0" y="0"/>
                </a:moveTo>
                <a:lnTo>
                  <a:pt x="5775158" y="0"/>
                </a:lnTo>
                <a:lnTo>
                  <a:pt x="577515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3" id="23"/>
          <p:cNvGrpSpPr/>
          <p:nvPr/>
        </p:nvGrpSpPr>
        <p:grpSpPr>
          <a:xfrm rot="0">
            <a:off x="6274363" y="5303178"/>
            <a:ext cx="3764360" cy="1535790"/>
            <a:chOff x="0" y="0"/>
            <a:chExt cx="991436" cy="404488"/>
          </a:xfrm>
        </p:grpSpPr>
        <p:sp>
          <p:nvSpPr>
            <p:cNvPr name="Freeform 24" id="24"/>
            <p:cNvSpPr/>
            <p:nvPr/>
          </p:nvSpPr>
          <p:spPr>
            <a:xfrm flipH="false" flipV="false" rot="0">
              <a:off x="0" y="0"/>
              <a:ext cx="991436" cy="404488"/>
            </a:xfrm>
            <a:custGeom>
              <a:avLst/>
              <a:gdLst/>
              <a:ahLst/>
              <a:cxnLst/>
              <a:rect r="r" b="b" t="t" l="l"/>
              <a:pathLst>
                <a:path h="404488" w="991436">
                  <a:moveTo>
                    <a:pt x="104888" y="0"/>
                  </a:moveTo>
                  <a:lnTo>
                    <a:pt x="886548" y="0"/>
                  </a:lnTo>
                  <a:cubicBezTo>
                    <a:pt x="944476" y="0"/>
                    <a:pt x="991436" y="46960"/>
                    <a:pt x="991436" y="104888"/>
                  </a:cubicBezTo>
                  <a:lnTo>
                    <a:pt x="991436" y="299600"/>
                  </a:lnTo>
                  <a:cubicBezTo>
                    <a:pt x="991436" y="327418"/>
                    <a:pt x="980386" y="354096"/>
                    <a:pt x="960715" y="373767"/>
                  </a:cubicBezTo>
                  <a:cubicBezTo>
                    <a:pt x="941045" y="393437"/>
                    <a:pt x="914366" y="404488"/>
                    <a:pt x="886548" y="404488"/>
                  </a:cubicBezTo>
                  <a:lnTo>
                    <a:pt x="104888" y="404488"/>
                  </a:lnTo>
                  <a:cubicBezTo>
                    <a:pt x="46960" y="404488"/>
                    <a:pt x="0" y="357528"/>
                    <a:pt x="0" y="299600"/>
                  </a:cubicBezTo>
                  <a:lnTo>
                    <a:pt x="0" y="104888"/>
                  </a:lnTo>
                  <a:cubicBezTo>
                    <a:pt x="0" y="46960"/>
                    <a:pt x="46960" y="0"/>
                    <a:pt x="104888" y="0"/>
                  </a:cubicBezTo>
                  <a:close/>
                </a:path>
              </a:pathLst>
            </a:custGeom>
            <a:solidFill>
              <a:srgbClr val="343CB6"/>
            </a:solidFill>
          </p:spPr>
        </p:sp>
        <p:sp>
          <p:nvSpPr>
            <p:cNvPr name="TextBox 25" id="25"/>
            <p:cNvSpPr txBox="true"/>
            <p:nvPr/>
          </p:nvSpPr>
          <p:spPr>
            <a:xfrm>
              <a:off x="0" y="-66675"/>
              <a:ext cx="991436" cy="471163"/>
            </a:xfrm>
            <a:prstGeom prst="rect">
              <a:avLst/>
            </a:prstGeom>
          </p:spPr>
          <p:txBody>
            <a:bodyPr anchor="ctr" rtlCol="false" tIns="50800" lIns="50800" bIns="50800" rIns="50800"/>
            <a:lstStyle/>
            <a:p>
              <a:pPr algn="ctr">
                <a:lnSpc>
                  <a:spcPts val="4900"/>
                </a:lnSpc>
              </a:pPr>
              <a:r>
                <a:rPr lang="en-US" sz="3500">
                  <a:solidFill>
                    <a:srgbClr val="FFFFFF"/>
                  </a:solidFill>
                  <a:latin typeface="Open Sans"/>
                </a:rPr>
                <a:t>Conflict &amp; Compare</a:t>
              </a:r>
            </a:p>
          </p:txBody>
        </p:sp>
      </p:grpSp>
      <p:sp>
        <p:nvSpPr>
          <p:cNvPr name="AutoShape 26" id="26"/>
          <p:cNvSpPr/>
          <p:nvPr/>
        </p:nvSpPr>
        <p:spPr>
          <a:xfrm flipV="true">
            <a:off x="10038968" y="6090121"/>
            <a:ext cx="1481057" cy="19050"/>
          </a:xfrm>
          <a:prstGeom prst="line">
            <a:avLst/>
          </a:prstGeom>
          <a:ln cap="flat" w="38100">
            <a:solidFill>
              <a:srgbClr val="3B45DD"/>
            </a:solidFill>
            <a:prstDash val="solid"/>
            <a:headEnd type="diamond" len="lg" w="lg"/>
            <a:tailEnd type="diamond" len="lg" w="lg"/>
          </a:ln>
        </p:spPr>
      </p:sp>
      <p:grpSp>
        <p:nvGrpSpPr>
          <p:cNvPr name="Group 27" id="27"/>
          <p:cNvGrpSpPr/>
          <p:nvPr/>
        </p:nvGrpSpPr>
        <p:grpSpPr>
          <a:xfrm rot="0">
            <a:off x="1030440" y="5303178"/>
            <a:ext cx="3764360" cy="1535790"/>
            <a:chOff x="0" y="0"/>
            <a:chExt cx="991436" cy="404488"/>
          </a:xfrm>
        </p:grpSpPr>
        <p:sp>
          <p:nvSpPr>
            <p:cNvPr name="Freeform 28" id="28"/>
            <p:cNvSpPr/>
            <p:nvPr/>
          </p:nvSpPr>
          <p:spPr>
            <a:xfrm flipH="false" flipV="false" rot="0">
              <a:off x="0" y="0"/>
              <a:ext cx="991436" cy="404488"/>
            </a:xfrm>
            <a:custGeom>
              <a:avLst/>
              <a:gdLst/>
              <a:ahLst/>
              <a:cxnLst/>
              <a:rect r="r" b="b" t="t" l="l"/>
              <a:pathLst>
                <a:path h="404488" w="991436">
                  <a:moveTo>
                    <a:pt x="104888" y="0"/>
                  </a:moveTo>
                  <a:lnTo>
                    <a:pt x="886548" y="0"/>
                  </a:lnTo>
                  <a:cubicBezTo>
                    <a:pt x="944476" y="0"/>
                    <a:pt x="991436" y="46960"/>
                    <a:pt x="991436" y="104888"/>
                  </a:cubicBezTo>
                  <a:lnTo>
                    <a:pt x="991436" y="299600"/>
                  </a:lnTo>
                  <a:cubicBezTo>
                    <a:pt x="991436" y="327418"/>
                    <a:pt x="980386" y="354096"/>
                    <a:pt x="960715" y="373767"/>
                  </a:cubicBezTo>
                  <a:cubicBezTo>
                    <a:pt x="941045" y="393437"/>
                    <a:pt x="914366" y="404488"/>
                    <a:pt x="886548" y="404488"/>
                  </a:cubicBezTo>
                  <a:lnTo>
                    <a:pt x="104888" y="404488"/>
                  </a:lnTo>
                  <a:cubicBezTo>
                    <a:pt x="46960" y="404488"/>
                    <a:pt x="0" y="357528"/>
                    <a:pt x="0" y="299600"/>
                  </a:cubicBezTo>
                  <a:lnTo>
                    <a:pt x="0" y="104888"/>
                  </a:lnTo>
                  <a:cubicBezTo>
                    <a:pt x="0" y="46960"/>
                    <a:pt x="46960" y="0"/>
                    <a:pt x="104888" y="0"/>
                  </a:cubicBezTo>
                  <a:close/>
                </a:path>
              </a:pathLst>
            </a:custGeom>
            <a:solidFill>
              <a:srgbClr val="343CB6"/>
            </a:solidFill>
          </p:spPr>
        </p:sp>
        <p:sp>
          <p:nvSpPr>
            <p:cNvPr name="TextBox 29" id="29"/>
            <p:cNvSpPr txBox="true"/>
            <p:nvPr/>
          </p:nvSpPr>
          <p:spPr>
            <a:xfrm>
              <a:off x="0" y="-66675"/>
              <a:ext cx="991436" cy="471163"/>
            </a:xfrm>
            <a:prstGeom prst="rect">
              <a:avLst/>
            </a:prstGeom>
          </p:spPr>
          <p:txBody>
            <a:bodyPr anchor="ctr" rtlCol="false" tIns="50800" lIns="50800" bIns="50800" rIns="50800"/>
            <a:lstStyle/>
            <a:p>
              <a:pPr algn="ctr">
                <a:lnSpc>
                  <a:spcPts val="4900"/>
                </a:lnSpc>
              </a:pPr>
              <a:r>
                <a:rPr lang="en-US" sz="3500">
                  <a:solidFill>
                    <a:srgbClr val="FFFFFF"/>
                  </a:solidFill>
                  <a:latin typeface="Open Sans"/>
                </a:rPr>
                <a:t>Finish</a:t>
              </a:r>
            </a:p>
          </p:txBody>
        </p:sp>
      </p:grpSp>
      <p:sp>
        <p:nvSpPr>
          <p:cNvPr name="AutoShape 30" id="30"/>
          <p:cNvSpPr/>
          <p:nvPr/>
        </p:nvSpPr>
        <p:spPr>
          <a:xfrm flipV="true">
            <a:off x="4795046" y="6090121"/>
            <a:ext cx="1481057" cy="19050"/>
          </a:xfrm>
          <a:prstGeom prst="line">
            <a:avLst/>
          </a:prstGeom>
          <a:ln cap="flat" w="38100">
            <a:solidFill>
              <a:srgbClr val="3B45DD"/>
            </a:solidFill>
            <a:prstDash val="solid"/>
            <a:headEnd type="diamond" len="lg" w="lg"/>
            <a:tailEnd type="diamond" len="lg" w="lg"/>
          </a:ln>
        </p:spPr>
      </p:sp>
      <p:sp>
        <p:nvSpPr>
          <p:cNvPr name="TextBox 31" id="31"/>
          <p:cNvSpPr txBox="true"/>
          <p:nvPr/>
        </p:nvSpPr>
        <p:spPr>
          <a:xfrm rot="0">
            <a:off x="6274118" y="416522"/>
            <a:ext cx="5739765" cy="1193800"/>
          </a:xfrm>
          <a:prstGeom prst="rect">
            <a:avLst/>
          </a:prstGeom>
        </p:spPr>
        <p:txBody>
          <a:bodyPr anchor="t" rtlCol="false" tIns="0" lIns="0" bIns="0" rIns="0">
            <a:spAutoFit/>
          </a:bodyPr>
          <a:lstStyle/>
          <a:p>
            <a:pPr algn="ctr">
              <a:lnSpc>
                <a:spcPts val="9799"/>
              </a:lnSpc>
            </a:pPr>
            <a:r>
              <a:rPr lang="en-US" sz="6999">
                <a:solidFill>
                  <a:srgbClr val="FFFFFF"/>
                </a:solidFill>
                <a:latin typeface="Open Sans Bold"/>
              </a:rPr>
              <a:t>Pembahasan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1E1F32"/>
        </a:solidFill>
      </p:bgPr>
    </p:bg>
    <p:spTree>
      <p:nvGrpSpPr>
        <p:cNvPr id="1" name=""/>
        <p:cNvGrpSpPr/>
        <p:nvPr/>
      </p:nvGrpSpPr>
      <p:grpSpPr>
        <a:xfrm>
          <a:off x="0" y="0"/>
          <a:ext cx="0" cy="0"/>
          <a:chOff x="0" y="0"/>
          <a:chExt cx="0" cy="0"/>
        </a:xfrm>
      </p:grpSpPr>
      <p:grpSp>
        <p:nvGrpSpPr>
          <p:cNvPr name="Group 2" id="2"/>
          <p:cNvGrpSpPr/>
          <p:nvPr/>
        </p:nvGrpSpPr>
        <p:grpSpPr>
          <a:xfrm rot="0">
            <a:off x="0" y="598413"/>
            <a:ext cx="4238475" cy="950512"/>
            <a:chOff x="0" y="0"/>
            <a:chExt cx="988920" cy="221773"/>
          </a:xfrm>
        </p:grpSpPr>
        <p:sp>
          <p:nvSpPr>
            <p:cNvPr name="Freeform 3" id="3"/>
            <p:cNvSpPr/>
            <p:nvPr/>
          </p:nvSpPr>
          <p:spPr>
            <a:xfrm flipH="false" flipV="false" rot="0">
              <a:off x="0" y="0"/>
              <a:ext cx="988920" cy="221773"/>
            </a:xfrm>
            <a:custGeom>
              <a:avLst/>
              <a:gdLst/>
              <a:ahLst/>
              <a:cxnLst/>
              <a:rect r="r" b="b" t="t" l="l"/>
              <a:pathLst>
                <a:path h="221773" w="988920">
                  <a:moveTo>
                    <a:pt x="785720" y="0"/>
                  </a:moveTo>
                  <a:lnTo>
                    <a:pt x="0" y="0"/>
                  </a:lnTo>
                  <a:lnTo>
                    <a:pt x="0" y="221773"/>
                  </a:lnTo>
                  <a:lnTo>
                    <a:pt x="785720" y="221773"/>
                  </a:lnTo>
                  <a:lnTo>
                    <a:pt x="988920" y="110887"/>
                  </a:lnTo>
                  <a:lnTo>
                    <a:pt x="785720" y="0"/>
                  </a:lnTo>
                  <a:close/>
                </a:path>
              </a:pathLst>
            </a:custGeom>
            <a:solidFill>
              <a:srgbClr val="3B45DD"/>
            </a:solidFill>
          </p:spPr>
        </p:sp>
        <p:sp>
          <p:nvSpPr>
            <p:cNvPr name="TextBox 4" id="4"/>
            <p:cNvSpPr txBox="true"/>
            <p:nvPr/>
          </p:nvSpPr>
          <p:spPr>
            <a:xfrm>
              <a:off x="0" y="-66675"/>
              <a:ext cx="874620" cy="288448"/>
            </a:xfrm>
            <a:prstGeom prst="rect">
              <a:avLst/>
            </a:prstGeom>
          </p:spPr>
          <p:txBody>
            <a:bodyPr anchor="ctr" rtlCol="false" tIns="50800" lIns="50800" bIns="50800" rIns="50800"/>
            <a:lstStyle/>
            <a:p>
              <a:pPr>
                <a:lnSpc>
                  <a:spcPts val="4900"/>
                </a:lnSpc>
              </a:pPr>
              <a:r>
                <a:rPr lang="en-US" sz="3500">
                  <a:solidFill>
                    <a:srgbClr val="FFFFFF"/>
                  </a:solidFill>
                  <a:latin typeface="Open Sans Bold"/>
                </a:rPr>
                <a:t>  git cherry-pick</a:t>
              </a:r>
            </a:p>
          </p:txBody>
        </p:sp>
      </p:grpSp>
      <p:grpSp>
        <p:nvGrpSpPr>
          <p:cNvPr name="Group 5" id="5"/>
          <p:cNvGrpSpPr/>
          <p:nvPr/>
        </p:nvGrpSpPr>
        <p:grpSpPr>
          <a:xfrm rot="0">
            <a:off x="-522026" y="2118786"/>
            <a:ext cx="5960632" cy="8168214"/>
            <a:chOff x="0" y="0"/>
            <a:chExt cx="1569878" cy="2151299"/>
          </a:xfrm>
        </p:grpSpPr>
        <p:sp>
          <p:nvSpPr>
            <p:cNvPr name="Freeform 6" id="6"/>
            <p:cNvSpPr/>
            <p:nvPr/>
          </p:nvSpPr>
          <p:spPr>
            <a:xfrm flipH="false" flipV="false" rot="0">
              <a:off x="0" y="0"/>
              <a:ext cx="1569878" cy="2151299"/>
            </a:xfrm>
            <a:custGeom>
              <a:avLst/>
              <a:gdLst/>
              <a:ahLst/>
              <a:cxnLst/>
              <a:rect r="r" b="b" t="t" l="l"/>
              <a:pathLst>
                <a:path h="2151299" w="1569878">
                  <a:moveTo>
                    <a:pt x="66241" y="0"/>
                  </a:moveTo>
                  <a:lnTo>
                    <a:pt x="1503638" y="0"/>
                  </a:lnTo>
                  <a:cubicBezTo>
                    <a:pt x="1540221" y="0"/>
                    <a:pt x="1569878" y="29657"/>
                    <a:pt x="1569878" y="66241"/>
                  </a:cubicBezTo>
                  <a:lnTo>
                    <a:pt x="1569878" y="2085058"/>
                  </a:lnTo>
                  <a:cubicBezTo>
                    <a:pt x="1569878" y="2102626"/>
                    <a:pt x="1562900" y="2119475"/>
                    <a:pt x="1550477" y="2131898"/>
                  </a:cubicBezTo>
                  <a:cubicBezTo>
                    <a:pt x="1538054" y="2144320"/>
                    <a:pt x="1521206" y="2151299"/>
                    <a:pt x="1503638" y="2151299"/>
                  </a:cubicBezTo>
                  <a:lnTo>
                    <a:pt x="66241" y="2151299"/>
                  </a:lnTo>
                  <a:cubicBezTo>
                    <a:pt x="48673" y="2151299"/>
                    <a:pt x="31824" y="2144320"/>
                    <a:pt x="19402" y="2131898"/>
                  </a:cubicBezTo>
                  <a:cubicBezTo>
                    <a:pt x="6979" y="2119475"/>
                    <a:pt x="0" y="2102626"/>
                    <a:pt x="0" y="2085058"/>
                  </a:cubicBezTo>
                  <a:lnTo>
                    <a:pt x="0" y="66241"/>
                  </a:lnTo>
                  <a:cubicBezTo>
                    <a:pt x="0" y="48673"/>
                    <a:pt x="6979" y="31824"/>
                    <a:pt x="19402" y="19402"/>
                  </a:cubicBezTo>
                  <a:cubicBezTo>
                    <a:pt x="31824" y="6979"/>
                    <a:pt x="48673" y="0"/>
                    <a:pt x="66241" y="0"/>
                  </a:cubicBezTo>
                  <a:close/>
                </a:path>
              </a:pathLst>
            </a:custGeom>
            <a:solidFill>
              <a:srgbClr val="343CB6"/>
            </a:solidFill>
          </p:spPr>
        </p:sp>
        <p:sp>
          <p:nvSpPr>
            <p:cNvPr name="TextBox 7" id="7"/>
            <p:cNvSpPr txBox="true"/>
            <p:nvPr/>
          </p:nvSpPr>
          <p:spPr>
            <a:xfrm>
              <a:off x="0" y="-47625"/>
              <a:ext cx="1569878" cy="2198924"/>
            </a:xfrm>
            <a:prstGeom prst="rect">
              <a:avLst/>
            </a:prstGeom>
          </p:spPr>
          <p:txBody>
            <a:bodyPr anchor="ctr" rtlCol="false" tIns="50800" lIns="50800" bIns="50800" rIns="50800"/>
            <a:lstStyle/>
            <a:p>
              <a:pPr algn="ctr">
                <a:lnSpc>
                  <a:spcPts val="3499"/>
                </a:lnSpc>
              </a:pPr>
            </a:p>
          </p:txBody>
        </p:sp>
      </p:grpSp>
      <p:grpSp>
        <p:nvGrpSpPr>
          <p:cNvPr name="Group 8" id="8"/>
          <p:cNvGrpSpPr/>
          <p:nvPr/>
        </p:nvGrpSpPr>
        <p:grpSpPr>
          <a:xfrm rot="0">
            <a:off x="6526022" y="885825"/>
            <a:ext cx="12307212" cy="653667"/>
            <a:chOff x="0" y="0"/>
            <a:chExt cx="942680" cy="50068"/>
          </a:xfrm>
        </p:grpSpPr>
        <p:sp>
          <p:nvSpPr>
            <p:cNvPr name="Freeform 9" id="9"/>
            <p:cNvSpPr/>
            <p:nvPr/>
          </p:nvSpPr>
          <p:spPr>
            <a:xfrm flipH="false" flipV="false" rot="0">
              <a:off x="0" y="0"/>
              <a:ext cx="942680" cy="50068"/>
            </a:xfrm>
            <a:custGeom>
              <a:avLst/>
              <a:gdLst/>
              <a:ahLst/>
              <a:cxnLst/>
              <a:rect r="r" b="b" t="t" l="l"/>
              <a:pathLst>
                <a:path h="50068" w="942680">
                  <a:moveTo>
                    <a:pt x="0" y="0"/>
                  </a:moveTo>
                  <a:lnTo>
                    <a:pt x="942680" y="0"/>
                  </a:lnTo>
                  <a:lnTo>
                    <a:pt x="942680" y="50068"/>
                  </a:lnTo>
                  <a:lnTo>
                    <a:pt x="0" y="50068"/>
                  </a:lnTo>
                  <a:close/>
                </a:path>
              </a:pathLst>
            </a:custGeom>
            <a:solidFill>
              <a:srgbClr val="343CB6">
                <a:alpha val="69804"/>
              </a:srgbClr>
            </a:solidFill>
          </p:spPr>
        </p:sp>
        <p:sp>
          <p:nvSpPr>
            <p:cNvPr name="TextBox 10" id="10"/>
            <p:cNvSpPr txBox="true"/>
            <p:nvPr/>
          </p:nvSpPr>
          <p:spPr>
            <a:xfrm>
              <a:off x="0" y="-47625"/>
              <a:ext cx="942680" cy="97693"/>
            </a:xfrm>
            <a:prstGeom prst="rect">
              <a:avLst/>
            </a:prstGeom>
          </p:spPr>
          <p:txBody>
            <a:bodyPr anchor="ctr" rtlCol="false" tIns="50800" lIns="50800" bIns="50800" rIns="50800"/>
            <a:lstStyle/>
            <a:p>
              <a:pPr algn="ctr">
                <a:lnSpc>
                  <a:spcPts val="3499"/>
                </a:lnSpc>
              </a:pPr>
            </a:p>
          </p:txBody>
        </p:sp>
      </p:grpSp>
      <p:grpSp>
        <p:nvGrpSpPr>
          <p:cNvPr name="Group 11" id="11"/>
          <p:cNvGrpSpPr/>
          <p:nvPr/>
        </p:nvGrpSpPr>
        <p:grpSpPr>
          <a:xfrm rot="0">
            <a:off x="8759190" y="7446645"/>
            <a:ext cx="1332548" cy="370522"/>
            <a:chOff x="0" y="0"/>
            <a:chExt cx="1776730" cy="494030"/>
          </a:xfrm>
        </p:grpSpPr>
        <p:sp>
          <p:nvSpPr>
            <p:cNvPr name="Freeform 12" id="12"/>
            <p:cNvSpPr/>
            <p:nvPr/>
          </p:nvSpPr>
          <p:spPr>
            <a:xfrm flipH="false" flipV="false" rot="0">
              <a:off x="10160" y="36830"/>
              <a:ext cx="1727200" cy="412750"/>
            </a:xfrm>
            <a:custGeom>
              <a:avLst/>
              <a:gdLst/>
              <a:ahLst/>
              <a:cxnLst/>
              <a:rect r="r" b="b" t="t" l="l"/>
              <a:pathLst>
                <a:path h="412750" w="1727200">
                  <a:moveTo>
                    <a:pt x="40640" y="69850"/>
                  </a:moveTo>
                  <a:cubicBezTo>
                    <a:pt x="356870" y="76200"/>
                    <a:pt x="495300" y="107950"/>
                    <a:pt x="584200" y="114300"/>
                  </a:cubicBezTo>
                  <a:cubicBezTo>
                    <a:pt x="645160" y="118110"/>
                    <a:pt x="689610" y="105410"/>
                    <a:pt x="737870" y="114300"/>
                  </a:cubicBezTo>
                  <a:cubicBezTo>
                    <a:pt x="782320" y="123190"/>
                    <a:pt x="807720" y="158750"/>
                    <a:pt x="863600" y="163830"/>
                  </a:cubicBezTo>
                  <a:cubicBezTo>
                    <a:pt x="967740" y="172720"/>
                    <a:pt x="1212850" y="96520"/>
                    <a:pt x="1324610" y="66040"/>
                  </a:cubicBezTo>
                  <a:cubicBezTo>
                    <a:pt x="1389380" y="48260"/>
                    <a:pt x="1459230" y="0"/>
                    <a:pt x="1475740" y="13970"/>
                  </a:cubicBezTo>
                  <a:cubicBezTo>
                    <a:pt x="1485900" y="22860"/>
                    <a:pt x="1451610" y="63500"/>
                    <a:pt x="1464310" y="80010"/>
                  </a:cubicBezTo>
                  <a:cubicBezTo>
                    <a:pt x="1488440" y="111760"/>
                    <a:pt x="1701800" y="74930"/>
                    <a:pt x="1715770" y="109220"/>
                  </a:cubicBezTo>
                  <a:cubicBezTo>
                    <a:pt x="1727200" y="137160"/>
                    <a:pt x="1664970" y="205740"/>
                    <a:pt x="1615440" y="240030"/>
                  </a:cubicBezTo>
                  <a:cubicBezTo>
                    <a:pt x="1548130" y="287020"/>
                    <a:pt x="1436370" y="306070"/>
                    <a:pt x="1325880" y="331470"/>
                  </a:cubicBezTo>
                  <a:cubicBezTo>
                    <a:pt x="1182370" y="364490"/>
                    <a:pt x="939800" y="412750"/>
                    <a:pt x="824230" y="406400"/>
                  </a:cubicBezTo>
                  <a:cubicBezTo>
                    <a:pt x="762000" y="402590"/>
                    <a:pt x="741680" y="378460"/>
                    <a:pt x="680720" y="367030"/>
                  </a:cubicBezTo>
                  <a:cubicBezTo>
                    <a:pt x="577850" y="347980"/>
                    <a:pt x="377190" y="328930"/>
                    <a:pt x="259080" y="323850"/>
                  </a:cubicBezTo>
                  <a:cubicBezTo>
                    <a:pt x="173990" y="320040"/>
                    <a:pt x="78740" y="363220"/>
                    <a:pt x="40640" y="326390"/>
                  </a:cubicBezTo>
                  <a:cubicBezTo>
                    <a:pt x="0" y="285750"/>
                    <a:pt x="40640" y="69850"/>
                    <a:pt x="40640" y="69850"/>
                  </a:cubicBezTo>
                </a:path>
              </a:pathLst>
            </a:custGeom>
            <a:solidFill>
              <a:srgbClr val="1E1F32"/>
            </a:solidFill>
            <a:ln cap="sq">
              <a:noFill/>
              <a:prstDash val="solid"/>
              <a:miter/>
            </a:ln>
          </p:spPr>
        </p:sp>
      </p:grpSp>
      <p:sp>
        <p:nvSpPr>
          <p:cNvPr name="Freeform 13" id="13"/>
          <p:cNvSpPr/>
          <p:nvPr/>
        </p:nvSpPr>
        <p:spPr>
          <a:xfrm flipH="false" flipV="false" rot="0">
            <a:off x="6526022" y="1735088"/>
            <a:ext cx="10972800" cy="3511296"/>
          </a:xfrm>
          <a:custGeom>
            <a:avLst/>
            <a:gdLst/>
            <a:ahLst/>
            <a:cxnLst/>
            <a:rect r="r" b="b" t="t" l="l"/>
            <a:pathLst>
              <a:path h="3511296" w="10972800">
                <a:moveTo>
                  <a:pt x="0" y="0"/>
                </a:moveTo>
                <a:lnTo>
                  <a:pt x="10972800" y="0"/>
                </a:lnTo>
                <a:lnTo>
                  <a:pt x="10972800" y="3511296"/>
                </a:lnTo>
                <a:lnTo>
                  <a:pt x="0" y="3511296"/>
                </a:lnTo>
                <a:lnTo>
                  <a:pt x="0" y="0"/>
                </a:lnTo>
                <a:close/>
              </a:path>
            </a:pathLst>
          </a:custGeom>
          <a:blipFill>
            <a:blip r:embed="rId2"/>
            <a:stretch>
              <a:fillRect l="0" t="0" r="0" b="0"/>
            </a:stretch>
          </a:blipFill>
        </p:spPr>
      </p:sp>
      <p:sp>
        <p:nvSpPr>
          <p:cNvPr name="Freeform 14" id="14"/>
          <p:cNvSpPr/>
          <p:nvPr/>
        </p:nvSpPr>
        <p:spPr>
          <a:xfrm flipH="false" flipV="false" rot="0">
            <a:off x="6526022" y="5362769"/>
            <a:ext cx="10972800" cy="4749655"/>
          </a:xfrm>
          <a:custGeom>
            <a:avLst/>
            <a:gdLst/>
            <a:ahLst/>
            <a:cxnLst/>
            <a:rect r="r" b="b" t="t" l="l"/>
            <a:pathLst>
              <a:path h="4749655" w="10972800">
                <a:moveTo>
                  <a:pt x="0" y="0"/>
                </a:moveTo>
                <a:lnTo>
                  <a:pt x="10972800" y="0"/>
                </a:lnTo>
                <a:lnTo>
                  <a:pt x="10972800" y="4749655"/>
                </a:lnTo>
                <a:lnTo>
                  <a:pt x="0" y="4749655"/>
                </a:lnTo>
                <a:lnTo>
                  <a:pt x="0" y="0"/>
                </a:lnTo>
                <a:close/>
              </a:path>
            </a:pathLst>
          </a:custGeom>
          <a:blipFill>
            <a:blip r:embed="rId3"/>
            <a:stretch>
              <a:fillRect l="0" t="0" r="0" b="0"/>
            </a:stretch>
          </a:blipFill>
        </p:spPr>
      </p:sp>
      <p:sp>
        <p:nvSpPr>
          <p:cNvPr name="TextBox 15" id="15"/>
          <p:cNvSpPr txBox="true"/>
          <p:nvPr/>
        </p:nvSpPr>
        <p:spPr>
          <a:xfrm rot="0">
            <a:off x="334809" y="2568624"/>
            <a:ext cx="4844476" cy="7448550"/>
          </a:xfrm>
          <a:prstGeom prst="rect">
            <a:avLst/>
          </a:prstGeom>
        </p:spPr>
        <p:txBody>
          <a:bodyPr anchor="t" rtlCol="false" tIns="0" lIns="0" bIns="0" rIns="0">
            <a:spAutoFit/>
          </a:bodyPr>
          <a:lstStyle/>
          <a:p>
            <a:pPr>
              <a:lnSpc>
                <a:spcPts val="4200"/>
              </a:lnSpc>
            </a:pPr>
            <a:r>
              <a:rPr lang="en-US" sz="3000">
                <a:solidFill>
                  <a:srgbClr val="FFFFFF"/>
                </a:solidFill>
                <a:latin typeface="Open Sans"/>
              </a:rPr>
              <a:t>Git cherry-pick, merupakan perintah dalam Git yang digunakan untuk mengambil satu atau lebih commit tertentu dari suatu branch dan menerapkan commit tersebut ke dalam branch yang berbeda. Ini memungkinkan untuk memilih commit tertentu dan menerapkannya pada branch lain, tanpa harus menggabungkan seluruh isi branch tersebut.</a:t>
            </a:r>
          </a:p>
        </p:txBody>
      </p:sp>
      <p:sp>
        <p:nvSpPr>
          <p:cNvPr name="TextBox 16" id="16"/>
          <p:cNvSpPr txBox="true"/>
          <p:nvPr/>
        </p:nvSpPr>
        <p:spPr>
          <a:xfrm rot="0">
            <a:off x="6874282" y="968184"/>
            <a:ext cx="10870786" cy="431800"/>
          </a:xfrm>
          <a:prstGeom prst="rect">
            <a:avLst/>
          </a:prstGeom>
        </p:spPr>
        <p:txBody>
          <a:bodyPr anchor="t" rtlCol="false" tIns="0" lIns="0" bIns="0" rIns="0">
            <a:spAutoFit/>
          </a:bodyPr>
          <a:lstStyle/>
          <a:p>
            <a:pPr>
              <a:lnSpc>
                <a:spcPts val="3499"/>
              </a:lnSpc>
            </a:pPr>
            <a:r>
              <a:rPr lang="en-US" sz="2499">
                <a:solidFill>
                  <a:srgbClr val="FFFFFF"/>
                </a:solidFill>
                <a:latin typeface="Courier Prime"/>
              </a:rPr>
              <a:t>git cherry-pick &lt;id_commit1&gt; &lt;id_commit2&gt; &lt;other_commit&gt;</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1E1F32"/>
        </a:solidFill>
      </p:bgPr>
    </p:bg>
    <p:spTree>
      <p:nvGrpSpPr>
        <p:cNvPr id="1" name=""/>
        <p:cNvGrpSpPr/>
        <p:nvPr/>
      </p:nvGrpSpPr>
      <p:grpSpPr>
        <a:xfrm>
          <a:off x="0" y="0"/>
          <a:ext cx="0" cy="0"/>
          <a:chOff x="0" y="0"/>
          <a:chExt cx="0" cy="0"/>
        </a:xfrm>
      </p:grpSpPr>
      <p:grpSp>
        <p:nvGrpSpPr>
          <p:cNvPr name="Group 2" id="2"/>
          <p:cNvGrpSpPr/>
          <p:nvPr/>
        </p:nvGrpSpPr>
        <p:grpSpPr>
          <a:xfrm rot="0">
            <a:off x="0" y="1726695"/>
            <a:ext cx="4238475" cy="950512"/>
            <a:chOff x="0" y="0"/>
            <a:chExt cx="988920" cy="221773"/>
          </a:xfrm>
        </p:grpSpPr>
        <p:sp>
          <p:nvSpPr>
            <p:cNvPr name="Freeform 3" id="3"/>
            <p:cNvSpPr/>
            <p:nvPr/>
          </p:nvSpPr>
          <p:spPr>
            <a:xfrm flipH="false" flipV="false" rot="0">
              <a:off x="0" y="0"/>
              <a:ext cx="988920" cy="221773"/>
            </a:xfrm>
            <a:custGeom>
              <a:avLst/>
              <a:gdLst/>
              <a:ahLst/>
              <a:cxnLst/>
              <a:rect r="r" b="b" t="t" l="l"/>
              <a:pathLst>
                <a:path h="221773" w="988920">
                  <a:moveTo>
                    <a:pt x="785720" y="0"/>
                  </a:moveTo>
                  <a:lnTo>
                    <a:pt x="0" y="0"/>
                  </a:lnTo>
                  <a:lnTo>
                    <a:pt x="0" y="221773"/>
                  </a:lnTo>
                  <a:lnTo>
                    <a:pt x="785720" y="221773"/>
                  </a:lnTo>
                  <a:lnTo>
                    <a:pt x="988920" y="110887"/>
                  </a:lnTo>
                  <a:lnTo>
                    <a:pt x="785720" y="0"/>
                  </a:lnTo>
                  <a:close/>
                </a:path>
              </a:pathLst>
            </a:custGeom>
            <a:solidFill>
              <a:srgbClr val="3B45DD"/>
            </a:solidFill>
          </p:spPr>
        </p:sp>
        <p:sp>
          <p:nvSpPr>
            <p:cNvPr name="TextBox 4" id="4"/>
            <p:cNvSpPr txBox="true"/>
            <p:nvPr/>
          </p:nvSpPr>
          <p:spPr>
            <a:xfrm>
              <a:off x="0" y="-66675"/>
              <a:ext cx="874620" cy="288448"/>
            </a:xfrm>
            <a:prstGeom prst="rect">
              <a:avLst/>
            </a:prstGeom>
          </p:spPr>
          <p:txBody>
            <a:bodyPr anchor="ctr" rtlCol="false" tIns="50800" lIns="50800" bIns="50800" rIns="50800"/>
            <a:lstStyle/>
            <a:p>
              <a:pPr>
                <a:lnSpc>
                  <a:spcPts val="4900"/>
                </a:lnSpc>
              </a:pPr>
              <a:r>
                <a:rPr lang="en-US" sz="3500">
                  <a:solidFill>
                    <a:srgbClr val="FFFFFF"/>
                  </a:solidFill>
                  <a:latin typeface="Open Sans Bold"/>
                </a:rPr>
                <a:t>  Conflict</a:t>
              </a:r>
            </a:p>
          </p:txBody>
        </p:sp>
      </p:grpSp>
      <p:grpSp>
        <p:nvGrpSpPr>
          <p:cNvPr name="Group 5" id="5"/>
          <p:cNvGrpSpPr/>
          <p:nvPr/>
        </p:nvGrpSpPr>
        <p:grpSpPr>
          <a:xfrm rot="0">
            <a:off x="8759190" y="7446645"/>
            <a:ext cx="1332548" cy="370522"/>
            <a:chOff x="0" y="0"/>
            <a:chExt cx="1776730" cy="494030"/>
          </a:xfrm>
        </p:grpSpPr>
        <p:sp>
          <p:nvSpPr>
            <p:cNvPr name="Freeform 6" id="6"/>
            <p:cNvSpPr/>
            <p:nvPr/>
          </p:nvSpPr>
          <p:spPr>
            <a:xfrm flipH="false" flipV="false" rot="0">
              <a:off x="10160" y="36830"/>
              <a:ext cx="1727200" cy="412750"/>
            </a:xfrm>
            <a:custGeom>
              <a:avLst/>
              <a:gdLst/>
              <a:ahLst/>
              <a:cxnLst/>
              <a:rect r="r" b="b" t="t" l="l"/>
              <a:pathLst>
                <a:path h="412750" w="1727200">
                  <a:moveTo>
                    <a:pt x="40640" y="69850"/>
                  </a:moveTo>
                  <a:cubicBezTo>
                    <a:pt x="356870" y="76200"/>
                    <a:pt x="495300" y="107950"/>
                    <a:pt x="584200" y="114300"/>
                  </a:cubicBezTo>
                  <a:cubicBezTo>
                    <a:pt x="645160" y="118110"/>
                    <a:pt x="689610" y="105410"/>
                    <a:pt x="737870" y="114300"/>
                  </a:cubicBezTo>
                  <a:cubicBezTo>
                    <a:pt x="782320" y="123190"/>
                    <a:pt x="807720" y="158750"/>
                    <a:pt x="863600" y="163830"/>
                  </a:cubicBezTo>
                  <a:cubicBezTo>
                    <a:pt x="967740" y="172720"/>
                    <a:pt x="1212850" y="96520"/>
                    <a:pt x="1324610" y="66040"/>
                  </a:cubicBezTo>
                  <a:cubicBezTo>
                    <a:pt x="1389380" y="48260"/>
                    <a:pt x="1459230" y="0"/>
                    <a:pt x="1475740" y="13970"/>
                  </a:cubicBezTo>
                  <a:cubicBezTo>
                    <a:pt x="1485900" y="22860"/>
                    <a:pt x="1451610" y="63500"/>
                    <a:pt x="1464310" y="80010"/>
                  </a:cubicBezTo>
                  <a:cubicBezTo>
                    <a:pt x="1488440" y="111760"/>
                    <a:pt x="1701800" y="74930"/>
                    <a:pt x="1715770" y="109220"/>
                  </a:cubicBezTo>
                  <a:cubicBezTo>
                    <a:pt x="1727200" y="137160"/>
                    <a:pt x="1664970" y="205740"/>
                    <a:pt x="1615440" y="240030"/>
                  </a:cubicBezTo>
                  <a:cubicBezTo>
                    <a:pt x="1548130" y="287020"/>
                    <a:pt x="1436370" y="306070"/>
                    <a:pt x="1325880" y="331470"/>
                  </a:cubicBezTo>
                  <a:cubicBezTo>
                    <a:pt x="1182370" y="364490"/>
                    <a:pt x="939800" y="412750"/>
                    <a:pt x="824230" y="406400"/>
                  </a:cubicBezTo>
                  <a:cubicBezTo>
                    <a:pt x="762000" y="402590"/>
                    <a:pt x="741680" y="378460"/>
                    <a:pt x="680720" y="367030"/>
                  </a:cubicBezTo>
                  <a:cubicBezTo>
                    <a:pt x="577850" y="347980"/>
                    <a:pt x="377190" y="328930"/>
                    <a:pt x="259080" y="323850"/>
                  </a:cubicBezTo>
                  <a:cubicBezTo>
                    <a:pt x="173990" y="320040"/>
                    <a:pt x="78740" y="363220"/>
                    <a:pt x="40640" y="326390"/>
                  </a:cubicBezTo>
                  <a:cubicBezTo>
                    <a:pt x="0" y="285750"/>
                    <a:pt x="40640" y="69850"/>
                    <a:pt x="40640" y="69850"/>
                  </a:cubicBezTo>
                </a:path>
              </a:pathLst>
            </a:custGeom>
            <a:solidFill>
              <a:srgbClr val="1E1F32"/>
            </a:solidFill>
            <a:ln cap="sq">
              <a:noFill/>
              <a:prstDash val="solid"/>
              <a:miter/>
            </a:ln>
          </p:spPr>
        </p:sp>
      </p:grpSp>
      <p:sp>
        <p:nvSpPr>
          <p:cNvPr name="Freeform 7" id="7"/>
          <p:cNvSpPr/>
          <p:nvPr/>
        </p:nvSpPr>
        <p:spPr>
          <a:xfrm flipH="false" flipV="false" rot="0">
            <a:off x="5765596" y="406751"/>
            <a:ext cx="10836777" cy="3590400"/>
          </a:xfrm>
          <a:custGeom>
            <a:avLst/>
            <a:gdLst/>
            <a:ahLst/>
            <a:cxnLst/>
            <a:rect r="r" b="b" t="t" l="l"/>
            <a:pathLst>
              <a:path h="3590400" w="10836777">
                <a:moveTo>
                  <a:pt x="0" y="0"/>
                </a:moveTo>
                <a:lnTo>
                  <a:pt x="10836777" y="0"/>
                </a:lnTo>
                <a:lnTo>
                  <a:pt x="10836777" y="3590399"/>
                </a:lnTo>
                <a:lnTo>
                  <a:pt x="0" y="3590399"/>
                </a:lnTo>
                <a:lnTo>
                  <a:pt x="0" y="0"/>
                </a:lnTo>
                <a:close/>
              </a:path>
            </a:pathLst>
          </a:custGeom>
          <a:blipFill>
            <a:blip r:embed="rId2"/>
            <a:stretch>
              <a:fillRect l="0" t="0" r="0" b="0"/>
            </a:stretch>
          </a:blipFill>
        </p:spPr>
      </p:sp>
      <p:sp>
        <p:nvSpPr>
          <p:cNvPr name="Freeform 8" id="8"/>
          <p:cNvSpPr/>
          <p:nvPr/>
        </p:nvSpPr>
        <p:spPr>
          <a:xfrm flipH="false" flipV="false" rot="0">
            <a:off x="5765596" y="4471495"/>
            <a:ext cx="11153697" cy="5354958"/>
          </a:xfrm>
          <a:custGeom>
            <a:avLst/>
            <a:gdLst/>
            <a:ahLst/>
            <a:cxnLst/>
            <a:rect r="r" b="b" t="t" l="l"/>
            <a:pathLst>
              <a:path h="5354958" w="11153697">
                <a:moveTo>
                  <a:pt x="0" y="0"/>
                </a:moveTo>
                <a:lnTo>
                  <a:pt x="11153697" y="0"/>
                </a:lnTo>
                <a:lnTo>
                  <a:pt x="11153697" y="5354959"/>
                </a:lnTo>
                <a:lnTo>
                  <a:pt x="0" y="5354959"/>
                </a:lnTo>
                <a:lnTo>
                  <a:pt x="0" y="0"/>
                </a:lnTo>
                <a:close/>
              </a:path>
            </a:pathLst>
          </a:custGeom>
          <a:blipFill>
            <a:blip r:embed="rId3"/>
            <a:stretch>
              <a:fillRect l="0" t="0" r="0" b="0"/>
            </a:stretch>
          </a:blipFill>
        </p:spPr>
      </p:sp>
      <p:grpSp>
        <p:nvGrpSpPr>
          <p:cNvPr name="Group 9" id="9"/>
          <p:cNvGrpSpPr/>
          <p:nvPr/>
        </p:nvGrpSpPr>
        <p:grpSpPr>
          <a:xfrm rot="0">
            <a:off x="0" y="6971389"/>
            <a:ext cx="4238475" cy="950512"/>
            <a:chOff x="0" y="0"/>
            <a:chExt cx="988920" cy="221773"/>
          </a:xfrm>
        </p:grpSpPr>
        <p:sp>
          <p:nvSpPr>
            <p:cNvPr name="Freeform 10" id="10"/>
            <p:cNvSpPr/>
            <p:nvPr/>
          </p:nvSpPr>
          <p:spPr>
            <a:xfrm flipH="false" flipV="false" rot="0">
              <a:off x="0" y="0"/>
              <a:ext cx="988920" cy="221773"/>
            </a:xfrm>
            <a:custGeom>
              <a:avLst/>
              <a:gdLst/>
              <a:ahLst/>
              <a:cxnLst/>
              <a:rect r="r" b="b" t="t" l="l"/>
              <a:pathLst>
                <a:path h="221773" w="988920">
                  <a:moveTo>
                    <a:pt x="785720" y="0"/>
                  </a:moveTo>
                  <a:lnTo>
                    <a:pt x="0" y="0"/>
                  </a:lnTo>
                  <a:lnTo>
                    <a:pt x="0" y="221773"/>
                  </a:lnTo>
                  <a:lnTo>
                    <a:pt x="785720" y="221773"/>
                  </a:lnTo>
                  <a:lnTo>
                    <a:pt x="988920" y="110887"/>
                  </a:lnTo>
                  <a:lnTo>
                    <a:pt x="785720" y="0"/>
                  </a:lnTo>
                  <a:close/>
                </a:path>
              </a:pathLst>
            </a:custGeom>
            <a:solidFill>
              <a:srgbClr val="3B45DD"/>
            </a:solidFill>
          </p:spPr>
        </p:sp>
        <p:sp>
          <p:nvSpPr>
            <p:cNvPr name="TextBox 11" id="11"/>
            <p:cNvSpPr txBox="true"/>
            <p:nvPr/>
          </p:nvSpPr>
          <p:spPr>
            <a:xfrm>
              <a:off x="0" y="-66675"/>
              <a:ext cx="874620" cy="288448"/>
            </a:xfrm>
            <a:prstGeom prst="rect">
              <a:avLst/>
            </a:prstGeom>
          </p:spPr>
          <p:txBody>
            <a:bodyPr anchor="ctr" rtlCol="false" tIns="50800" lIns="50800" bIns="50800" rIns="50800"/>
            <a:lstStyle/>
            <a:p>
              <a:pPr>
                <a:lnSpc>
                  <a:spcPts val="4900"/>
                </a:lnSpc>
              </a:pPr>
              <a:r>
                <a:rPr lang="en-US" sz="3500">
                  <a:solidFill>
                    <a:srgbClr val="FFFFFF"/>
                  </a:solidFill>
                  <a:latin typeface="Open Sans Bold"/>
                </a:rPr>
                <a:t>  Compare</a:t>
              </a:r>
            </a:p>
          </p:txBody>
        </p:sp>
      </p:gr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1E1F32"/>
        </a:solidFill>
      </p:bgPr>
    </p:bg>
    <p:spTree>
      <p:nvGrpSpPr>
        <p:cNvPr id="1" name=""/>
        <p:cNvGrpSpPr/>
        <p:nvPr/>
      </p:nvGrpSpPr>
      <p:grpSpPr>
        <a:xfrm>
          <a:off x="0" y="0"/>
          <a:ext cx="0" cy="0"/>
          <a:chOff x="0" y="0"/>
          <a:chExt cx="0" cy="0"/>
        </a:xfrm>
      </p:grpSpPr>
      <p:sp>
        <p:nvSpPr>
          <p:cNvPr name="Freeform 2" id="2"/>
          <p:cNvSpPr/>
          <p:nvPr/>
        </p:nvSpPr>
        <p:spPr>
          <a:xfrm flipH="false" flipV="false" rot="0">
            <a:off x="-561348" y="0"/>
            <a:ext cx="19765888" cy="10287000"/>
          </a:xfrm>
          <a:custGeom>
            <a:avLst/>
            <a:gdLst/>
            <a:ahLst/>
            <a:cxnLst/>
            <a:rect r="r" b="b" t="t" l="l"/>
            <a:pathLst>
              <a:path h="10287000" w="19765888">
                <a:moveTo>
                  <a:pt x="0" y="0"/>
                </a:moveTo>
                <a:lnTo>
                  <a:pt x="19765888" y="0"/>
                </a:lnTo>
                <a:lnTo>
                  <a:pt x="19765888" y="10287000"/>
                </a:lnTo>
                <a:lnTo>
                  <a:pt x="0" y="10287000"/>
                </a:lnTo>
                <a:lnTo>
                  <a:pt x="0" y="0"/>
                </a:lnTo>
                <a:close/>
              </a:path>
            </a:pathLst>
          </a:custGeom>
          <a:blipFill>
            <a:blip r:embed="rId2"/>
            <a:stretch>
              <a:fillRect l="-1796" t="-5529" r="0" b="-4493"/>
            </a:stretch>
          </a:blipFill>
        </p:spPr>
      </p:sp>
      <p:grpSp>
        <p:nvGrpSpPr>
          <p:cNvPr name="Group 3" id="3"/>
          <p:cNvGrpSpPr/>
          <p:nvPr/>
        </p:nvGrpSpPr>
        <p:grpSpPr>
          <a:xfrm rot="0">
            <a:off x="532242" y="897552"/>
            <a:ext cx="10828489" cy="7329165"/>
            <a:chOff x="0" y="0"/>
            <a:chExt cx="14437985" cy="9772219"/>
          </a:xfrm>
        </p:grpSpPr>
        <p:sp>
          <p:nvSpPr>
            <p:cNvPr name="TextBox 4" id="4"/>
            <p:cNvSpPr txBox="true"/>
            <p:nvPr/>
          </p:nvSpPr>
          <p:spPr>
            <a:xfrm rot="-592460">
              <a:off x="321423" y="1551946"/>
              <a:ext cx="13634597" cy="4125035"/>
            </a:xfrm>
            <a:prstGeom prst="rect">
              <a:avLst/>
            </a:prstGeom>
          </p:spPr>
          <p:txBody>
            <a:bodyPr anchor="t" rtlCol="false" tIns="0" lIns="0" bIns="0" rIns="0">
              <a:spAutoFit/>
            </a:bodyPr>
            <a:lstStyle/>
            <a:p>
              <a:pPr algn="ctr">
                <a:lnSpc>
                  <a:spcPts val="22455"/>
                </a:lnSpc>
                <a:spcBef>
                  <a:spcPct val="0"/>
                </a:spcBef>
              </a:pPr>
              <a:r>
                <a:rPr lang="en-US" sz="22455">
                  <a:solidFill>
                    <a:srgbClr val="F6F3E4"/>
                  </a:solidFill>
                  <a:latin typeface="Bukhari Script Bold"/>
                </a:rPr>
                <a:t>Thank</a:t>
              </a:r>
            </a:p>
          </p:txBody>
        </p:sp>
        <p:sp>
          <p:nvSpPr>
            <p:cNvPr name="TextBox 5" id="5"/>
            <p:cNvSpPr txBox="true"/>
            <p:nvPr/>
          </p:nvSpPr>
          <p:spPr>
            <a:xfrm rot="-515361">
              <a:off x="1792625" y="5132967"/>
              <a:ext cx="12434519" cy="3731897"/>
            </a:xfrm>
            <a:prstGeom prst="rect">
              <a:avLst/>
            </a:prstGeom>
          </p:spPr>
          <p:txBody>
            <a:bodyPr anchor="t" rtlCol="false" tIns="0" lIns="0" bIns="0" rIns="0">
              <a:spAutoFit/>
            </a:bodyPr>
            <a:lstStyle/>
            <a:p>
              <a:pPr algn="ctr">
                <a:lnSpc>
                  <a:spcPts val="20210"/>
                </a:lnSpc>
                <a:spcBef>
                  <a:spcPct val="0"/>
                </a:spcBef>
              </a:pPr>
              <a:r>
                <a:rPr lang="en-US" sz="20210">
                  <a:solidFill>
                    <a:srgbClr val="F6F3E4"/>
                  </a:solidFill>
                  <a:latin typeface="Bukhari Script Bold"/>
                </a:rPr>
                <a:t>you!</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E1F32"/>
        </a:solidFill>
      </p:bgPr>
    </p:bg>
    <p:spTree>
      <p:nvGrpSpPr>
        <p:cNvPr id="1" name=""/>
        <p:cNvGrpSpPr/>
        <p:nvPr/>
      </p:nvGrpSpPr>
      <p:grpSpPr>
        <a:xfrm>
          <a:off x="0" y="0"/>
          <a:ext cx="0" cy="0"/>
          <a:chOff x="0" y="0"/>
          <a:chExt cx="0" cy="0"/>
        </a:xfrm>
      </p:grpSpPr>
      <p:sp>
        <p:nvSpPr>
          <p:cNvPr name="Freeform 2" id="2"/>
          <p:cNvSpPr/>
          <p:nvPr/>
        </p:nvSpPr>
        <p:spPr>
          <a:xfrm flipH="false" flipV="false" rot="0">
            <a:off x="1460749" y="3288403"/>
            <a:ext cx="9501135" cy="8598151"/>
          </a:xfrm>
          <a:custGeom>
            <a:avLst/>
            <a:gdLst/>
            <a:ahLst/>
            <a:cxnLst/>
            <a:rect r="r" b="b" t="t" l="l"/>
            <a:pathLst>
              <a:path h="8598151" w="9501135">
                <a:moveTo>
                  <a:pt x="0" y="0"/>
                </a:moveTo>
                <a:lnTo>
                  <a:pt x="9501135" y="0"/>
                </a:lnTo>
                <a:lnTo>
                  <a:pt x="9501135" y="8598151"/>
                </a:lnTo>
                <a:lnTo>
                  <a:pt x="0" y="85981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2994666"/>
            <a:ext cx="7430197" cy="5411564"/>
            <a:chOff x="0" y="0"/>
            <a:chExt cx="1115992" cy="812800"/>
          </a:xfrm>
        </p:grpSpPr>
        <p:sp>
          <p:nvSpPr>
            <p:cNvPr name="Freeform 4" id="4"/>
            <p:cNvSpPr/>
            <p:nvPr/>
          </p:nvSpPr>
          <p:spPr>
            <a:xfrm flipH="false" flipV="false" rot="0">
              <a:off x="0" y="0"/>
              <a:ext cx="1115992" cy="812800"/>
            </a:xfrm>
            <a:custGeom>
              <a:avLst/>
              <a:gdLst/>
              <a:ahLst/>
              <a:cxnLst/>
              <a:rect r="r" b="b" t="t" l="l"/>
              <a:pathLst>
                <a:path h="812800" w="1115992">
                  <a:moveTo>
                    <a:pt x="53140" y="0"/>
                  </a:moveTo>
                  <a:lnTo>
                    <a:pt x="1062853" y="0"/>
                  </a:lnTo>
                  <a:cubicBezTo>
                    <a:pt x="1076946" y="0"/>
                    <a:pt x="1090462" y="5599"/>
                    <a:pt x="1100428" y="15564"/>
                  </a:cubicBezTo>
                  <a:cubicBezTo>
                    <a:pt x="1110394" y="25530"/>
                    <a:pt x="1115992" y="39046"/>
                    <a:pt x="1115992" y="53140"/>
                  </a:cubicBezTo>
                  <a:lnTo>
                    <a:pt x="1115992" y="759660"/>
                  </a:lnTo>
                  <a:cubicBezTo>
                    <a:pt x="1115992" y="789009"/>
                    <a:pt x="1092201" y="812800"/>
                    <a:pt x="1062853" y="812800"/>
                  </a:cubicBezTo>
                  <a:lnTo>
                    <a:pt x="53140" y="812800"/>
                  </a:lnTo>
                  <a:cubicBezTo>
                    <a:pt x="23791" y="812800"/>
                    <a:pt x="0" y="789009"/>
                    <a:pt x="0" y="759660"/>
                  </a:cubicBezTo>
                  <a:lnTo>
                    <a:pt x="0" y="53140"/>
                  </a:lnTo>
                  <a:cubicBezTo>
                    <a:pt x="0" y="23791"/>
                    <a:pt x="23791" y="0"/>
                    <a:pt x="53140" y="0"/>
                  </a:cubicBezTo>
                  <a:close/>
                </a:path>
              </a:pathLst>
            </a:custGeom>
            <a:solidFill>
              <a:srgbClr val="3B45DD"/>
            </a:solidFill>
          </p:spPr>
        </p:sp>
        <p:sp>
          <p:nvSpPr>
            <p:cNvPr name="TextBox 5" id="5"/>
            <p:cNvSpPr txBox="true"/>
            <p:nvPr/>
          </p:nvSpPr>
          <p:spPr>
            <a:xfrm>
              <a:off x="0" y="-47625"/>
              <a:ext cx="1115992" cy="860425"/>
            </a:xfrm>
            <a:prstGeom prst="rect">
              <a:avLst/>
            </a:prstGeom>
          </p:spPr>
          <p:txBody>
            <a:bodyPr anchor="ctr" rtlCol="false" tIns="50800" lIns="50800" bIns="50800" rIns="50800"/>
            <a:lstStyle/>
            <a:p>
              <a:pPr algn="ctr">
                <a:lnSpc>
                  <a:spcPts val="3499"/>
                </a:lnSpc>
              </a:pPr>
              <a:r>
                <a:rPr lang="en-US" sz="2499">
                  <a:solidFill>
                    <a:srgbClr val="FFFFFF"/>
                  </a:solidFill>
                  <a:latin typeface="Open Sans Bold"/>
                </a:rPr>
                <a:t>Git adalah perangkat lunak pengendali versi atau proyek manajemen kode perangkat lunak yang dibuat oleh Linus Torvalds, yang pada awalnya ditujukan untuk pengembangan kernel Linux. Desain Git terinspirasi oleh BitKeeper dan Monotone.</a:t>
              </a:r>
            </a:p>
          </p:txBody>
        </p:sp>
      </p:grpSp>
      <p:grpSp>
        <p:nvGrpSpPr>
          <p:cNvPr name="Group 6" id="6"/>
          <p:cNvGrpSpPr/>
          <p:nvPr/>
        </p:nvGrpSpPr>
        <p:grpSpPr>
          <a:xfrm rot="0">
            <a:off x="9683762" y="2994666"/>
            <a:ext cx="7575538" cy="5411564"/>
            <a:chOff x="0" y="0"/>
            <a:chExt cx="1137822" cy="812800"/>
          </a:xfrm>
        </p:grpSpPr>
        <p:sp>
          <p:nvSpPr>
            <p:cNvPr name="Freeform 7" id="7"/>
            <p:cNvSpPr/>
            <p:nvPr/>
          </p:nvSpPr>
          <p:spPr>
            <a:xfrm flipH="false" flipV="false" rot="0">
              <a:off x="0" y="0"/>
              <a:ext cx="1137822" cy="812800"/>
            </a:xfrm>
            <a:custGeom>
              <a:avLst/>
              <a:gdLst/>
              <a:ahLst/>
              <a:cxnLst/>
              <a:rect r="r" b="b" t="t" l="l"/>
              <a:pathLst>
                <a:path h="812800" w="1137822">
                  <a:moveTo>
                    <a:pt x="52120" y="0"/>
                  </a:moveTo>
                  <a:lnTo>
                    <a:pt x="1085702" y="0"/>
                  </a:lnTo>
                  <a:cubicBezTo>
                    <a:pt x="1099525" y="0"/>
                    <a:pt x="1112782" y="5491"/>
                    <a:pt x="1122556" y="15266"/>
                  </a:cubicBezTo>
                  <a:cubicBezTo>
                    <a:pt x="1132331" y="25040"/>
                    <a:pt x="1137822" y="38297"/>
                    <a:pt x="1137822" y="52120"/>
                  </a:cubicBezTo>
                  <a:lnTo>
                    <a:pt x="1137822" y="760680"/>
                  </a:lnTo>
                  <a:cubicBezTo>
                    <a:pt x="1137822" y="774503"/>
                    <a:pt x="1132331" y="787760"/>
                    <a:pt x="1122556" y="797534"/>
                  </a:cubicBezTo>
                  <a:cubicBezTo>
                    <a:pt x="1112782" y="807309"/>
                    <a:pt x="1099525" y="812800"/>
                    <a:pt x="1085702" y="812800"/>
                  </a:cubicBezTo>
                  <a:lnTo>
                    <a:pt x="52120" y="812800"/>
                  </a:lnTo>
                  <a:cubicBezTo>
                    <a:pt x="38297" y="812800"/>
                    <a:pt x="25040" y="807309"/>
                    <a:pt x="15266" y="797534"/>
                  </a:cubicBezTo>
                  <a:cubicBezTo>
                    <a:pt x="5491" y="787760"/>
                    <a:pt x="0" y="774503"/>
                    <a:pt x="0" y="760680"/>
                  </a:cubicBezTo>
                  <a:lnTo>
                    <a:pt x="0" y="52120"/>
                  </a:lnTo>
                  <a:cubicBezTo>
                    <a:pt x="0" y="38297"/>
                    <a:pt x="5491" y="25040"/>
                    <a:pt x="15266" y="15266"/>
                  </a:cubicBezTo>
                  <a:cubicBezTo>
                    <a:pt x="25040" y="5491"/>
                    <a:pt x="38297" y="0"/>
                    <a:pt x="52120" y="0"/>
                  </a:cubicBezTo>
                  <a:close/>
                </a:path>
              </a:pathLst>
            </a:custGeom>
            <a:solidFill>
              <a:srgbClr val="3B45DD"/>
            </a:solidFill>
          </p:spPr>
        </p:sp>
        <p:sp>
          <p:nvSpPr>
            <p:cNvPr name="TextBox 8" id="8"/>
            <p:cNvSpPr txBox="true"/>
            <p:nvPr/>
          </p:nvSpPr>
          <p:spPr>
            <a:xfrm>
              <a:off x="0" y="-47625"/>
              <a:ext cx="1137822" cy="860425"/>
            </a:xfrm>
            <a:prstGeom prst="rect">
              <a:avLst/>
            </a:prstGeom>
          </p:spPr>
          <p:txBody>
            <a:bodyPr anchor="ctr" rtlCol="false" tIns="50800" lIns="50800" bIns="50800" rIns="50800"/>
            <a:lstStyle/>
            <a:p>
              <a:pPr algn="ctr">
                <a:lnSpc>
                  <a:spcPts val="3499"/>
                </a:lnSpc>
              </a:pPr>
            </a:p>
          </p:txBody>
        </p:sp>
      </p:grpSp>
      <p:sp>
        <p:nvSpPr>
          <p:cNvPr name="TextBox 9" id="9"/>
          <p:cNvSpPr txBox="true"/>
          <p:nvPr/>
        </p:nvSpPr>
        <p:spPr>
          <a:xfrm rot="0">
            <a:off x="6751479" y="588449"/>
            <a:ext cx="4785043" cy="1036601"/>
          </a:xfrm>
          <a:prstGeom prst="rect">
            <a:avLst/>
          </a:prstGeom>
        </p:spPr>
        <p:txBody>
          <a:bodyPr anchor="t" rtlCol="false" tIns="0" lIns="0" bIns="0" rIns="0">
            <a:spAutoFit/>
          </a:bodyPr>
          <a:lstStyle/>
          <a:p>
            <a:pPr algn="ctr">
              <a:lnSpc>
                <a:spcPts val="8489"/>
              </a:lnSpc>
            </a:pPr>
            <a:r>
              <a:rPr lang="en-US" sz="6063">
                <a:solidFill>
                  <a:srgbClr val="F03C2E"/>
                </a:solidFill>
                <a:latin typeface="Open Sans Bold"/>
              </a:rPr>
              <a:t>Apa itu GIT ?</a:t>
            </a:r>
          </a:p>
        </p:txBody>
      </p:sp>
      <p:grpSp>
        <p:nvGrpSpPr>
          <p:cNvPr name="Group 10" id="10"/>
          <p:cNvGrpSpPr/>
          <p:nvPr/>
        </p:nvGrpSpPr>
        <p:grpSpPr>
          <a:xfrm rot="0">
            <a:off x="10344133" y="3431499"/>
            <a:ext cx="6097743" cy="3801912"/>
            <a:chOff x="0" y="0"/>
            <a:chExt cx="8130324" cy="5069217"/>
          </a:xfrm>
        </p:grpSpPr>
        <p:sp>
          <p:nvSpPr>
            <p:cNvPr name="TextBox 11" id="11"/>
            <p:cNvSpPr txBox="true"/>
            <p:nvPr/>
          </p:nvSpPr>
          <p:spPr>
            <a:xfrm rot="0">
              <a:off x="1762030" y="-47625"/>
              <a:ext cx="3851109" cy="547158"/>
            </a:xfrm>
            <a:prstGeom prst="rect">
              <a:avLst/>
            </a:prstGeom>
          </p:spPr>
          <p:txBody>
            <a:bodyPr anchor="t" rtlCol="false" tIns="0" lIns="0" bIns="0" rIns="0">
              <a:spAutoFit/>
            </a:bodyPr>
            <a:lstStyle/>
            <a:p>
              <a:pPr algn="ctr">
                <a:lnSpc>
                  <a:spcPts val="3499"/>
                </a:lnSpc>
              </a:pPr>
              <a:r>
                <a:rPr lang="en-US" sz="2499">
                  <a:solidFill>
                    <a:srgbClr val="FFFFFF"/>
                  </a:solidFill>
                  <a:latin typeface="Open Sans Bold"/>
                </a:rPr>
                <a:t>Fungsi GIT :</a:t>
              </a:r>
            </a:p>
          </p:txBody>
        </p:sp>
        <p:sp>
          <p:nvSpPr>
            <p:cNvPr name="TextBox 12" id="12"/>
            <p:cNvSpPr txBox="true"/>
            <p:nvPr/>
          </p:nvSpPr>
          <p:spPr>
            <a:xfrm rot="0">
              <a:off x="0" y="1016858"/>
              <a:ext cx="8130324" cy="4052358"/>
            </a:xfrm>
            <a:prstGeom prst="rect">
              <a:avLst/>
            </a:prstGeom>
          </p:spPr>
          <p:txBody>
            <a:bodyPr anchor="t" rtlCol="false" tIns="0" lIns="0" bIns="0" rIns="0">
              <a:spAutoFit/>
            </a:bodyPr>
            <a:lstStyle/>
            <a:p>
              <a:pPr marL="539749" indent="-269875" lvl="1">
                <a:lnSpc>
                  <a:spcPts val="3499"/>
                </a:lnSpc>
                <a:buFont typeface="Arial"/>
                <a:buChar char="•"/>
              </a:pPr>
              <a:r>
                <a:rPr lang="en-US" sz="2499">
                  <a:solidFill>
                    <a:srgbClr val="FFFFFF"/>
                  </a:solidFill>
                  <a:latin typeface="Open Sans Bold"/>
                </a:rPr>
                <a:t> Digunakan untuk Berkolaborasi</a:t>
              </a:r>
            </a:p>
            <a:p>
              <a:pPr marL="539749" indent="-269875" lvl="1">
                <a:lnSpc>
                  <a:spcPts val="3499"/>
                </a:lnSpc>
                <a:buFont typeface="Arial"/>
                <a:buChar char="•"/>
              </a:pPr>
              <a:r>
                <a:rPr lang="en-US" sz="2499">
                  <a:solidFill>
                    <a:srgbClr val="FFFFFF"/>
                  </a:solidFill>
                  <a:latin typeface="Open Sans Bold"/>
                </a:rPr>
                <a:t> Untuk membuat proyek Open Source</a:t>
              </a:r>
            </a:p>
            <a:p>
              <a:pPr marL="539749" indent="-269875" lvl="1">
                <a:lnSpc>
                  <a:spcPts val="3499"/>
                </a:lnSpc>
                <a:buFont typeface="Arial"/>
                <a:buChar char="•"/>
              </a:pPr>
              <a:r>
                <a:rPr lang="en-US" sz="2499">
                  <a:solidFill>
                    <a:srgbClr val="FFFFFF"/>
                  </a:solidFill>
                  <a:latin typeface="Open Sans Bold"/>
                </a:rPr>
                <a:t> Mengorganisir versi dari aplikasi yang dikembangkan</a:t>
              </a:r>
            </a:p>
            <a:p>
              <a:pPr marL="539749" indent="-269875" lvl="1">
                <a:lnSpc>
                  <a:spcPts val="3499"/>
                </a:lnSpc>
                <a:buFont typeface="Arial"/>
                <a:buChar char="•"/>
              </a:pPr>
              <a:r>
                <a:rPr lang="en-US" sz="2499">
                  <a:solidFill>
                    <a:srgbClr val="FFFFFF"/>
                  </a:solidFill>
                  <a:latin typeface="Open Sans Bold"/>
                </a:rPr>
                <a:t> Menjadi backup dari code yang dikembangkan</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E1F32"/>
        </a:solidFill>
      </p:bgPr>
    </p:bg>
    <p:spTree>
      <p:nvGrpSpPr>
        <p:cNvPr id="1" name=""/>
        <p:cNvGrpSpPr/>
        <p:nvPr/>
      </p:nvGrpSpPr>
      <p:grpSpPr>
        <a:xfrm>
          <a:off x="0" y="0"/>
          <a:ext cx="0" cy="0"/>
          <a:chOff x="0" y="0"/>
          <a:chExt cx="0" cy="0"/>
        </a:xfrm>
      </p:grpSpPr>
      <p:grpSp>
        <p:nvGrpSpPr>
          <p:cNvPr name="Group 2" id="2"/>
          <p:cNvGrpSpPr/>
          <p:nvPr/>
        </p:nvGrpSpPr>
        <p:grpSpPr>
          <a:xfrm rot="0">
            <a:off x="1028700" y="3058441"/>
            <a:ext cx="7575538" cy="5411564"/>
            <a:chOff x="0" y="0"/>
            <a:chExt cx="10100718" cy="7215419"/>
          </a:xfrm>
        </p:grpSpPr>
        <p:grpSp>
          <p:nvGrpSpPr>
            <p:cNvPr name="Group 3" id="3"/>
            <p:cNvGrpSpPr/>
            <p:nvPr/>
          </p:nvGrpSpPr>
          <p:grpSpPr>
            <a:xfrm rot="0">
              <a:off x="0" y="0"/>
              <a:ext cx="10100718" cy="7215419"/>
              <a:chOff x="0" y="0"/>
              <a:chExt cx="1137822" cy="812800"/>
            </a:xfrm>
          </p:grpSpPr>
          <p:sp>
            <p:nvSpPr>
              <p:cNvPr name="Freeform 4" id="4"/>
              <p:cNvSpPr/>
              <p:nvPr/>
            </p:nvSpPr>
            <p:spPr>
              <a:xfrm flipH="false" flipV="false" rot="0">
                <a:off x="0" y="0"/>
                <a:ext cx="1137822" cy="812800"/>
              </a:xfrm>
              <a:custGeom>
                <a:avLst/>
                <a:gdLst/>
                <a:ahLst/>
                <a:cxnLst/>
                <a:rect r="r" b="b" t="t" l="l"/>
                <a:pathLst>
                  <a:path h="812800" w="1137822">
                    <a:moveTo>
                      <a:pt x="52120" y="0"/>
                    </a:moveTo>
                    <a:lnTo>
                      <a:pt x="1085702" y="0"/>
                    </a:lnTo>
                    <a:cubicBezTo>
                      <a:pt x="1099525" y="0"/>
                      <a:pt x="1112782" y="5491"/>
                      <a:pt x="1122556" y="15266"/>
                    </a:cubicBezTo>
                    <a:cubicBezTo>
                      <a:pt x="1132331" y="25040"/>
                      <a:pt x="1137822" y="38297"/>
                      <a:pt x="1137822" y="52120"/>
                    </a:cubicBezTo>
                    <a:lnTo>
                      <a:pt x="1137822" y="760680"/>
                    </a:lnTo>
                    <a:cubicBezTo>
                      <a:pt x="1137822" y="774503"/>
                      <a:pt x="1132331" y="787760"/>
                      <a:pt x="1122556" y="797534"/>
                    </a:cubicBezTo>
                    <a:cubicBezTo>
                      <a:pt x="1112782" y="807309"/>
                      <a:pt x="1099525" y="812800"/>
                      <a:pt x="1085702" y="812800"/>
                    </a:cubicBezTo>
                    <a:lnTo>
                      <a:pt x="52120" y="812800"/>
                    </a:lnTo>
                    <a:cubicBezTo>
                      <a:pt x="38297" y="812800"/>
                      <a:pt x="25040" y="807309"/>
                      <a:pt x="15266" y="797534"/>
                    </a:cubicBezTo>
                    <a:cubicBezTo>
                      <a:pt x="5491" y="787760"/>
                      <a:pt x="0" y="774503"/>
                      <a:pt x="0" y="760680"/>
                    </a:cubicBezTo>
                    <a:lnTo>
                      <a:pt x="0" y="52120"/>
                    </a:lnTo>
                    <a:cubicBezTo>
                      <a:pt x="0" y="38297"/>
                      <a:pt x="5491" y="25040"/>
                      <a:pt x="15266" y="15266"/>
                    </a:cubicBezTo>
                    <a:cubicBezTo>
                      <a:pt x="25040" y="5491"/>
                      <a:pt x="38297" y="0"/>
                      <a:pt x="52120" y="0"/>
                    </a:cubicBezTo>
                    <a:close/>
                  </a:path>
                </a:pathLst>
              </a:custGeom>
              <a:solidFill>
                <a:srgbClr val="3B45DD"/>
              </a:solidFill>
            </p:spPr>
          </p:sp>
          <p:sp>
            <p:nvSpPr>
              <p:cNvPr name="TextBox 5" id="5"/>
              <p:cNvSpPr txBox="true"/>
              <p:nvPr/>
            </p:nvSpPr>
            <p:spPr>
              <a:xfrm>
                <a:off x="0" y="-47625"/>
                <a:ext cx="1137822" cy="860425"/>
              </a:xfrm>
              <a:prstGeom prst="rect">
                <a:avLst/>
              </a:prstGeom>
            </p:spPr>
            <p:txBody>
              <a:bodyPr anchor="ctr" rtlCol="false" tIns="50800" lIns="50800" bIns="50800" rIns="50800"/>
              <a:lstStyle/>
              <a:p>
                <a:pPr algn="ctr">
                  <a:lnSpc>
                    <a:spcPts val="3499"/>
                  </a:lnSpc>
                </a:pPr>
              </a:p>
            </p:txBody>
          </p:sp>
        </p:grpSp>
        <p:sp>
          <p:nvSpPr>
            <p:cNvPr name="TextBox 6" id="6"/>
            <p:cNvSpPr txBox="true"/>
            <p:nvPr/>
          </p:nvSpPr>
          <p:spPr>
            <a:xfrm rot="0">
              <a:off x="3073808" y="431543"/>
              <a:ext cx="3953101" cy="547158"/>
            </a:xfrm>
            <a:prstGeom prst="rect">
              <a:avLst/>
            </a:prstGeom>
          </p:spPr>
          <p:txBody>
            <a:bodyPr anchor="t" rtlCol="false" tIns="0" lIns="0" bIns="0" rIns="0">
              <a:spAutoFit/>
            </a:bodyPr>
            <a:lstStyle/>
            <a:p>
              <a:pPr algn="ctr">
                <a:lnSpc>
                  <a:spcPts val="3499"/>
                </a:lnSpc>
              </a:pPr>
              <a:r>
                <a:rPr lang="en-US" sz="2499">
                  <a:solidFill>
                    <a:srgbClr val="FFFFFF"/>
                  </a:solidFill>
                  <a:latin typeface="Open Sans Bold"/>
                </a:rPr>
                <a:t>Instalasi GIT</a:t>
              </a:r>
            </a:p>
          </p:txBody>
        </p:sp>
        <p:sp>
          <p:nvSpPr>
            <p:cNvPr name="TextBox 7" id="7"/>
            <p:cNvSpPr txBox="true"/>
            <p:nvPr/>
          </p:nvSpPr>
          <p:spPr>
            <a:xfrm rot="0">
              <a:off x="317702" y="2260836"/>
              <a:ext cx="9594505" cy="620183"/>
            </a:xfrm>
            <a:prstGeom prst="rect">
              <a:avLst/>
            </a:prstGeom>
          </p:spPr>
          <p:txBody>
            <a:bodyPr anchor="t" rtlCol="false" tIns="0" lIns="0" bIns="0" rIns="0">
              <a:spAutoFit/>
            </a:bodyPr>
            <a:lstStyle/>
            <a:p>
              <a:pPr marL="539749" indent="-269875" lvl="1">
                <a:lnSpc>
                  <a:spcPts val="3499"/>
                </a:lnSpc>
                <a:buFont typeface="Arial"/>
                <a:buChar char="•"/>
              </a:pPr>
              <a:r>
                <a:rPr lang="en-US" sz="2499">
                  <a:solidFill>
                    <a:srgbClr val="FFFFFF"/>
                  </a:solidFill>
                  <a:latin typeface="Courier Prime Bold"/>
                </a:rPr>
                <a:t>http://git-scm.com/download/linux</a:t>
              </a:r>
            </a:p>
          </p:txBody>
        </p:sp>
        <p:sp>
          <p:nvSpPr>
            <p:cNvPr name="TextBox 8" id="8"/>
            <p:cNvSpPr txBox="true"/>
            <p:nvPr/>
          </p:nvSpPr>
          <p:spPr>
            <a:xfrm rot="0">
              <a:off x="266902" y="1514911"/>
              <a:ext cx="2079810" cy="547158"/>
            </a:xfrm>
            <a:prstGeom prst="rect">
              <a:avLst/>
            </a:prstGeom>
          </p:spPr>
          <p:txBody>
            <a:bodyPr anchor="t" rtlCol="false" tIns="0" lIns="0" bIns="0" rIns="0">
              <a:spAutoFit/>
            </a:bodyPr>
            <a:lstStyle/>
            <a:p>
              <a:pPr algn="ctr">
                <a:lnSpc>
                  <a:spcPts val="3499"/>
                </a:lnSpc>
              </a:pPr>
              <a:r>
                <a:rPr lang="en-US" sz="2499">
                  <a:solidFill>
                    <a:srgbClr val="FFFFFF"/>
                  </a:solidFill>
                  <a:latin typeface="Open Sans Bold"/>
                </a:rPr>
                <a:t>Linux :</a:t>
              </a:r>
            </a:p>
          </p:txBody>
        </p:sp>
        <p:sp>
          <p:nvSpPr>
            <p:cNvPr name="TextBox 9" id="9"/>
            <p:cNvSpPr txBox="true"/>
            <p:nvPr/>
          </p:nvSpPr>
          <p:spPr>
            <a:xfrm rot="0">
              <a:off x="355802" y="4153609"/>
              <a:ext cx="9594505" cy="620183"/>
            </a:xfrm>
            <a:prstGeom prst="rect">
              <a:avLst/>
            </a:prstGeom>
          </p:spPr>
          <p:txBody>
            <a:bodyPr anchor="t" rtlCol="false" tIns="0" lIns="0" bIns="0" rIns="0">
              <a:spAutoFit/>
            </a:bodyPr>
            <a:lstStyle/>
            <a:p>
              <a:pPr marL="539749" indent="-269875" lvl="1">
                <a:lnSpc>
                  <a:spcPts val="3499"/>
                </a:lnSpc>
                <a:buFont typeface="Arial"/>
                <a:buChar char="•"/>
              </a:pPr>
              <a:r>
                <a:rPr lang="en-US" sz="2499">
                  <a:solidFill>
                    <a:srgbClr val="FFFFFF"/>
                  </a:solidFill>
                  <a:latin typeface="Courier Prime Bold"/>
                </a:rPr>
                <a:t>http://git-scm.com/download/win</a:t>
              </a:r>
            </a:p>
          </p:txBody>
        </p:sp>
        <p:sp>
          <p:nvSpPr>
            <p:cNvPr name="TextBox 10" id="10"/>
            <p:cNvSpPr txBox="true"/>
            <p:nvPr/>
          </p:nvSpPr>
          <p:spPr>
            <a:xfrm rot="0">
              <a:off x="63500" y="3433085"/>
              <a:ext cx="3221010" cy="547158"/>
            </a:xfrm>
            <a:prstGeom prst="rect">
              <a:avLst/>
            </a:prstGeom>
          </p:spPr>
          <p:txBody>
            <a:bodyPr anchor="t" rtlCol="false" tIns="0" lIns="0" bIns="0" rIns="0">
              <a:spAutoFit/>
            </a:bodyPr>
            <a:lstStyle/>
            <a:p>
              <a:pPr algn="ctr">
                <a:lnSpc>
                  <a:spcPts val="3499"/>
                </a:lnSpc>
              </a:pPr>
              <a:r>
                <a:rPr lang="en-US" sz="2499">
                  <a:solidFill>
                    <a:srgbClr val="FFFFFF"/>
                  </a:solidFill>
                  <a:latin typeface="Open Sans Bold"/>
                </a:rPr>
                <a:t>Windows :</a:t>
              </a:r>
            </a:p>
          </p:txBody>
        </p:sp>
        <p:sp>
          <p:nvSpPr>
            <p:cNvPr name="TextBox 11" id="11"/>
            <p:cNvSpPr txBox="true"/>
            <p:nvPr/>
          </p:nvSpPr>
          <p:spPr>
            <a:xfrm rot="0">
              <a:off x="406602" y="5941992"/>
              <a:ext cx="9594505" cy="620183"/>
            </a:xfrm>
            <a:prstGeom prst="rect">
              <a:avLst/>
            </a:prstGeom>
          </p:spPr>
          <p:txBody>
            <a:bodyPr anchor="t" rtlCol="false" tIns="0" lIns="0" bIns="0" rIns="0">
              <a:spAutoFit/>
            </a:bodyPr>
            <a:lstStyle/>
            <a:p>
              <a:pPr marL="539749" indent="-269875" lvl="1">
                <a:lnSpc>
                  <a:spcPts val="3499"/>
                </a:lnSpc>
                <a:buFont typeface="Arial"/>
                <a:buChar char="•"/>
              </a:pPr>
              <a:r>
                <a:rPr lang="en-US" sz="2499">
                  <a:solidFill>
                    <a:srgbClr val="FFFFFF"/>
                  </a:solidFill>
                  <a:latin typeface="Courier Prime Bold"/>
                </a:rPr>
                <a:t>http://git-scm.com/download/mac</a:t>
              </a:r>
            </a:p>
          </p:txBody>
        </p:sp>
        <p:sp>
          <p:nvSpPr>
            <p:cNvPr name="TextBox 12" id="12"/>
            <p:cNvSpPr txBox="true"/>
            <p:nvPr/>
          </p:nvSpPr>
          <p:spPr>
            <a:xfrm rot="0">
              <a:off x="38100" y="5221468"/>
              <a:ext cx="2295913" cy="547158"/>
            </a:xfrm>
            <a:prstGeom prst="rect">
              <a:avLst/>
            </a:prstGeom>
          </p:spPr>
          <p:txBody>
            <a:bodyPr anchor="t" rtlCol="false" tIns="0" lIns="0" bIns="0" rIns="0">
              <a:spAutoFit/>
            </a:bodyPr>
            <a:lstStyle/>
            <a:p>
              <a:pPr algn="ctr">
                <a:lnSpc>
                  <a:spcPts val="3499"/>
                </a:lnSpc>
              </a:pPr>
              <a:r>
                <a:rPr lang="en-US" sz="2499">
                  <a:solidFill>
                    <a:srgbClr val="FFFFFF"/>
                  </a:solidFill>
                  <a:latin typeface="Open Sans Bold"/>
                </a:rPr>
                <a:t>Mac :</a:t>
              </a:r>
            </a:p>
          </p:txBody>
        </p:sp>
      </p:grpSp>
      <p:sp>
        <p:nvSpPr>
          <p:cNvPr name="Freeform 13" id="13"/>
          <p:cNvSpPr/>
          <p:nvPr/>
        </p:nvSpPr>
        <p:spPr>
          <a:xfrm flipH="false" flipV="false" rot="0">
            <a:off x="-207540" y="6561048"/>
            <a:ext cx="3952800" cy="4114800"/>
          </a:xfrm>
          <a:custGeom>
            <a:avLst/>
            <a:gdLst/>
            <a:ahLst/>
            <a:cxnLst/>
            <a:rect r="r" b="b" t="t" l="l"/>
            <a:pathLst>
              <a:path h="4114800" w="3952800">
                <a:moveTo>
                  <a:pt x="0" y="0"/>
                </a:moveTo>
                <a:lnTo>
                  <a:pt x="3952800" y="0"/>
                </a:lnTo>
                <a:lnTo>
                  <a:pt x="3952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4" id="14"/>
          <p:cNvGrpSpPr/>
          <p:nvPr/>
        </p:nvGrpSpPr>
        <p:grpSpPr>
          <a:xfrm rot="0">
            <a:off x="9683762" y="3058441"/>
            <a:ext cx="7575538" cy="5411564"/>
            <a:chOff x="0" y="0"/>
            <a:chExt cx="10100718" cy="7215419"/>
          </a:xfrm>
        </p:grpSpPr>
        <p:grpSp>
          <p:nvGrpSpPr>
            <p:cNvPr name="Group 15" id="15"/>
            <p:cNvGrpSpPr/>
            <p:nvPr/>
          </p:nvGrpSpPr>
          <p:grpSpPr>
            <a:xfrm rot="0">
              <a:off x="0" y="0"/>
              <a:ext cx="10100718" cy="7215419"/>
              <a:chOff x="0" y="0"/>
              <a:chExt cx="1137822" cy="812800"/>
            </a:xfrm>
          </p:grpSpPr>
          <p:sp>
            <p:nvSpPr>
              <p:cNvPr name="Freeform 16" id="16"/>
              <p:cNvSpPr/>
              <p:nvPr/>
            </p:nvSpPr>
            <p:spPr>
              <a:xfrm flipH="false" flipV="false" rot="0">
                <a:off x="0" y="0"/>
                <a:ext cx="1137822" cy="812800"/>
              </a:xfrm>
              <a:custGeom>
                <a:avLst/>
                <a:gdLst/>
                <a:ahLst/>
                <a:cxnLst/>
                <a:rect r="r" b="b" t="t" l="l"/>
                <a:pathLst>
                  <a:path h="812800" w="1137822">
                    <a:moveTo>
                      <a:pt x="52120" y="0"/>
                    </a:moveTo>
                    <a:lnTo>
                      <a:pt x="1085702" y="0"/>
                    </a:lnTo>
                    <a:cubicBezTo>
                      <a:pt x="1099525" y="0"/>
                      <a:pt x="1112782" y="5491"/>
                      <a:pt x="1122556" y="15266"/>
                    </a:cubicBezTo>
                    <a:cubicBezTo>
                      <a:pt x="1132331" y="25040"/>
                      <a:pt x="1137822" y="38297"/>
                      <a:pt x="1137822" y="52120"/>
                    </a:cubicBezTo>
                    <a:lnTo>
                      <a:pt x="1137822" y="760680"/>
                    </a:lnTo>
                    <a:cubicBezTo>
                      <a:pt x="1137822" y="774503"/>
                      <a:pt x="1132331" y="787760"/>
                      <a:pt x="1122556" y="797534"/>
                    </a:cubicBezTo>
                    <a:cubicBezTo>
                      <a:pt x="1112782" y="807309"/>
                      <a:pt x="1099525" y="812800"/>
                      <a:pt x="1085702" y="812800"/>
                    </a:cubicBezTo>
                    <a:lnTo>
                      <a:pt x="52120" y="812800"/>
                    </a:lnTo>
                    <a:cubicBezTo>
                      <a:pt x="38297" y="812800"/>
                      <a:pt x="25040" y="807309"/>
                      <a:pt x="15266" y="797534"/>
                    </a:cubicBezTo>
                    <a:cubicBezTo>
                      <a:pt x="5491" y="787760"/>
                      <a:pt x="0" y="774503"/>
                      <a:pt x="0" y="760680"/>
                    </a:cubicBezTo>
                    <a:lnTo>
                      <a:pt x="0" y="52120"/>
                    </a:lnTo>
                    <a:cubicBezTo>
                      <a:pt x="0" y="38297"/>
                      <a:pt x="5491" y="25040"/>
                      <a:pt x="15266" y="15266"/>
                    </a:cubicBezTo>
                    <a:cubicBezTo>
                      <a:pt x="25040" y="5491"/>
                      <a:pt x="38297" y="0"/>
                      <a:pt x="52120" y="0"/>
                    </a:cubicBezTo>
                    <a:close/>
                  </a:path>
                </a:pathLst>
              </a:custGeom>
              <a:solidFill>
                <a:srgbClr val="3B45DD"/>
              </a:solidFill>
            </p:spPr>
          </p:sp>
          <p:sp>
            <p:nvSpPr>
              <p:cNvPr name="TextBox 17" id="17"/>
              <p:cNvSpPr txBox="true"/>
              <p:nvPr/>
            </p:nvSpPr>
            <p:spPr>
              <a:xfrm>
                <a:off x="0" y="-47625"/>
                <a:ext cx="1137822" cy="860425"/>
              </a:xfrm>
              <a:prstGeom prst="rect">
                <a:avLst/>
              </a:prstGeom>
            </p:spPr>
            <p:txBody>
              <a:bodyPr anchor="ctr" rtlCol="false" tIns="50800" lIns="50800" bIns="50800" rIns="50800"/>
              <a:lstStyle/>
              <a:p>
                <a:pPr algn="ctr">
                  <a:lnSpc>
                    <a:spcPts val="3499"/>
                  </a:lnSpc>
                </a:pPr>
              </a:p>
            </p:txBody>
          </p:sp>
        </p:grpSp>
        <p:sp>
          <p:nvSpPr>
            <p:cNvPr name="TextBox 18" id="18"/>
            <p:cNvSpPr txBox="true"/>
            <p:nvPr/>
          </p:nvSpPr>
          <p:spPr>
            <a:xfrm rot="0">
              <a:off x="3073808" y="431543"/>
              <a:ext cx="3953101" cy="547158"/>
            </a:xfrm>
            <a:prstGeom prst="rect">
              <a:avLst/>
            </a:prstGeom>
          </p:spPr>
          <p:txBody>
            <a:bodyPr anchor="t" rtlCol="false" tIns="0" lIns="0" bIns="0" rIns="0">
              <a:spAutoFit/>
            </a:bodyPr>
            <a:lstStyle/>
            <a:p>
              <a:pPr algn="ctr">
                <a:lnSpc>
                  <a:spcPts val="3499"/>
                </a:lnSpc>
              </a:pPr>
              <a:r>
                <a:rPr lang="en-US" sz="2499">
                  <a:solidFill>
                    <a:srgbClr val="FFFFFF"/>
                  </a:solidFill>
                  <a:latin typeface="Open Sans Bold"/>
                </a:rPr>
                <a:t>Konfigurasi GIT :</a:t>
              </a:r>
            </a:p>
          </p:txBody>
        </p:sp>
        <p:sp>
          <p:nvSpPr>
            <p:cNvPr name="TextBox 19" id="19"/>
            <p:cNvSpPr txBox="true"/>
            <p:nvPr/>
          </p:nvSpPr>
          <p:spPr>
            <a:xfrm rot="0">
              <a:off x="227706" y="2476380"/>
              <a:ext cx="9594505" cy="916940"/>
            </a:xfrm>
            <a:prstGeom prst="rect">
              <a:avLst/>
            </a:prstGeom>
          </p:spPr>
          <p:txBody>
            <a:bodyPr anchor="t" rtlCol="false" tIns="0" lIns="0" bIns="0" rIns="0">
              <a:spAutoFit/>
            </a:bodyPr>
            <a:lstStyle/>
            <a:p>
              <a:pPr marL="388620" indent="-194310" lvl="1">
                <a:lnSpc>
                  <a:spcPts val="2520"/>
                </a:lnSpc>
                <a:buFont typeface="Arial"/>
                <a:buChar char="•"/>
              </a:pPr>
              <a:r>
                <a:rPr lang="en-US" sz="1800">
                  <a:solidFill>
                    <a:srgbClr val="FFFFFF"/>
                  </a:solidFill>
                  <a:latin typeface="Courier Prime Bold"/>
                </a:rPr>
                <a:t>git config --global user.name “your username”</a:t>
              </a:r>
            </a:p>
            <a:p>
              <a:pPr marL="388620" indent="-194310" lvl="1">
                <a:lnSpc>
                  <a:spcPts val="2520"/>
                </a:lnSpc>
                <a:buFont typeface="Arial"/>
                <a:buChar char="•"/>
              </a:pPr>
              <a:r>
                <a:rPr lang="en-US" sz="1800">
                  <a:solidFill>
                    <a:srgbClr val="FFFFFF"/>
                  </a:solidFill>
                  <a:latin typeface="Courier Prime Bold"/>
                </a:rPr>
                <a:t>git config --global user.email “your email”</a:t>
              </a:r>
            </a:p>
          </p:txBody>
        </p:sp>
        <p:sp>
          <p:nvSpPr>
            <p:cNvPr name="TextBox 20" id="20"/>
            <p:cNvSpPr txBox="true"/>
            <p:nvPr/>
          </p:nvSpPr>
          <p:spPr>
            <a:xfrm rot="0">
              <a:off x="486091" y="1711405"/>
              <a:ext cx="5331154" cy="547158"/>
            </a:xfrm>
            <a:prstGeom prst="rect">
              <a:avLst/>
            </a:prstGeom>
          </p:spPr>
          <p:txBody>
            <a:bodyPr anchor="t" rtlCol="false" tIns="0" lIns="0" bIns="0" rIns="0">
              <a:spAutoFit/>
            </a:bodyPr>
            <a:lstStyle/>
            <a:p>
              <a:pPr>
                <a:lnSpc>
                  <a:spcPts val="3499"/>
                </a:lnSpc>
              </a:pPr>
              <a:r>
                <a:rPr lang="en-US" sz="2499">
                  <a:solidFill>
                    <a:srgbClr val="FFFFFF"/>
                  </a:solidFill>
                  <a:latin typeface="Open Sans Bold"/>
                </a:rPr>
                <a:t>Konfigurasi Global :</a:t>
              </a:r>
            </a:p>
          </p:txBody>
        </p:sp>
        <p:sp>
          <p:nvSpPr>
            <p:cNvPr name="TextBox 21" id="21"/>
            <p:cNvSpPr txBox="true"/>
            <p:nvPr/>
          </p:nvSpPr>
          <p:spPr>
            <a:xfrm rot="0">
              <a:off x="253106" y="4835782"/>
              <a:ext cx="9594505" cy="916940"/>
            </a:xfrm>
            <a:prstGeom prst="rect">
              <a:avLst/>
            </a:prstGeom>
          </p:spPr>
          <p:txBody>
            <a:bodyPr anchor="t" rtlCol="false" tIns="0" lIns="0" bIns="0" rIns="0">
              <a:spAutoFit/>
            </a:bodyPr>
            <a:lstStyle/>
            <a:p>
              <a:pPr marL="388620" indent="-194310" lvl="1">
                <a:lnSpc>
                  <a:spcPts val="2520"/>
                </a:lnSpc>
                <a:buFont typeface="Arial"/>
                <a:buChar char="•"/>
              </a:pPr>
              <a:r>
                <a:rPr lang="en-US" sz="1800">
                  <a:solidFill>
                    <a:srgbClr val="FFFFFF"/>
                  </a:solidFill>
                  <a:latin typeface="Courier Prime Bold"/>
                </a:rPr>
                <a:t>git config --local user.name “your username”</a:t>
              </a:r>
            </a:p>
            <a:p>
              <a:pPr marL="388620" indent="-194310" lvl="1">
                <a:lnSpc>
                  <a:spcPts val="2520"/>
                </a:lnSpc>
                <a:buFont typeface="Arial"/>
                <a:buChar char="•"/>
              </a:pPr>
              <a:r>
                <a:rPr lang="en-US" sz="1800">
                  <a:solidFill>
                    <a:srgbClr val="FFFFFF"/>
                  </a:solidFill>
                  <a:latin typeface="Courier Prime Bold"/>
                </a:rPr>
                <a:t>git config --local user.email “your email”</a:t>
              </a:r>
            </a:p>
          </p:txBody>
        </p:sp>
        <p:sp>
          <p:nvSpPr>
            <p:cNvPr name="TextBox 22" id="22"/>
            <p:cNvSpPr txBox="true"/>
            <p:nvPr/>
          </p:nvSpPr>
          <p:spPr>
            <a:xfrm rot="0">
              <a:off x="511491" y="4070808"/>
              <a:ext cx="5331154" cy="547158"/>
            </a:xfrm>
            <a:prstGeom prst="rect">
              <a:avLst/>
            </a:prstGeom>
          </p:spPr>
          <p:txBody>
            <a:bodyPr anchor="t" rtlCol="false" tIns="0" lIns="0" bIns="0" rIns="0">
              <a:spAutoFit/>
            </a:bodyPr>
            <a:lstStyle/>
            <a:p>
              <a:pPr>
                <a:lnSpc>
                  <a:spcPts val="3499"/>
                </a:lnSpc>
              </a:pPr>
              <a:r>
                <a:rPr lang="en-US" sz="2499">
                  <a:solidFill>
                    <a:srgbClr val="FFFFFF"/>
                  </a:solidFill>
                  <a:latin typeface="Open Sans Bold"/>
                </a:rPr>
                <a:t>Konfigurasi Lokal :</a:t>
              </a:r>
            </a:p>
          </p:txBody>
        </p:sp>
      </p:grpSp>
      <p:sp>
        <p:nvSpPr>
          <p:cNvPr name="Freeform 23" id="23"/>
          <p:cNvSpPr/>
          <p:nvPr/>
        </p:nvSpPr>
        <p:spPr>
          <a:xfrm flipH="false" flipV="false" rot="0">
            <a:off x="13471531" y="7634704"/>
            <a:ext cx="5375471" cy="3247191"/>
          </a:xfrm>
          <a:custGeom>
            <a:avLst/>
            <a:gdLst/>
            <a:ahLst/>
            <a:cxnLst/>
            <a:rect r="r" b="b" t="t" l="l"/>
            <a:pathLst>
              <a:path h="3247191" w="5375471">
                <a:moveTo>
                  <a:pt x="0" y="0"/>
                </a:moveTo>
                <a:lnTo>
                  <a:pt x="5375471" y="0"/>
                </a:lnTo>
                <a:lnTo>
                  <a:pt x="5375471" y="3247192"/>
                </a:lnTo>
                <a:lnTo>
                  <a:pt x="0" y="32471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4" id="24"/>
          <p:cNvSpPr txBox="true"/>
          <p:nvPr/>
        </p:nvSpPr>
        <p:spPr>
          <a:xfrm rot="0">
            <a:off x="4095036" y="597974"/>
            <a:ext cx="10097929" cy="1036601"/>
          </a:xfrm>
          <a:prstGeom prst="rect">
            <a:avLst/>
          </a:prstGeom>
        </p:spPr>
        <p:txBody>
          <a:bodyPr anchor="t" rtlCol="false" tIns="0" lIns="0" bIns="0" rIns="0">
            <a:spAutoFit/>
          </a:bodyPr>
          <a:lstStyle/>
          <a:p>
            <a:pPr algn="ctr">
              <a:lnSpc>
                <a:spcPts val="8489"/>
              </a:lnSpc>
            </a:pPr>
            <a:r>
              <a:rPr lang="en-US" sz="6063">
                <a:solidFill>
                  <a:srgbClr val="F03C2E"/>
                </a:solidFill>
                <a:latin typeface="Open Sans Bold"/>
              </a:rPr>
              <a:t>Instalasi &amp; Konfigurasi GIT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E1F32"/>
        </a:solidFill>
      </p:bgPr>
    </p:bg>
    <p:spTree>
      <p:nvGrpSpPr>
        <p:cNvPr id="1" name=""/>
        <p:cNvGrpSpPr/>
        <p:nvPr/>
      </p:nvGrpSpPr>
      <p:grpSpPr>
        <a:xfrm>
          <a:off x="0" y="0"/>
          <a:ext cx="0" cy="0"/>
          <a:chOff x="0" y="0"/>
          <a:chExt cx="0" cy="0"/>
        </a:xfrm>
      </p:grpSpPr>
      <p:sp>
        <p:nvSpPr>
          <p:cNvPr name="Freeform 2" id="2"/>
          <p:cNvSpPr/>
          <p:nvPr/>
        </p:nvSpPr>
        <p:spPr>
          <a:xfrm flipH="false" flipV="false" rot="0">
            <a:off x="624974" y="5252585"/>
            <a:ext cx="6866213" cy="4114800"/>
          </a:xfrm>
          <a:custGeom>
            <a:avLst/>
            <a:gdLst/>
            <a:ahLst/>
            <a:cxnLst/>
            <a:rect r="r" b="b" t="t" l="l"/>
            <a:pathLst>
              <a:path h="4114800" w="6866213">
                <a:moveTo>
                  <a:pt x="0" y="0"/>
                </a:moveTo>
                <a:lnTo>
                  <a:pt x="6866213" y="0"/>
                </a:lnTo>
                <a:lnTo>
                  <a:pt x="6866213" y="4114800"/>
                </a:lnTo>
                <a:lnTo>
                  <a:pt x="0" y="4114800"/>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891336">
            <a:off x="10762278" y="4349739"/>
            <a:ext cx="6866213" cy="4114800"/>
          </a:xfrm>
          <a:custGeom>
            <a:avLst/>
            <a:gdLst/>
            <a:ahLst/>
            <a:cxnLst/>
            <a:rect r="r" b="b" t="t" l="l"/>
            <a:pathLst>
              <a:path h="4114800" w="6866213">
                <a:moveTo>
                  <a:pt x="0" y="0"/>
                </a:moveTo>
                <a:lnTo>
                  <a:pt x="6866214" y="0"/>
                </a:lnTo>
                <a:lnTo>
                  <a:pt x="6866214" y="4114800"/>
                </a:lnTo>
                <a:lnTo>
                  <a:pt x="0" y="4114800"/>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624974" y="2427248"/>
            <a:ext cx="17038053" cy="1195827"/>
            <a:chOff x="0" y="0"/>
            <a:chExt cx="853236" cy="59885"/>
          </a:xfrm>
        </p:grpSpPr>
        <p:sp>
          <p:nvSpPr>
            <p:cNvPr name="Freeform 5" id="5"/>
            <p:cNvSpPr/>
            <p:nvPr/>
          </p:nvSpPr>
          <p:spPr>
            <a:xfrm flipH="false" flipV="false" rot="0">
              <a:off x="0" y="0"/>
              <a:ext cx="853236" cy="59885"/>
            </a:xfrm>
            <a:custGeom>
              <a:avLst/>
              <a:gdLst/>
              <a:ahLst/>
              <a:cxnLst/>
              <a:rect r="r" b="b" t="t" l="l"/>
              <a:pathLst>
                <a:path h="59885" w="853236">
                  <a:moveTo>
                    <a:pt x="0" y="0"/>
                  </a:moveTo>
                  <a:lnTo>
                    <a:pt x="853236" y="0"/>
                  </a:lnTo>
                  <a:lnTo>
                    <a:pt x="853236" y="59885"/>
                  </a:lnTo>
                  <a:lnTo>
                    <a:pt x="0" y="59885"/>
                  </a:lnTo>
                  <a:close/>
                </a:path>
              </a:pathLst>
            </a:custGeom>
            <a:solidFill>
              <a:srgbClr val="3B45DD"/>
            </a:solidFill>
          </p:spPr>
        </p:sp>
        <p:sp>
          <p:nvSpPr>
            <p:cNvPr name="TextBox 6" id="6"/>
            <p:cNvSpPr txBox="true"/>
            <p:nvPr/>
          </p:nvSpPr>
          <p:spPr>
            <a:xfrm>
              <a:off x="0" y="-47625"/>
              <a:ext cx="853236" cy="107510"/>
            </a:xfrm>
            <a:prstGeom prst="rect">
              <a:avLst/>
            </a:prstGeom>
          </p:spPr>
          <p:txBody>
            <a:bodyPr anchor="ctr" rtlCol="false" tIns="50800" lIns="50800" bIns="50800" rIns="50800"/>
            <a:lstStyle/>
            <a:p>
              <a:pPr algn="ctr">
                <a:lnSpc>
                  <a:spcPts val="3499"/>
                </a:lnSpc>
              </a:pPr>
              <a:r>
                <a:rPr lang="en-US" sz="2499">
                  <a:solidFill>
                    <a:srgbClr val="FFFFFF"/>
                  </a:solidFill>
                  <a:latin typeface="Open Sans Bold"/>
                </a:rPr>
                <a:t>GIT biasanya digunakan secara lokal, tetapi  ada beberapa platform yang menyediakan GIT agar bisa disimpan secara online, hal ini membuat kolaborasi dan open source semakin mudah.</a:t>
              </a:r>
            </a:p>
          </p:txBody>
        </p:sp>
      </p:grpSp>
      <p:sp>
        <p:nvSpPr>
          <p:cNvPr name="Freeform 7" id="7"/>
          <p:cNvSpPr/>
          <p:nvPr/>
        </p:nvSpPr>
        <p:spPr>
          <a:xfrm flipH="false" flipV="false" rot="0">
            <a:off x="14966136" y="5335607"/>
            <a:ext cx="2286000" cy="2293164"/>
          </a:xfrm>
          <a:custGeom>
            <a:avLst/>
            <a:gdLst/>
            <a:ahLst/>
            <a:cxnLst/>
            <a:rect r="r" b="b" t="t" l="l"/>
            <a:pathLst>
              <a:path h="2293164" w="2286000">
                <a:moveTo>
                  <a:pt x="0" y="0"/>
                </a:moveTo>
                <a:lnTo>
                  <a:pt x="2286000" y="0"/>
                </a:lnTo>
                <a:lnTo>
                  <a:pt x="2286000" y="2293164"/>
                </a:lnTo>
                <a:lnTo>
                  <a:pt x="0" y="2293164"/>
                </a:lnTo>
                <a:lnTo>
                  <a:pt x="0" y="0"/>
                </a:lnTo>
                <a:close/>
              </a:path>
            </a:pathLst>
          </a:custGeom>
          <a:blipFill>
            <a:blip r:embed="rId4"/>
            <a:stretch>
              <a:fillRect l="0" t="0" r="-313" b="0"/>
            </a:stretch>
          </a:blipFill>
        </p:spPr>
      </p:sp>
      <p:sp>
        <p:nvSpPr>
          <p:cNvPr name="Freeform 8" id="8"/>
          <p:cNvSpPr/>
          <p:nvPr/>
        </p:nvSpPr>
        <p:spPr>
          <a:xfrm flipH="false" flipV="false" rot="0">
            <a:off x="427649" y="5479361"/>
            <a:ext cx="3525566" cy="2005656"/>
          </a:xfrm>
          <a:custGeom>
            <a:avLst/>
            <a:gdLst/>
            <a:ahLst/>
            <a:cxnLst/>
            <a:rect r="r" b="b" t="t" l="l"/>
            <a:pathLst>
              <a:path h="2005656" w="3525566">
                <a:moveTo>
                  <a:pt x="0" y="0"/>
                </a:moveTo>
                <a:lnTo>
                  <a:pt x="3525567" y="0"/>
                </a:lnTo>
                <a:lnTo>
                  <a:pt x="3525567" y="2005656"/>
                </a:lnTo>
                <a:lnTo>
                  <a:pt x="0" y="2005656"/>
                </a:lnTo>
                <a:lnTo>
                  <a:pt x="0" y="0"/>
                </a:lnTo>
                <a:close/>
              </a:path>
            </a:pathLst>
          </a:custGeom>
          <a:blipFill>
            <a:blip r:embed="rId5"/>
            <a:stretch>
              <a:fillRect l="0" t="0" r="0" b="0"/>
            </a:stretch>
          </a:blipFill>
        </p:spPr>
      </p:sp>
      <p:sp>
        <p:nvSpPr>
          <p:cNvPr name="Freeform 9" id="9"/>
          <p:cNvSpPr/>
          <p:nvPr/>
        </p:nvSpPr>
        <p:spPr>
          <a:xfrm flipH="false" flipV="false" rot="0">
            <a:off x="4284397" y="6172200"/>
            <a:ext cx="2286000" cy="2275570"/>
          </a:xfrm>
          <a:custGeom>
            <a:avLst/>
            <a:gdLst/>
            <a:ahLst/>
            <a:cxnLst/>
            <a:rect r="r" b="b" t="t" l="l"/>
            <a:pathLst>
              <a:path h="2275570" w="2286000">
                <a:moveTo>
                  <a:pt x="0" y="0"/>
                </a:moveTo>
                <a:lnTo>
                  <a:pt x="2286000" y="0"/>
                </a:lnTo>
                <a:lnTo>
                  <a:pt x="2286000" y="2275570"/>
                </a:lnTo>
                <a:lnTo>
                  <a:pt x="0" y="2275570"/>
                </a:lnTo>
                <a:lnTo>
                  <a:pt x="0" y="0"/>
                </a:lnTo>
                <a:close/>
              </a:path>
            </a:pathLst>
          </a:custGeom>
          <a:blipFill>
            <a:blip r:embed="rId6"/>
            <a:stretch>
              <a:fillRect l="0" t="0" r="0" b="-458"/>
            </a:stretch>
          </a:blipFill>
        </p:spPr>
      </p:sp>
      <p:sp>
        <p:nvSpPr>
          <p:cNvPr name="Freeform 10" id="10"/>
          <p:cNvSpPr/>
          <p:nvPr/>
        </p:nvSpPr>
        <p:spPr>
          <a:xfrm flipH="false" flipV="false" rot="0">
            <a:off x="7731506" y="5581859"/>
            <a:ext cx="1993510" cy="1800660"/>
          </a:xfrm>
          <a:custGeom>
            <a:avLst/>
            <a:gdLst/>
            <a:ahLst/>
            <a:cxnLst/>
            <a:rect r="r" b="b" t="t" l="l"/>
            <a:pathLst>
              <a:path h="1800660" w="1993510">
                <a:moveTo>
                  <a:pt x="0" y="0"/>
                </a:moveTo>
                <a:lnTo>
                  <a:pt x="1993510" y="0"/>
                </a:lnTo>
                <a:lnTo>
                  <a:pt x="1993510" y="1800660"/>
                </a:lnTo>
                <a:lnTo>
                  <a:pt x="0" y="1800660"/>
                </a:lnTo>
                <a:lnTo>
                  <a:pt x="0" y="0"/>
                </a:lnTo>
                <a:close/>
              </a:path>
            </a:pathLst>
          </a:custGeom>
          <a:blipFill>
            <a:blip r:embed="rId7"/>
            <a:stretch>
              <a:fillRect l="0" t="0" r="0" b="0"/>
            </a:stretch>
          </a:blipFill>
        </p:spPr>
      </p:sp>
      <p:sp>
        <p:nvSpPr>
          <p:cNvPr name="Freeform 11" id="11"/>
          <p:cNvSpPr/>
          <p:nvPr/>
        </p:nvSpPr>
        <p:spPr>
          <a:xfrm flipH="false" flipV="false" rot="0">
            <a:off x="11371455" y="6265901"/>
            <a:ext cx="2438967" cy="2088168"/>
          </a:xfrm>
          <a:custGeom>
            <a:avLst/>
            <a:gdLst/>
            <a:ahLst/>
            <a:cxnLst/>
            <a:rect r="r" b="b" t="t" l="l"/>
            <a:pathLst>
              <a:path h="2088168" w="2438967">
                <a:moveTo>
                  <a:pt x="0" y="0"/>
                </a:moveTo>
                <a:lnTo>
                  <a:pt x="2438967" y="0"/>
                </a:lnTo>
                <a:lnTo>
                  <a:pt x="2438967" y="2088168"/>
                </a:lnTo>
                <a:lnTo>
                  <a:pt x="0" y="2088168"/>
                </a:lnTo>
                <a:lnTo>
                  <a:pt x="0" y="0"/>
                </a:lnTo>
                <a:close/>
              </a:path>
            </a:pathLst>
          </a:custGeom>
          <a:blipFill>
            <a:blip r:embed="rId8"/>
            <a:stretch>
              <a:fillRect l="0" t="-1261" r="0" b="-1261"/>
            </a:stretch>
          </a:blipFill>
        </p:spPr>
      </p:sp>
      <p:sp>
        <p:nvSpPr>
          <p:cNvPr name="TextBox 12" id="12"/>
          <p:cNvSpPr txBox="true"/>
          <p:nvPr/>
        </p:nvSpPr>
        <p:spPr>
          <a:xfrm rot="0">
            <a:off x="5177472" y="597974"/>
            <a:ext cx="7933055" cy="1036601"/>
          </a:xfrm>
          <a:prstGeom prst="rect">
            <a:avLst/>
          </a:prstGeom>
        </p:spPr>
        <p:txBody>
          <a:bodyPr anchor="t" rtlCol="false" tIns="0" lIns="0" bIns="0" rIns="0">
            <a:spAutoFit/>
          </a:bodyPr>
          <a:lstStyle/>
          <a:p>
            <a:pPr algn="ctr">
              <a:lnSpc>
                <a:spcPts val="8489"/>
              </a:lnSpc>
            </a:pPr>
            <a:r>
              <a:rPr lang="en-US" sz="6063">
                <a:solidFill>
                  <a:srgbClr val="F03C2E"/>
                </a:solidFill>
                <a:latin typeface="Open Sans Bold"/>
              </a:rPr>
              <a:t>Platform GIT hosting</a:t>
            </a:r>
          </a:p>
        </p:txBody>
      </p:sp>
      <p:sp>
        <p:nvSpPr>
          <p:cNvPr name="TextBox 13" id="13"/>
          <p:cNvSpPr txBox="true"/>
          <p:nvPr/>
        </p:nvSpPr>
        <p:spPr>
          <a:xfrm rot="0">
            <a:off x="1028700" y="4096087"/>
            <a:ext cx="2323465" cy="887095"/>
          </a:xfrm>
          <a:prstGeom prst="rect">
            <a:avLst/>
          </a:prstGeom>
        </p:spPr>
        <p:txBody>
          <a:bodyPr anchor="t" rtlCol="false" tIns="0" lIns="0" bIns="0" rIns="0">
            <a:spAutoFit/>
          </a:bodyPr>
          <a:lstStyle/>
          <a:p>
            <a:pPr algn="ctr">
              <a:lnSpc>
                <a:spcPts val="7279"/>
              </a:lnSpc>
            </a:pPr>
            <a:r>
              <a:rPr lang="en-US" sz="5199">
                <a:solidFill>
                  <a:srgbClr val="F03C2E"/>
                </a:solidFill>
                <a:latin typeface="Open Sans Bold"/>
              </a:rPr>
              <a:t>GitHub</a:t>
            </a:r>
          </a:p>
        </p:txBody>
      </p:sp>
      <p:sp>
        <p:nvSpPr>
          <p:cNvPr name="TextBox 14" id="14"/>
          <p:cNvSpPr txBox="true"/>
          <p:nvPr/>
        </p:nvSpPr>
        <p:spPr>
          <a:xfrm rot="0">
            <a:off x="4349406" y="8644396"/>
            <a:ext cx="2155984" cy="887095"/>
          </a:xfrm>
          <a:prstGeom prst="rect">
            <a:avLst/>
          </a:prstGeom>
        </p:spPr>
        <p:txBody>
          <a:bodyPr anchor="t" rtlCol="false" tIns="0" lIns="0" bIns="0" rIns="0">
            <a:spAutoFit/>
          </a:bodyPr>
          <a:lstStyle/>
          <a:p>
            <a:pPr algn="ctr">
              <a:lnSpc>
                <a:spcPts val="7279"/>
              </a:lnSpc>
            </a:pPr>
            <a:r>
              <a:rPr lang="en-US" sz="5199">
                <a:solidFill>
                  <a:srgbClr val="F03C2E"/>
                </a:solidFill>
                <a:latin typeface="Open Sans Bold"/>
              </a:rPr>
              <a:t>GitLab</a:t>
            </a:r>
          </a:p>
        </p:txBody>
      </p:sp>
      <p:sp>
        <p:nvSpPr>
          <p:cNvPr name="TextBox 15" id="15"/>
          <p:cNvSpPr txBox="true"/>
          <p:nvPr/>
        </p:nvSpPr>
        <p:spPr>
          <a:xfrm rot="0">
            <a:off x="7123457" y="4096087"/>
            <a:ext cx="3209608" cy="887095"/>
          </a:xfrm>
          <a:prstGeom prst="rect">
            <a:avLst/>
          </a:prstGeom>
        </p:spPr>
        <p:txBody>
          <a:bodyPr anchor="t" rtlCol="false" tIns="0" lIns="0" bIns="0" rIns="0">
            <a:spAutoFit/>
          </a:bodyPr>
          <a:lstStyle/>
          <a:p>
            <a:pPr algn="ctr">
              <a:lnSpc>
                <a:spcPts val="7279"/>
              </a:lnSpc>
            </a:pPr>
            <a:r>
              <a:rPr lang="en-US" sz="5199">
                <a:solidFill>
                  <a:srgbClr val="F03C2E"/>
                </a:solidFill>
                <a:latin typeface="Open Sans Bold"/>
              </a:rPr>
              <a:t>Bitbucket</a:t>
            </a:r>
          </a:p>
        </p:txBody>
      </p:sp>
      <p:sp>
        <p:nvSpPr>
          <p:cNvPr name="TextBox 16" id="16"/>
          <p:cNvSpPr txBox="true"/>
          <p:nvPr/>
        </p:nvSpPr>
        <p:spPr>
          <a:xfrm rot="0">
            <a:off x="10922397" y="8644396"/>
            <a:ext cx="3337084" cy="887095"/>
          </a:xfrm>
          <a:prstGeom prst="rect">
            <a:avLst/>
          </a:prstGeom>
        </p:spPr>
        <p:txBody>
          <a:bodyPr anchor="t" rtlCol="false" tIns="0" lIns="0" bIns="0" rIns="0">
            <a:spAutoFit/>
          </a:bodyPr>
          <a:lstStyle/>
          <a:p>
            <a:pPr algn="ctr">
              <a:lnSpc>
                <a:spcPts val="7279"/>
              </a:lnSpc>
            </a:pPr>
            <a:r>
              <a:rPr lang="en-US" sz="5199">
                <a:solidFill>
                  <a:srgbClr val="F03C2E"/>
                </a:solidFill>
                <a:latin typeface="Open Sans Bold"/>
              </a:rPr>
              <a:t>GitKraken</a:t>
            </a:r>
          </a:p>
        </p:txBody>
      </p:sp>
      <p:sp>
        <p:nvSpPr>
          <p:cNvPr name="TextBox 17" id="17"/>
          <p:cNvSpPr txBox="true"/>
          <p:nvPr/>
        </p:nvSpPr>
        <p:spPr>
          <a:xfrm rot="0">
            <a:off x="15231486" y="4096087"/>
            <a:ext cx="1755299" cy="887095"/>
          </a:xfrm>
          <a:prstGeom prst="rect">
            <a:avLst/>
          </a:prstGeom>
        </p:spPr>
        <p:txBody>
          <a:bodyPr anchor="t" rtlCol="false" tIns="0" lIns="0" bIns="0" rIns="0">
            <a:spAutoFit/>
          </a:bodyPr>
          <a:lstStyle/>
          <a:p>
            <a:pPr algn="ctr">
              <a:lnSpc>
                <a:spcPts val="7279"/>
              </a:lnSpc>
            </a:pPr>
            <a:r>
              <a:rPr lang="en-US" sz="5199">
                <a:solidFill>
                  <a:srgbClr val="F03C2E"/>
                </a:solidFill>
                <a:latin typeface="Open Sans Bold"/>
              </a:rPr>
              <a:t>Gitea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E1F32"/>
        </a:solidFill>
      </p:bgPr>
    </p:bg>
    <p:spTree>
      <p:nvGrpSpPr>
        <p:cNvPr id="1" name=""/>
        <p:cNvGrpSpPr/>
        <p:nvPr/>
      </p:nvGrpSpPr>
      <p:grpSpPr>
        <a:xfrm>
          <a:off x="0" y="0"/>
          <a:ext cx="0" cy="0"/>
          <a:chOff x="0" y="0"/>
          <a:chExt cx="0" cy="0"/>
        </a:xfrm>
      </p:grpSpPr>
      <p:sp>
        <p:nvSpPr>
          <p:cNvPr name="Freeform 2" id="2"/>
          <p:cNvSpPr/>
          <p:nvPr/>
        </p:nvSpPr>
        <p:spPr>
          <a:xfrm flipH="false" flipV="false" rot="0">
            <a:off x="1727046" y="4944730"/>
            <a:ext cx="4947465" cy="4920479"/>
          </a:xfrm>
          <a:custGeom>
            <a:avLst/>
            <a:gdLst/>
            <a:ahLst/>
            <a:cxnLst/>
            <a:rect r="r" b="b" t="t" l="l"/>
            <a:pathLst>
              <a:path h="4920479" w="4947465">
                <a:moveTo>
                  <a:pt x="0" y="0"/>
                </a:moveTo>
                <a:lnTo>
                  <a:pt x="4947465" y="0"/>
                </a:lnTo>
                <a:lnTo>
                  <a:pt x="4947465" y="4920479"/>
                </a:lnTo>
                <a:lnTo>
                  <a:pt x="0" y="4920479"/>
                </a:lnTo>
                <a:lnTo>
                  <a:pt x="0" y="0"/>
                </a:lnTo>
                <a:close/>
              </a:path>
            </a:pathLst>
          </a:custGeom>
          <a:blipFill>
            <a:blip r:embed="rId2">
              <a:alphaModFix amt="59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919888" y="2443450"/>
            <a:ext cx="10448224" cy="6216379"/>
            <a:chOff x="0" y="0"/>
            <a:chExt cx="1137822" cy="676970"/>
          </a:xfrm>
        </p:grpSpPr>
        <p:sp>
          <p:nvSpPr>
            <p:cNvPr name="Freeform 4" id="4"/>
            <p:cNvSpPr/>
            <p:nvPr/>
          </p:nvSpPr>
          <p:spPr>
            <a:xfrm flipH="false" flipV="false" rot="0">
              <a:off x="0" y="0"/>
              <a:ext cx="1137822" cy="676970"/>
            </a:xfrm>
            <a:custGeom>
              <a:avLst/>
              <a:gdLst/>
              <a:ahLst/>
              <a:cxnLst/>
              <a:rect r="r" b="b" t="t" l="l"/>
              <a:pathLst>
                <a:path h="676970" w="1137822">
                  <a:moveTo>
                    <a:pt x="37790" y="0"/>
                  </a:moveTo>
                  <a:lnTo>
                    <a:pt x="1100032" y="0"/>
                  </a:lnTo>
                  <a:cubicBezTo>
                    <a:pt x="1110055" y="0"/>
                    <a:pt x="1119667" y="3981"/>
                    <a:pt x="1126754" y="11068"/>
                  </a:cubicBezTo>
                  <a:cubicBezTo>
                    <a:pt x="1133841" y="18155"/>
                    <a:pt x="1137822" y="27767"/>
                    <a:pt x="1137822" y="37790"/>
                  </a:cubicBezTo>
                  <a:lnTo>
                    <a:pt x="1137822" y="639180"/>
                  </a:lnTo>
                  <a:cubicBezTo>
                    <a:pt x="1137822" y="649202"/>
                    <a:pt x="1133841" y="658814"/>
                    <a:pt x="1126754" y="665901"/>
                  </a:cubicBezTo>
                  <a:cubicBezTo>
                    <a:pt x="1119667" y="672988"/>
                    <a:pt x="1110055" y="676970"/>
                    <a:pt x="1100032" y="676970"/>
                  </a:cubicBezTo>
                  <a:lnTo>
                    <a:pt x="37790" y="676970"/>
                  </a:lnTo>
                  <a:cubicBezTo>
                    <a:pt x="27767" y="676970"/>
                    <a:pt x="18155" y="672988"/>
                    <a:pt x="11068" y="665901"/>
                  </a:cubicBezTo>
                  <a:cubicBezTo>
                    <a:pt x="3981" y="658814"/>
                    <a:pt x="0" y="649202"/>
                    <a:pt x="0" y="639180"/>
                  </a:cubicBezTo>
                  <a:lnTo>
                    <a:pt x="0" y="37790"/>
                  </a:lnTo>
                  <a:cubicBezTo>
                    <a:pt x="0" y="27767"/>
                    <a:pt x="3981" y="18155"/>
                    <a:pt x="11068" y="11068"/>
                  </a:cubicBezTo>
                  <a:cubicBezTo>
                    <a:pt x="18155" y="3981"/>
                    <a:pt x="27767" y="0"/>
                    <a:pt x="37790" y="0"/>
                  </a:cubicBezTo>
                  <a:close/>
                </a:path>
              </a:pathLst>
            </a:custGeom>
            <a:solidFill>
              <a:srgbClr val="3B45DD"/>
            </a:solidFill>
          </p:spPr>
        </p:sp>
        <p:sp>
          <p:nvSpPr>
            <p:cNvPr name="TextBox 5" id="5"/>
            <p:cNvSpPr txBox="true"/>
            <p:nvPr/>
          </p:nvSpPr>
          <p:spPr>
            <a:xfrm>
              <a:off x="0" y="-47625"/>
              <a:ext cx="1137822" cy="724595"/>
            </a:xfrm>
            <a:prstGeom prst="rect">
              <a:avLst/>
            </a:prstGeom>
          </p:spPr>
          <p:txBody>
            <a:bodyPr anchor="ctr" rtlCol="false" tIns="50800" lIns="50800" bIns="50800" rIns="50800"/>
            <a:lstStyle/>
            <a:p>
              <a:pPr algn="ctr">
                <a:lnSpc>
                  <a:spcPts val="3499"/>
                </a:lnSpc>
              </a:pPr>
            </a:p>
          </p:txBody>
        </p:sp>
      </p:grpSp>
      <p:sp>
        <p:nvSpPr>
          <p:cNvPr name="Freeform 6" id="6"/>
          <p:cNvSpPr/>
          <p:nvPr/>
        </p:nvSpPr>
        <p:spPr>
          <a:xfrm flipH="false" flipV="false" rot="9000000">
            <a:off x="8704219" y="6666989"/>
            <a:ext cx="8022996" cy="1969281"/>
          </a:xfrm>
          <a:custGeom>
            <a:avLst/>
            <a:gdLst/>
            <a:ahLst/>
            <a:cxnLst/>
            <a:rect r="r" b="b" t="t" l="l"/>
            <a:pathLst>
              <a:path h="1969281" w="8022996">
                <a:moveTo>
                  <a:pt x="0" y="0"/>
                </a:moveTo>
                <a:lnTo>
                  <a:pt x="8022995" y="0"/>
                </a:lnTo>
                <a:lnTo>
                  <a:pt x="8022995" y="1969280"/>
                </a:lnTo>
                <a:lnTo>
                  <a:pt x="0" y="19692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560939" y="1436840"/>
            <a:ext cx="5275385" cy="4114800"/>
          </a:xfrm>
          <a:custGeom>
            <a:avLst/>
            <a:gdLst/>
            <a:ahLst/>
            <a:cxnLst/>
            <a:rect r="r" b="b" t="t" l="l"/>
            <a:pathLst>
              <a:path h="4114800" w="5275385">
                <a:moveTo>
                  <a:pt x="0" y="0"/>
                </a:moveTo>
                <a:lnTo>
                  <a:pt x="5275384" y="0"/>
                </a:lnTo>
                <a:lnTo>
                  <a:pt x="527538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3141231" y="712274"/>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5572284" y="597974"/>
            <a:ext cx="7143433" cy="1036601"/>
          </a:xfrm>
          <a:prstGeom prst="rect">
            <a:avLst/>
          </a:prstGeom>
        </p:spPr>
        <p:txBody>
          <a:bodyPr anchor="t" rtlCol="false" tIns="0" lIns="0" bIns="0" rIns="0">
            <a:spAutoFit/>
          </a:bodyPr>
          <a:lstStyle/>
          <a:p>
            <a:pPr algn="ctr">
              <a:lnSpc>
                <a:spcPts val="8489"/>
              </a:lnSpc>
            </a:pPr>
            <a:r>
              <a:rPr lang="en-US" sz="6063">
                <a:solidFill>
                  <a:srgbClr val="F03C2E"/>
                </a:solidFill>
                <a:latin typeface="Open Sans Bold"/>
              </a:rPr>
              <a:t>Perintah dasar GIT</a:t>
            </a:r>
          </a:p>
        </p:txBody>
      </p:sp>
      <p:sp>
        <p:nvSpPr>
          <p:cNvPr name="TextBox 10" id="10"/>
          <p:cNvSpPr txBox="true"/>
          <p:nvPr/>
        </p:nvSpPr>
        <p:spPr>
          <a:xfrm rot="0">
            <a:off x="4831250" y="3089243"/>
            <a:ext cx="4133650" cy="4255167"/>
          </a:xfrm>
          <a:prstGeom prst="rect">
            <a:avLst/>
          </a:prstGeom>
        </p:spPr>
        <p:txBody>
          <a:bodyPr anchor="t" rtlCol="false" tIns="0" lIns="0" bIns="0" rIns="0">
            <a:spAutoFit/>
          </a:bodyPr>
          <a:lstStyle/>
          <a:p>
            <a:pPr marL="744425" indent="-372213" lvl="1">
              <a:lnSpc>
                <a:spcPts val="4827"/>
              </a:lnSpc>
              <a:buFont typeface="Arial"/>
              <a:buChar char="•"/>
            </a:pPr>
            <a:r>
              <a:rPr lang="en-US" sz="3448">
                <a:solidFill>
                  <a:srgbClr val="FFFFFF"/>
                </a:solidFill>
                <a:latin typeface="Open Sans Bold"/>
              </a:rPr>
              <a:t>git clone</a:t>
            </a:r>
          </a:p>
          <a:p>
            <a:pPr marL="744425" indent="-372213" lvl="1">
              <a:lnSpc>
                <a:spcPts val="4827"/>
              </a:lnSpc>
              <a:buFont typeface="Arial"/>
              <a:buChar char="•"/>
            </a:pPr>
            <a:r>
              <a:rPr lang="en-US" sz="3448">
                <a:solidFill>
                  <a:srgbClr val="FFFFFF"/>
                </a:solidFill>
                <a:latin typeface="Open Sans Bold"/>
              </a:rPr>
              <a:t>git init</a:t>
            </a:r>
          </a:p>
          <a:p>
            <a:pPr marL="744425" indent="-372213" lvl="1">
              <a:lnSpc>
                <a:spcPts val="4827"/>
              </a:lnSpc>
              <a:buFont typeface="Arial"/>
              <a:buChar char="•"/>
            </a:pPr>
            <a:r>
              <a:rPr lang="en-US" sz="3448">
                <a:solidFill>
                  <a:srgbClr val="FFFFFF"/>
                </a:solidFill>
                <a:latin typeface="Open Sans Bold"/>
              </a:rPr>
              <a:t>git remote</a:t>
            </a:r>
          </a:p>
          <a:p>
            <a:pPr marL="744425" indent="-372213" lvl="1">
              <a:lnSpc>
                <a:spcPts val="4827"/>
              </a:lnSpc>
              <a:buFont typeface="Arial"/>
              <a:buChar char="•"/>
            </a:pPr>
            <a:r>
              <a:rPr lang="en-US" sz="3448">
                <a:solidFill>
                  <a:srgbClr val="FFFFFF"/>
                </a:solidFill>
                <a:latin typeface="Open Sans Bold"/>
              </a:rPr>
              <a:t>git pull</a:t>
            </a:r>
          </a:p>
          <a:p>
            <a:pPr marL="744425" indent="-372213" lvl="1">
              <a:lnSpc>
                <a:spcPts val="4827"/>
              </a:lnSpc>
              <a:buFont typeface="Arial"/>
              <a:buChar char="•"/>
            </a:pPr>
            <a:r>
              <a:rPr lang="en-US" sz="3448">
                <a:solidFill>
                  <a:srgbClr val="FFFFFF"/>
                </a:solidFill>
                <a:latin typeface="Open Sans Bold"/>
              </a:rPr>
              <a:t>git add</a:t>
            </a:r>
          </a:p>
          <a:p>
            <a:pPr marL="744425" indent="-372213" lvl="1">
              <a:lnSpc>
                <a:spcPts val="4827"/>
              </a:lnSpc>
              <a:buFont typeface="Arial"/>
              <a:buChar char="•"/>
            </a:pPr>
            <a:r>
              <a:rPr lang="en-US" sz="3448">
                <a:solidFill>
                  <a:srgbClr val="FFFFFF"/>
                </a:solidFill>
                <a:latin typeface="Open Sans Bold"/>
              </a:rPr>
              <a:t>git commit</a:t>
            </a:r>
          </a:p>
          <a:p>
            <a:pPr marL="744425" indent="-372213" lvl="1">
              <a:lnSpc>
                <a:spcPts val="4827"/>
              </a:lnSpc>
              <a:buFont typeface="Arial"/>
              <a:buChar char="•"/>
            </a:pPr>
            <a:r>
              <a:rPr lang="en-US" sz="3448">
                <a:solidFill>
                  <a:srgbClr val="FFFFFF"/>
                </a:solidFill>
                <a:latin typeface="Open Sans Bold"/>
              </a:rPr>
              <a:t>git push</a:t>
            </a:r>
          </a:p>
        </p:txBody>
      </p:sp>
      <p:sp>
        <p:nvSpPr>
          <p:cNvPr name="TextBox 11" id="11"/>
          <p:cNvSpPr txBox="true"/>
          <p:nvPr/>
        </p:nvSpPr>
        <p:spPr>
          <a:xfrm rot="0">
            <a:off x="8582066" y="3089243"/>
            <a:ext cx="4133650" cy="3644300"/>
          </a:xfrm>
          <a:prstGeom prst="rect">
            <a:avLst/>
          </a:prstGeom>
        </p:spPr>
        <p:txBody>
          <a:bodyPr anchor="t" rtlCol="false" tIns="0" lIns="0" bIns="0" rIns="0">
            <a:spAutoFit/>
          </a:bodyPr>
          <a:lstStyle/>
          <a:p>
            <a:pPr marL="744425" indent="-372213" lvl="1">
              <a:lnSpc>
                <a:spcPts val="4827"/>
              </a:lnSpc>
              <a:buFont typeface="Arial"/>
              <a:buChar char="•"/>
            </a:pPr>
            <a:r>
              <a:rPr lang="en-US" sz="3448">
                <a:solidFill>
                  <a:srgbClr val="FFFFFF"/>
                </a:solidFill>
                <a:latin typeface="Open Sans Bold"/>
              </a:rPr>
              <a:t>git branch</a:t>
            </a:r>
          </a:p>
          <a:p>
            <a:pPr marL="744425" indent="-372213" lvl="1">
              <a:lnSpc>
                <a:spcPts val="4827"/>
              </a:lnSpc>
              <a:buFont typeface="Arial"/>
              <a:buChar char="•"/>
            </a:pPr>
            <a:r>
              <a:rPr lang="en-US" sz="3448">
                <a:solidFill>
                  <a:srgbClr val="FFFFFF"/>
                </a:solidFill>
                <a:latin typeface="Open Sans Bold"/>
              </a:rPr>
              <a:t>git checkout</a:t>
            </a:r>
          </a:p>
          <a:p>
            <a:pPr marL="744425" indent="-372213" lvl="1">
              <a:lnSpc>
                <a:spcPts val="4827"/>
              </a:lnSpc>
              <a:buFont typeface="Arial"/>
              <a:buChar char="•"/>
            </a:pPr>
            <a:r>
              <a:rPr lang="en-US" sz="3448">
                <a:solidFill>
                  <a:srgbClr val="FFFFFF"/>
                </a:solidFill>
                <a:latin typeface="Open Sans Bold"/>
              </a:rPr>
              <a:t>git merge</a:t>
            </a:r>
          </a:p>
          <a:p>
            <a:pPr marL="744425" indent="-372213" lvl="1">
              <a:lnSpc>
                <a:spcPts val="4827"/>
              </a:lnSpc>
              <a:buFont typeface="Arial"/>
              <a:buChar char="•"/>
            </a:pPr>
            <a:r>
              <a:rPr lang="en-US" sz="3448">
                <a:solidFill>
                  <a:srgbClr val="FFFFFF"/>
                </a:solidFill>
                <a:latin typeface="Open Sans Bold"/>
              </a:rPr>
              <a:t>git tag</a:t>
            </a:r>
          </a:p>
          <a:p>
            <a:pPr marL="744425" indent="-372213" lvl="1">
              <a:lnSpc>
                <a:spcPts val="4827"/>
              </a:lnSpc>
              <a:buFont typeface="Arial"/>
              <a:buChar char="•"/>
            </a:pPr>
            <a:r>
              <a:rPr lang="en-US" sz="3448">
                <a:solidFill>
                  <a:srgbClr val="FFFFFF"/>
                </a:solidFill>
                <a:latin typeface="Open Sans Bold"/>
              </a:rPr>
              <a:t>git stash</a:t>
            </a:r>
          </a:p>
          <a:p>
            <a:pPr marL="744425" indent="-372213" lvl="1">
              <a:lnSpc>
                <a:spcPts val="4827"/>
              </a:lnSpc>
              <a:buFont typeface="Arial"/>
              <a:buChar char="•"/>
            </a:pPr>
            <a:r>
              <a:rPr lang="en-US" sz="3448">
                <a:solidFill>
                  <a:srgbClr val="FFFFFF"/>
                </a:solidFill>
                <a:latin typeface="Open Sans Bold"/>
              </a:rPr>
              <a:t>git cherry-pick</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E1F32"/>
        </a:solidFill>
      </p:bgPr>
    </p:bg>
    <p:spTree>
      <p:nvGrpSpPr>
        <p:cNvPr id="1" name=""/>
        <p:cNvGrpSpPr/>
        <p:nvPr/>
      </p:nvGrpSpPr>
      <p:grpSpPr>
        <a:xfrm>
          <a:off x="0" y="0"/>
          <a:ext cx="0" cy="0"/>
          <a:chOff x="0" y="0"/>
          <a:chExt cx="0" cy="0"/>
        </a:xfrm>
      </p:grpSpPr>
      <p:grpSp>
        <p:nvGrpSpPr>
          <p:cNvPr name="Group 2" id="2"/>
          <p:cNvGrpSpPr/>
          <p:nvPr/>
        </p:nvGrpSpPr>
        <p:grpSpPr>
          <a:xfrm rot="0">
            <a:off x="0" y="362682"/>
            <a:ext cx="3031457" cy="950512"/>
            <a:chOff x="0" y="0"/>
            <a:chExt cx="707299" cy="221773"/>
          </a:xfrm>
        </p:grpSpPr>
        <p:sp>
          <p:nvSpPr>
            <p:cNvPr name="Freeform 3" id="3"/>
            <p:cNvSpPr/>
            <p:nvPr/>
          </p:nvSpPr>
          <p:spPr>
            <a:xfrm flipH="false" flipV="false" rot="0">
              <a:off x="0" y="0"/>
              <a:ext cx="707299" cy="221773"/>
            </a:xfrm>
            <a:custGeom>
              <a:avLst/>
              <a:gdLst/>
              <a:ahLst/>
              <a:cxnLst/>
              <a:rect r="r" b="b" t="t" l="l"/>
              <a:pathLst>
                <a:path h="221773" w="707299">
                  <a:moveTo>
                    <a:pt x="504099" y="0"/>
                  </a:moveTo>
                  <a:lnTo>
                    <a:pt x="0" y="0"/>
                  </a:lnTo>
                  <a:lnTo>
                    <a:pt x="0" y="221773"/>
                  </a:lnTo>
                  <a:lnTo>
                    <a:pt x="504099" y="221773"/>
                  </a:lnTo>
                  <a:lnTo>
                    <a:pt x="707299" y="110887"/>
                  </a:lnTo>
                  <a:lnTo>
                    <a:pt x="504099" y="0"/>
                  </a:lnTo>
                  <a:close/>
                </a:path>
              </a:pathLst>
            </a:custGeom>
            <a:solidFill>
              <a:srgbClr val="3B45DD"/>
            </a:solidFill>
          </p:spPr>
        </p:sp>
        <p:sp>
          <p:nvSpPr>
            <p:cNvPr name="TextBox 4" id="4"/>
            <p:cNvSpPr txBox="true"/>
            <p:nvPr/>
          </p:nvSpPr>
          <p:spPr>
            <a:xfrm>
              <a:off x="0" y="-66675"/>
              <a:ext cx="592999" cy="288448"/>
            </a:xfrm>
            <a:prstGeom prst="rect">
              <a:avLst/>
            </a:prstGeom>
          </p:spPr>
          <p:txBody>
            <a:bodyPr anchor="ctr" rtlCol="false" tIns="50800" lIns="50800" bIns="50800" rIns="50800"/>
            <a:lstStyle/>
            <a:p>
              <a:pPr>
                <a:lnSpc>
                  <a:spcPts val="4900"/>
                </a:lnSpc>
              </a:pPr>
              <a:r>
                <a:rPr lang="en-US" sz="3500">
                  <a:solidFill>
                    <a:srgbClr val="FFFFFF"/>
                  </a:solidFill>
                  <a:latin typeface="Open Sans Bold"/>
                </a:rPr>
                <a:t>  git clone</a:t>
              </a:r>
            </a:p>
          </p:txBody>
        </p:sp>
      </p:grpSp>
      <p:grpSp>
        <p:nvGrpSpPr>
          <p:cNvPr name="Group 5" id="5"/>
          <p:cNvGrpSpPr/>
          <p:nvPr/>
        </p:nvGrpSpPr>
        <p:grpSpPr>
          <a:xfrm rot="0">
            <a:off x="-522026" y="2118786"/>
            <a:ext cx="5960632" cy="3683615"/>
            <a:chOff x="0" y="0"/>
            <a:chExt cx="1569878" cy="970170"/>
          </a:xfrm>
        </p:grpSpPr>
        <p:sp>
          <p:nvSpPr>
            <p:cNvPr name="Freeform 6" id="6"/>
            <p:cNvSpPr/>
            <p:nvPr/>
          </p:nvSpPr>
          <p:spPr>
            <a:xfrm flipH="false" flipV="false" rot="0">
              <a:off x="0" y="0"/>
              <a:ext cx="1569878" cy="970170"/>
            </a:xfrm>
            <a:custGeom>
              <a:avLst/>
              <a:gdLst/>
              <a:ahLst/>
              <a:cxnLst/>
              <a:rect r="r" b="b" t="t" l="l"/>
              <a:pathLst>
                <a:path h="970170" w="1569878">
                  <a:moveTo>
                    <a:pt x="66241" y="0"/>
                  </a:moveTo>
                  <a:lnTo>
                    <a:pt x="1503638" y="0"/>
                  </a:lnTo>
                  <a:cubicBezTo>
                    <a:pt x="1540221" y="0"/>
                    <a:pt x="1569878" y="29657"/>
                    <a:pt x="1569878" y="66241"/>
                  </a:cubicBezTo>
                  <a:lnTo>
                    <a:pt x="1569878" y="903929"/>
                  </a:lnTo>
                  <a:cubicBezTo>
                    <a:pt x="1569878" y="921498"/>
                    <a:pt x="1562900" y="938346"/>
                    <a:pt x="1550477" y="950769"/>
                  </a:cubicBezTo>
                  <a:cubicBezTo>
                    <a:pt x="1538054" y="963191"/>
                    <a:pt x="1521206" y="970170"/>
                    <a:pt x="1503638" y="970170"/>
                  </a:cubicBezTo>
                  <a:lnTo>
                    <a:pt x="66241" y="970170"/>
                  </a:lnTo>
                  <a:cubicBezTo>
                    <a:pt x="48673" y="970170"/>
                    <a:pt x="31824" y="963191"/>
                    <a:pt x="19402" y="950769"/>
                  </a:cubicBezTo>
                  <a:cubicBezTo>
                    <a:pt x="6979" y="938346"/>
                    <a:pt x="0" y="921498"/>
                    <a:pt x="0" y="903929"/>
                  </a:cubicBezTo>
                  <a:lnTo>
                    <a:pt x="0" y="66241"/>
                  </a:lnTo>
                  <a:cubicBezTo>
                    <a:pt x="0" y="48673"/>
                    <a:pt x="6979" y="31824"/>
                    <a:pt x="19402" y="19402"/>
                  </a:cubicBezTo>
                  <a:cubicBezTo>
                    <a:pt x="31824" y="6979"/>
                    <a:pt x="48673" y="0"/>
                    <a:pt x="66241" y="0"/>
                  </a:cubicBezTo>
                  <a:close/>
                </a:path>
              </a:pathLst>
            </a:custGeom>
            <a:solidFill>
              <a:srgbClr val="343CB6"/>
            </a:solidFill>
          </p:spPr>
        </p:sp>
        <p:sp>
          <p:nvSpPr>
            <p:cNvPr name="TextBox 7" id="7"/>
            <p:cNvSpPr txBox="true"/>
            <p:nvPr/>
          </p:nvSpPr>
          <p:spPr>
            <a:xfrm>
              <a:off x="0" y="-47625"/>
              <a:ext cx="1569878" cy="1017795"/>
            </a:xfrm>
            <a:prstGeom prst="rect">
              <a:avLst/>
            </a:prstGeom>
          </p:spPr>
          <p:txBody>
            <a:bodyPr anchor="ctr" rtlCol="false" tIns="50800" lIns="50800" bIns="50800" rIns="50800"/>
            <a:lstStyle/>
            <a:p>
              <a:pPr algn="ctr">
                <a:lnSpc>
                  <a:spcPts val="3499"/>
                </a:lnSpc>
              </a:pPr>
            </a:p>
          </p:txBody>
        </p:sp>
      </p:grpSp>
      <p:grpSp>
        <p:nvGrpSpPr>
          <p:cNvPr name="Group 8" id="8"/>
          <p:cNvGrpSpPr/>
          <p:nvPr/>
        </p:nvGrpSpPr>
        <p:grpSpPr>
          <a:xfrm rot="0">
            <a:off x="6461425" y="2118786"/>
            <a:ext cx="12307212" cy="899919"/>
            <a:chOff x="0" y="0"/>
            <a:chExt cx="942680" cy="68930"/>
          </a:xfrm>
        </p:grpSpPr>
        <p:sp>
          <p:nvSpPr>
            <p:cNvPr name="Freeform 9" id="9"/>
            <p:cNvSpPr/>
            <p:nvPr/>
          </p:nvSpPr>
          <p:spPr>
            <a:xfrm flipH="false" flipV="false" rot="0">
              <a:off x="0" y="0"/>
              <a:ext cx="942680" cy="68930"/>
            </a:xfrm>
            <a:custGeom>
              <a:avLst/>
              <a:gdLst/>
              <a:ahLst/>
              <a:cxnLst/>
              <a:rect r="r" b="b" t="t" l="l"/>
              <a:pathLst>
                <a:path h="68930" w="942680">
                  <a:moveTo>
                    <a:pt x="0" y="0"/>
                  </a:moveTo>
                  <a:lnTo>
                    <a:pt x="942680" y="0"/>
                  </a:lnTo>
                  <a:lnTo>
                    <a:pt x="942680" y="68930"/>
                  </a:lnTo>
                  <a:lnTo>
                    <a:pt x="0" y="68930"/>
                  </a:lnTo>
                  <a:close/>
                </a:path>
              </a:pathLst>
            </a:custGeom>
            <a:solidFill>
              <a:srgbClr val="343CB6">
                <a:alpha val="69804"/>
              </a:srgbClr>
            </a:solidFill>
          </p:spPr>
        </p:sp>
        <p:sp>
          <p:nvSpPr>
            <p:cNvPr name="TextBox 10" id="10"/>
            <p:cNvSpPr txBox="true"/>
            <p:nvPr/>
          </p:nvSpPr>
          <p:spPr>
            <a:xfrm>
              <a:off x="0" y="-47625"/>
              <a:ext cx="942680" cy="116555"/>
            </a:xfrm>
            <a:prstGeom prst="rect">
              <a:avLst/>
            </a:prstGeom>
          </p:spPr>
          <p:txBody>
            <a:bodyPr anchor="ctr" rtlCol="false" tIns="50800" lIns="50800" bIns="50800" rIns="50800"/>
            <a:lstStyle/>
            <a:p>
              <a:pPr algn="ctr">
                <a:lnSpc>
                  <a:spcPts val="3499"/>
                </a:lnSpc>
              </a:pPr>
            </a:p>
          </p:txBody>
        </p:sp>
      </p:grpSp>
      <p:sp>
        <p:nvSpPr>
          <p:cNvPr name="Freeform 11" id="11"/>
          <p:cNvSpPr/>
          <p:nvPr/>
        </p:nvSpPr>
        <p:spPr>
          <a:xfrm flipH="false" flipV="false" rot="0">
            <a:off x="6461425" y="3545874"/>
            <a:ext cx="11160236" cy="3985799"/>
          </a:xfrm>
          <a:custGeom>
            <a:avLst/>
            <a:gdLst/>
            <a:ahLst/>
            <a:cxnLst/>
            <a:rect r="r" b="b" t="t" l="l"/>
            <a:pathLst>
              <a:path h="3985799" w="11160236">
                <a:moveTo>
                  <a:pt x="0" y="0"/>
                </a:moveTo>
                <a:lnTo>
                  <a:pt x="11160236" y="0"/>
                </a:lnTo>
                <a:lnTo>
                  <a:pt x="11160236" y="3985799"/>
                </a:lnTo>
                <a:lnTo>
                  <a:pt x="0" y="3985799"/>
                </a:lnTo>
                <a:lnTo>
                  <a:pt x="0" y="0"/>
                </a:lnTo>
                <a:close/>
              </a:path>
            </a:pathLst>
          </a:custGeom>
          <a:blipFill>
            <a:blip r:embed="rId2"/>
            <a:stretch>
              <a:fillRect l="0" t="0" r="0" b="0"/>
            </a:stretch>
          </a:blipFill>
        </p:spPr>
      </p:sp>
      <p:sp>
        <p:nvSpPr>
          <p:cNvPr name="TextBox 12" id="12"/>
          <p:cNvSpPr txBox="true"/>
          <p:nvPr/>
        </p:nvSpPr>
        <p:spPr>
          <a:xfrm rot="0">
            <a:off x="334809" y="2568624"/>
            <a:ext cx="4844476" cy="2647950"/>
          </a:xfrm>
          <a:prstGeom prst="rect">
            <a:avLst/>
          </a:prstGeom>
        </p:spPr>
        <p:txBody>
          <a:bodyPr anchor="t" rtlCol="false" tIns="0" lIns="0" bIns="0" rIns="0">
            <a:spAutoFit/>
          </a:bodyPr>
          <a:lstStyle/>
          <a:p>
            <a:pPr>
              <a:lnSpc>
                <a:spcPts val="4200"/>
              </a:lnSpc>
            </a:pPr>
            <a:r>
              <a:rPr lang="en-US" sz="3000">
                <a:solidFill>
                  <a:srgbClr val="FFFFFF"/>
                </a:solidFill>
                <a:latin typeface="Open Sans"/>
              </a:rPr>
              <a:t>Git clone, merupakan suatu cara untuk meng-copy source code yang sudah ada di remote repo ke lokal komputer.</a:t>
            </a:r>
          </a:p>
        </p:txBody>
      </p:sp>
      <p:sp>
        <p:nvSpPr>
          <p:cNvPr name="TextBox 13" id="13"/>
          <p:cNvSpPr txBox="true"/>
          <p:nvPr/>
        </p:nvSpPr>
        <p:spPr>
          <a:xfrm rot="0">
            <a:off x="6825835" y="2358967"/>
            <a:ext cx="9656896" cy="431800"/>
          </a:xfrm>
          <a:prstGeom prst="rect">
            <a:avLst/>
          </a:prstGeom>
        </p:spPr>
        <p:txBody>
          <a:bodyPr anchor="t" rtlCol="false" tIns="0" lIns="0" bIns="0" rIns="0">
            <a:spAutoFit/>
          </a:bodyPr>
          <a:lstStyle/>
          <a:p>
            <a:pPr>
              <a:lnSpc>
                <a:spcPts val="3499"/>
              </a:lnSpc>
            </a:pPr>
            <a:r>
              <a:rPr lang="en-US" sz="2499">
                <a:solidFill>
                  <a:srgbClr val="FFFFFF"/>
                </a:solidFill>
                <a:latin typeface="Courier Prime"/>
              </a:rPr>
              <a:t>git clone &lt;link remote repository&gt;</a:t>
            </a:r>
          </a:p>
        </p:txBody>
      </p:sp>
      <p:grpSp>
        <p:nvGrpSpPr>
          <p:cNvPr name="Group 14" id="14"/>
          <p:cNvGrpSpPr/>
          <p:nvPr/>
        </p:nvGrpSpPr>
        <p:grpSpPr>
          <a:xfrm rot="0">
            <a:off x="12155843" y="7011814"/>
            <a:ext cx="1593532" cy="204788"/>
            <a:chOff x="0" y="0"/>
            <a:chExt cx="2124710" cy="273050"/>
          </a:xfrm>
        </p:grpSpPr>
        <p:sp>
          <p:nvSpPr>
            <p:cNvPr name="Freeform 15" id="15"/>
            <p:cNvSpPr/>
            <p:nvPr/>
          </p:nvSpPr>
          <p:spPr>
            <a:xfrm flipH="false" flipV="false" rot="0">
              <a:off x="34290" y="46990"/>
              <a:ext cx="2043430" cy="238760"/>
            </a:xfrm>
            <a:custGeom>
              <a:avLst/>
              <a:gdLst/>
              <a:ahLst/>
              <a:cxnLst/>
              <a:rect r="r" b="b" t="t" l="l"/>
              <a:pathLst>
                <a:path h="238760" w="2043430">
                  <a:moveTo>
                    <a:pt x="16510" y="110490"/>
                  </a:moveTo>
                  <a:cubicBezTo>
                    <a:pt x="951230" y="101600"/>
                    <a:pt x="956310" y="86360"/>
                    <a:pt x="993140" y="77470"/>
                  </a:cubicBezTo>
                  <a:cubicBezTo>
                    <a:pt x="1052830" y="62230"/>
                    <a:pt x="1162050" y="52070"/>
                    <a:pt x="1236980" y="46990"/>
                  </a:cubicBezTo>
                  <a:cubicBezTo>
                    <a:pt x="1300480" y="43180"/>
                    <a:pt x="1351280" y="40640"/>
                    <a:pt x="1413510" y="45720"/>
                  </a:cubicBezTo>
                  <a:cubicBezTo>
                    <a:pt x="1484630" y="52070"/>
                    <a:pt x="1564640" y="77470"/>
                    <a:pt x="1638300" y="85090"/>
                  </a:cubicBezTo>
                  <a:cubicBezTo>
                    <a:pt x="1706880" y="91440"/>
                    <a:pt x="1781810" y="92710"/>
                    <a:pt x="1838960" y="88900"/>
                  </a:cubicBezTo>
                  <a:cubicBezTo>
                    <a:pt x="1880870" y="85090"/>
                    <a:pt x="1922780" y="87630"/>
                    <a:pt x="1948180" y="69850"/>
                  </a:cubicBezTo>
                  <a:cubicBezTo>
                    <a:pt x="1968500" y="55880"/>
                    <a:pt x="1971040" y="7620"/>
                    <a:pt x="1987550" y="3810"/>
                  </a:cubicBezTo>
                  <a:cubicBezTo>
                    <a:pt x="2002790" y="0"/>
                    <a:pt x="2035810" y="22860"/>
                    <a:pt x="2039620" y="39370"/>
                  </a:cubicBezTo>
                  <a:cubicBezTo>
                    <a:pt x="2043430" y="58420"/>
                    <a:pt x="2020570" y="93980"/>
                    <a:pt x="1996440" y="111760"/>
                  </a:cubicBezTo>
                  <a:cubicBezTo>
                    <a:pt x="1963420" y="137160"/>
                    <a:pt x="1896110" y="146050"/>
                    <a:pt x="1838960" y="152400"/>
                  </a:cubicBezTo>
                  <a:cubicBezTo>
                    <a:pt x="1775460" y="160020"/>
                    <a:pt x="1701800" y="154940"/>
                    <a:pt x="1631950" y="148590"/>
                  </a:cubicBezTo>
                  <a:cubicBezTo>
                    <a:pt x="1559560" y="140970"/>
                    <a:pt x="1482090" y="115570"/>
                    <a:pt x="1413510" y="109220"/>
                  </a:cubicBezTo>
                  <a:cubicBezTo>
                    <a:pt x="1352550" y="104140"/>
                    <a:pt x="1303020" y="106680"/>
                    <a:pt x="1239520" y="110490"/>
                  </a:cubicBezTo>
                  <a:cubicBezTo>
                    <a:pt x="1163320" y="115570"/>
                    <a:pt x="1033780" y="123190"/>
                    <a:pt x="986790" y="142240"/>
                  </a:cubicBezTo>
                  <a:cubicBezTo>
                    <a:pt x="966470" y="149860"/>
                    <a:pt x="960120" y="166370"/>
                    <a:pt x="946150" y="171450"/>
                  </a:cubicBezTo>
                  <a:cubicBezTo>
                    <a:pt x="933450" y="176530"/>
                    <a:pt x="928370" y="172720"/>
                    <a:pt x="906780" y="173990"/>
                  </a:cubicBezTo>
                  <a:cubicBezTo>
                    <a:pt x="803910" y="177800"/>
                    <a:pt x="80010" y="238760"/>
                    <a:pt x="16510" y="175260"/>
                  </a:cubicBezTo>
                  <a:cubicBezTo>
                    <a:pt x="0" y="158750"/>
                    <a:pt x="16510" y="110490"/>
                    <a:pt x="16510" y="110490"/>
                  </a:cubicBezTo>
                </a:path>
              </a:pathLst>
            </a:custGeom>
            <a:solidFill>
              <a:srgbClr val="FFF234">
                <a:alpha val="49804"/>
              </a:srgbClr>
            </a:solidFill>
            <a:ln cap="sq">
              <a:noFill/>
              <a:prstDash val="solid"/>
              <a:miter/>
            </a:ln>
          </p:spPr>
        </p:sp>
      </p:grpSp>
      <p:grpSp>
        <p:nvGrpSpPr>
          <p:cNvPr name="Group 16" id="16"/>
          <p:cNvGrpSpPr/>
          <p:nvPr/>
        </p:nvGrpSpPr>
        <p:grpSpPr>
          <a:xfrm rot="0">
            <a:off x="11592878" y="4572953"/>
            <a:ext cx="5984558" cy="220980"/>
            <a:chOff x="0" y="0"/>
            <a:chExt cx="7979410" cy="294640"/>
          </a:xfrm>
        </p:grpSpPr>
        <p:sp>
          <p:nvSpPr>
            <p:cNvPr name="Freeform 17" id="17"/>
            <p:cNvSpPr/>
            <p:nvPr/>
          </p:nvSpPr>
          <p:spPr>
            <a:xfrm flipH="false" flipV="false" rot="0">
              <a:off x="36830" y="-66040"/>
              <a:ext cx="7909560" cy="335280"/>
            </a:xfrm>
            <a:custGeom>
              <a:avLst/>
              <a:gdLst/>
              <a:ahLst/>
              <a:cxnLst/>
              <a:rect r="r" b="b" t="t" l="l"/>
              <a:pathLst>
                <a:path h="335280" w="7909560">
                  <a:moveTo>
                    <a:pt x="13970" y="246380"/>
                  </a:moveTo>
                  <a:cubicBezTo>
                    <a:pt x="289560" y="240030"/>
                    <a:pt x="353060" y="213360"/>
                    <a:pt x="406400" y="207010"/>
                  </a:cubicBezTo>
                  <a:cubicBezTo>
                    <a:pt x="448310" y="201930"/>
                    <a:pt x="461010" y="204470"/>
                    <a:pt x="520700" y="203200"/>
                  </a:cubicBezTo>
                  <a:cubicBezTo>
                    <a:pt x="730250" y="199390"/>
                    <a:pt x="1659890" y="224790"/>
                    <a:pt x="1944370" y="203200"/>
                  </a:cubicBezTo>
                  <a:cubicBezTo>
                    <a:pt x="2067560" y="194310"/>
                    <a:pt x="2076450" y="172720"/>
                    <a:pt x="2205990" y="162560"/>
                  </a:cubicBezTo>
                  <a:cubicBezTo>
                    <a:pt x="2565400" y="134620"/>
                    <a:pt x="3925570" y="176530"/>
                    <a:pt x="4262120" y="160020"/>
                  </a:cubicBezTo>
                  <a:cubicBezTo>
                    <a:pt x="4371340" y="154940"/>
                    <a:pt x="4384040" y="146050"/>
                    <a:pt x="4479290" y="139700"/>
                  </a:cubicBezTo>
                  <a:cubicBezTo>
                    <a:pt x="4663440" y="128270"/>
                    <a:pt x="4944110" y="121920"/>
                    <a:pt x="5292090" y="116840"/>
                  </a:cubicBezTo>
                  <a:cubicBezTo>
                    <a:pt x="5913120" y="107950"/>
                    <a:pt x="7774940" y="0"/>
                    <a:pt x="7891780" y="116840"/>
                  </a:cubicBezTo>
                  <a:cubicBezTo>
                    <a:pt x="7909560" y="134620"/>
                    <a:pt x="7909560" y="162560"/>
                    <a:pt x="7891780" y="180340"/>
                  </a:cubicBezTo>
                  <a:cubicBezTo>
                    <a:pt x="7774940" y="297180"/>
                    <a:pt x="5914390" y="171450"/>
                    <a:pt x="5293360" y="180340"/>
                  </a:cubicBezTo>
                  <a:cubicBezTo>
                    <a:pt x="4946650" y="185420"/>
                    <a:pt x="4667250" y="191770"/>
                    <a:pt x="4481830" y="203200"/>
                  </a:cubicBezTo>
                  <a:cubicBezTo>
                    <a:pt x="4385310" y="209550"/>
                    <a:pt x="4372610" y="218440"/>
                    <a:pt x="4262120" y="223520"/>
                  </a:cubicBezTo>
                  <a:cubicBezTo>
                    <a:pt x="3933190" y="238760"/>
                    <a:pt x="2613660" y="212090"/>
                    <a:pt x="2284730" y="224790"/>
                  </a:cubicBezTo>
                  <a:cubicBezTo>
                    <a:pt x="2175510" y="228600"/>
                    <a:pt x="2128520" y="232410"/>
                    <a:pt x="2066290" y="241300"/>
                  </a:cubicBezTo>
                  <a:cubicBezTo>
                    <a:pt x="2019300" y="247650"/>
                    <a:pt x="2007870" y="260350"/>
                    <a:pt x="1944370" y="266700"/>
                  </a:cubicBezTo>
                  <a:cubicBezTo>
                    <a:pt x="1720850" y="289560"/>
                    <a:pt x="678180" y="242570"/>
                    <a:pt x="414020" y="270510"/>
                  </a:cubicBezTo>
                  <a:cubicBezTo>
                    <a:pt x="320040" y="280670"/>
                    <a:pt x="290830" y="303530"/>
                    <a:pt x="226060" y="309880"/>
                  </a:cubicBezTo>
                  <a:cubicBezTo>
                    <a:pt x="157480" y="317500"/>
                    <a:pt x="39370" y="335280"/>
                    <a:pt x="13970" y="309880"/>
                  </a:cubicBezTo>
                  <a:cubicBezTo>
                    <a:pt x="0" y="295910"/>
                    <a:pt x="13970" y="246380"/>
                    <a:pt x="13970" y="246380"/>
                  </a:cubicBezTo>
                </a:path>
              </a:pathLst>
            </a:custGeom>
            <a:solidFill>
              <a:srgbClr val="FFF234">
                <a:alpha val="49804"/>
              </a:srgbClr>
            </a:solidFill>
            <a:ln cap="sq">
              <a:noFill/>
              <a:prstDash val="solid"/>
              <a:miter/>
            </a:ln>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E1F32"/>
        </a:solidFill>
      </p:bgPr>
    </p:bg>
    <p:spTree>
      <p:nvGrpSpPr>
        <p:cNvPr id="1" name=""/>
        <p:cNvGrpSpPr/>
        <p:nvPr/>
      </p:nvGrpSpPr>
      <p:grpSpPr>
        <a:xfrm>
          <a:off x="0" y="0"/>
          <a:ext cx="0" cy="0"/>
          <a:chOff x="0" y="0"/>
          <a:chExt cx="0" cy="0"/>
        </a:xfrm>
      </p:grpSpPr>
      <p:grpSp>
        <p:nvGrpSpPr>
          <p:cNvPr name="Group 2" id="2"/>
          <p:cNvGrpSpPr/>
          <p:nvPr/>
        </p:nvGrpSpPr>
        <p:grpSpPr>
          <a:xfrm rot="0">
            <a:off x="0" y="362682"/>
            <a:ext cx="3031457" cy="950512"/>
            <a:chOff x="0" y="0"/>
            <a:chExt cx="707299" cy="221773"/>
          </a:xfrm>
        </p:grpSpPr>
        <p:sp>
          <p:nvSpPr>
            <p:cNvPr name="Freeform 3" id="3"/>
            <p:cNvSpPr/>
            <p:nvPr/>
          </p:nvSpPr>
          <p:spPr>
            <a:xfrm flipH="false" flipV="false" rot="0">
              <a:off x="0" y="0"/>
              <a:ext cx="707299" cy="221773"/>
            </a:xfrm>
            <a:custGeom>
              <a:avLst/>
              <a:gdLst/>
              <a:ahLst/>
              <a:cxnLst/>
              <a:rect r="r" b="b" t="t" l="l"/>
              <a:pathLst>
                <a:path h="221773" w="707299">
                  <a:moveTo>
                    <a:pt x="504099" y="0"/>
                  </a:moveTo>
                  <a:lnTo>
                    <a:pt x="0" y="0"/>
                  </a:lnTo>
                  <a:lnTo>
                    <a:pt x="0" y="221773"/>
                  </a:lnTo>
                  <a:lnTo>
                    <a:pt x="504099" y="221773"/>
                  </a:lnTo>
                  <a:lnTo>
                    <a:pt x="707299" y="110887"/>
                  </a:lnTo>
                  <a:lnTo>
                    <a:pt x="504099" y="0"/>
                  </a:lnTo>
                  <a:close/>
                </a:path>
              </a:pathLst>
            </a:custGeom>
            <a:solidFill>
              <a:srgbClr val="3B45DD"/>
            </a:solidFill>
          </p:spPr>
        </p:sp>
        <p:sp>
          <p:nvSpPr>
            <p:cNvPr name="TextBox 4" id="4"/>
            <p:cNvSpPr txBox="true"/>
            <p:nvPr/>
          </p:nvSpPr>
          <p:spPr>
            <a:xfrm>
              <a:off x="0" y="-66675"/>
              <a:ext cx="592999" cy="288448"/>
            </a:xfrm>
            <a:prstGeom prst="rect">
              <a:avLst/>
            </a:prstGeom>
          </p:spPr>
          <p:txBody>
            <a:bodyPr anchor="ctr" rtlCol="false" tIns="50800" lIns="50800" bIns="50800" rIns="50800"/>
            <a:lstStyle/>
            <a:p>
              <a:pPr>
                <a:lnSpc>
                  <a:spcPts val="4900"/>
                </a:lnSpc>
              </a:pPr>
              <a:r>
                <a:rPr lang="en-US" sz="3500">
                  <a:solidFill>
                    <a:srgbClr val="FFFFFF"/>
                  </a:solidFill>
                  <a:latin typeface="Open Sans Bold"/>
                </a:rPr>
                <a:t>  git init</a:t>
              </a:r>
            </a:p>
          </p:txBody>
        </p:sp>
      </p:grpSp>
      <p:grpSp>
        <p:nvGrpSpPr>
          <p:cNvPr name="Group 5" id="5"/>
          <p:cNvGrpSpPr/>
          <p:nvPr/>
        </p:nvGrpSpPr>
        <p:grpSpPr>
          <a:xfrm rot="0">
            <a:off x="-522026" y="2118786"/>
            <a:ext cx="5960632" cy="4184236"/>
            <a:chOff x="0" y="0"/>
            <a:chExt cx="1569878" cy="1102021"/>
          </a:xfrm>
        </p:grpSpPr>
        <p:sp>
          <p:nvSpPr>
            <p:cNvPr name="Freeform 6" id="6"/>
            <p:cNvSpPr/>
            <p:nvPr/>
          </p:nvSpPr>
          <p:spPr>
            <a:xfrm flipH="false" flipV="false" rot="0">
              <a:off x="0" y="0"/>
              <a:ext cx="1569878" cy="1102021"/>
            </a:xfrm>
            <a:custGeom>
              <a:avLst/>
              <a:gdLst/>
              <a:ahLst/>
              <a:cxnLst/>
              <a:rect r="r" b="b" t="t" l="l"/>
              <a:pathLst>
                <a:path h="1102021" w="1569878">
                  <a:moveTo>
                    <a:pt x="66241" y="0"/>
                  </a:moveTo>
                  <a:lnTo>
                    <a:pt x="1503638" y="0"/>
                  </a:lnTo>
                  <a:cubicBezTo>
                    <a:pt x="1540221" y="0"/>
                    <a:pt x="1569878" y="29657"/>
                    <a:pt x="1569878" y="66241"/>
                  </a:cubicBezTo>
                  <a:lnTo>
                    <a:pt x="1569878" y="1035780"/>
                  </a:lnTo>
                  <a:cubicBezTo>
                    <a:pt x="1569878" y="1053348"/>
                    <a:pt x="1562900" y="1070197"/>
                    <a:pt x="1550477" y="1082619"/>
                  </a:cubicBezTo>
                  <a:cubicBezTo>
                    <a:pt x="1538054" y="1095042"/>
                    <a:pt x="1521206" y="1102021"/>
                    <a:pt x="1503638" y="1102021"/>
                  </a:cubicBezTo>
                  <a:lnTo>
                    <a:pt x="66241" y="1102021"/>
                  </a:lnTo>
                  <a:cubicBezTo>
                    <a:pt x="48673" y="1102021"/>
                    <a:pt x="31824" y="1095042"/>
                    <a:pt x="19402" y="1082619"/>
                  </a:cubicBezTo>
                  <a:cubicBezTo>
                    <a:pt x="6979" y="1070197"/>
                    <a:pt x="0" y="1053348"/>
                    <a:pt x="0" y="1035780"/>
                  </a:cubicBezTo>
                  <a:lnTo>
                    <a:pt x="0" y="66241"/>
                  </a:lnTo>
                  <a:cubicBezTo>
                    <a:pt x="0" y="48673"/>
                    <a:pt x="6979" y="31824"/>
                    <a:pt x="19402" y="19402"/>
                  </a:cubicBezTo>
                  <a:cubicBezTo>
                    <a:pt x="31824" y="6979"/>
                    <a:pt x="48673" y="0"/>
                    <a:pt x="66241" y="0"/>
                  </a:cubicBezTo>
                  <a:close/>
                </a:path>
              </a:pathLst>
            </a:custGeom>
            <a:solidFill>
              <a:srgbClr val="343CB6"/>
            </a:solidFill>
          </p:spPr>
        </p:sp>
        <p:sp>
          <p:nvSpPr>
            <p:cNvPr name="TextBox 7" id="7"/>
            <p:cNvSpPr txBox="true"/>
            <p:nvPr/>
          </p:nvSpPr>
          <p:spPr>
            <a:xfrm>
              <a:off x="0" y="-47625"/>
              <a:ext cx="1569878" cy="1149646"/>
            </a:xfrm>
            <a:prstGeom prst="rect">
              <a:avLst/>
            </a:prstGeom>
          </p:spPr>
          <p:txBody>
            <a:bodyPr anchor="ctr" rtlCol="false" tIns="50800" lIns="50800" bIns="50800" rIns="50800"/>
            <a:lstStyle/>
            <a:p>
              <a:pPr algn="ctr">
                <a:lnSpc>
                  <a:spcPts val="3499"/>
                </a:lnSpc>
              </a:pPr>
            </a:p>
          </p:txBody>
        </p:sp>
      </p:grpSp>
      <p:grpSp>
        <p:nvGrpSpPr>
          <p:cNvPr name="Group 8" id="8"/>
          <p:cNvGrpSpPr/>
          <p:nvPr/>
        </p:nvGrpSpPr>
        <p:grpSpPr>
          <a:xfrm rot="0">
            <a:off x="6526022" y="2118786"/>
            <a:ext cx="12307212" cy="899919"/>
            <a:chOff x="0" y="0"/>
            <a:chExt cx="942680" cy="68930"/>
          </a:xfrm>
        </p:grpSpPr>
        <p:sp>
          <p:nvSpPr>
            <p:cNvPr name="Freeform 9" id="9"/>
            <p:cNvSpPr/>
            <p:nvPr/>
          </p:nvSpPr>
          <p:spPr>
            <a:xfrm flipH="false" flipV="false" rot="0">
              <a:off x="0" y="0"/>
              <a:ext cx="942680" cy="68930"/>
            </a:xfrm>
            <a:custGeom>
              <a:avLst/>
              <a:gdLst/>
              <a:ahLst/>
              <a:cxnLst/>
              <a:rect r="r" b="b" t="t" l="l"/>
              <a:pathLst>
                <a:path h="68930" w="942680">
                  <a:moveTo>
                    <a:pt x="0" y="0"/>
                  </a:moveTo>
                  <a:lnTo>
                    <a:pt x="942680" y="0"/>
                  </a:lnTo>
                  <a:lnTo>
                    <a:pt x="942680" y="68930"/>
                  </a:lnTo>
                  <a:lnTo>
                    <a:pt x="0" y="68930"/>
                  </a:lnTo>
                  <a:close/>
                </a:path>
              </a:pathLst>
            </a:custGeom>
            <a:solidFill>
              <a:srgbClr val="343CB6">
                <a:alpha val="69804"/>
              </a:srgbClr>
            </a:solidFill>
          </p:spPr>
        </p:sp>
        <p:sp>
          <p:nvSpPr>
            <p:cNvPr name="TextBox 10" id="10"/>
            <p:cNvSpPr txBox="true"/>
            <p:nvPr/>
          </p:nvSpPr>
          <p:spPr>
            <a:xfrm>
              <a:off x="0" y="-47625"/>
              <a:ext cx="942680" cy="116555"/>
            </a:xfrm>
            <a:prstGeom prst="rect">
              <a:avLst/>
            </a:prstGeom>
          </p:spPr>
          <p:txBody>
            <a:bodyPr anchor="ctr" rtlCol="false" tIns="50800" lIns="50800" bIns="50800" rIns="50800"/>
            <a:lstStyle/>
            <a:p>
              <a:pPr algn="ctr">
                <a:lnSpc>
                  <a:spcPts val="3499"/>
                </a:lnSpc>
              </a:pPr>
            </a:p>
          </p:txBody>
        </p:sp>
      </p:grpSp>
      <p:sp>
        <p:nvSpPr>
          <p:cNvPr name="Freeform 11" id="11"/>
          <p:cNvSpPr/>
          <p:nvPr/>
        </p:nvSpPr>
        <p:spPr>
          <a:xfrm flipH="false" flipV="false" rot="0">
            <a:off x="6526022" y="3435795"/>
            <a:ext cx="8816870" cy="5734455"/>
          </a:xfrm>
          <a:custGeom>
            <a:avLst/>
            <a:gdLst/>
            <a:ahLst/>
            <a:cxnLst/>
            <a:rect r="r" b="b" t="t" l="l"/>
            <a:pathLst>
              <a:path h="5734455" w="8816870">
                <a:moveTo>
                  <a:pt x="0" y="0"/>
                </a:moveTo>
                <a:lnTo>
                  <a:pt x="8816870" y="0"/>
                </a:lnTo>
                <a:lnTo>
                  <a:pt x="8816870" y="5734455"/>
                </a:lnTo>
                <a:lnTo>
                  <a:pt x="0" y="5734455"/>
                </a:lnTo>
                <a:lnTo>
                  <a:pt x="0" y="0"/>
                </a:lnTo>
                <a:close/>
              </a:path>
            </a:pathLst>
          </a:custGeom>
          <a:blipFill>
            <a:blip r:embed="rId2"/>
            <a:stretch>
              <a:fillRect l="0" t="0" r="0" b="0"/>
            </a:stretch>
          </a:blipFill>
        </p:spPr>
      </p:sp>
      <p:sp>
        <p:nvSpPr>
          <p:cNvPr name="TextBox 12" id="12"/>
          <p:cNvSpPr txBox="true"/>
          <p:nvPr/>
        </p:nvSpPr>
        <p:spPr>
          <a:xfrm rot="0">
            <a:off x="334809" y="2568624"/>
            <a:ext cx="4844476" cy="3181350"/>
          </a:xfrm>
          <a:prstGeom prst="rect">
            <a:avLst/>
          </a:prstGeom>
        </p:spPr>
        <p:txBody>
          <a:bodyPr anchor="t" rtlCol="false" tIns="0" lIns="0" bIns="0" rIns="0">
            <a:spAutoFit/>
          </a:bodyPr>
          <a:lstStyle/>
          <a:p>
            <a:pPr>
              <a:lnSpc>
                <a:spcPts val="4200"/>
              </a:lnSpc>
            </a:pPr>
            <a:r>
              <a:rPr lang="en-US" sz="3000">
                <a:solidFill>
                  <a:srgbClr val="FFFFFF"/>
                </a:solidFill>
                <a:latin typeface="Open Sans"/>
              </a:rPr>
              <a:t>Git init, merupakan suatu cara untuk membuat inisiasi git. jika melakukan “git init” di dalam folder maka folder tersebut akan menjadi repository project.</a:t>
            </a:r>
          </a:p>
        </p:txBody>
      </p:sp>
      <p:sp>
        <p:nvSpPr>
          <p:cNvPr name="TextBox 13" id="13"/>
          <p:cNvSpPr txBox="true"/>
          <p:nvPr/>
        </p:nvSpPr>
        <p:spPr>
          <a:xfrm rot="0">
            <a:off x="6890431" y="2358967"/>
            <a:ext cx="9656896" cy="431800"/>
          </a:xfrm>
          <a:prstGeom prst="rect">
            <a:avLst/>
          </a:prstGeom>
        </p:spPr>
        <p:txBody>
          <a:bodyPr anchor="t" rtlCol="false" tIns="0" lIns="0" bIns="0" rIns="0">
            <a:spAutoFit/>
          </a:bodyPr>
          <a:lstStyle/>
          <a:p>
            <a:pPr>
              <a:lnSpc>
                <a:spcPts val="3499"/>
              </a:lnSpc>
            </a:pPr>
            <a:r>
              <a:rPr lang="en-US" sz="2499">
                <a:solidFill>
                  <a:srgbClr val="FFFFFF"/>
                </a:solidFill>
                <a:latin typeface="Courier Prime"/>
              </a:rPr>
              <a:t>git init</a:t>
            </a:r>
          </a:p>
        </p:txBody>
      </p:sp>
      <p:grpSp>
        <p:nvGrpSpPr>
          <p:cNvPr name="Group 14" id="14"/>
          <p:cNvGrpSpPr/>
          <p:nvPr/>
        </p:nvGrpSpPr>
        <p:grpSpPr>
          <a:xfrm rot="0">
            <a:off x="7251382" y="8709660"/>
            <a:ext cx="907732" cy="222885"/>
            <a:chOff x="0" y="0"/>
            <a:chExt cx="1210310" cy="297180"/>
          </a:xfrm>
        </p:grpSpPr>
        <p:sp>
          <p:nvSpPr>
            <p:cNvPr name="Freeform 15" id="15"/>
            <p:cNvSpPr/>
            <p:nvPr/>
          </p:nvSpPr>
          <p:spPr>
            <a:xfrm flipH="false" flipV="false" rot="0">
              <a:off x="39370" y="39370"/>
              <a:ext cx="1123950" cy="218440"/>
            </a:xfrm>
            <a:custGeom>
              <a:avLst/>
              <a:gdLst/>
              <a:ahLst/>
              <a:cxnLst/>
              <a:rect r="r" b="b" t="t" l="l"/>
              <a:pathLst>
                <a:path h="218440" w="1123950">
                  <a:moveTo>
                    <a:pt x="11430" y="142240"/>
                  </a:moveTo>
                  <a:cubicBezTo>
                    <a:pt x="119380" y="137160"/>
                    <a:pt x="152400" y="114300"/>
                    <a:pt x="201930" y="104140"/>
                  </a:cubicBezTo>
                  <a:cubicBezTo>
                    <a:pt x="284480" y="87630"/>
                    <a:pt x="467360" y="88900"/>
                    <a:pt x="535940" y="73660"/>
                  </a:cubicBezTo>
                  <a:cubicBezTo>
                    <a:pt x="567690" y="66040"/>
                    <a:pt x="572770" y="54610"/>
                    <a:pt x="604520" y="48260"/>
                  </a:cubicBezTo>
                  <a:cubicBezTo>
                    <a:pt x="673100" y="35560"/>
                    <a:pt x="852170" y="54610"/>
                    <a:pt x="939800" y="44450"/>
                  </a:cubicBezTo>
                  <a:cubicBezTo>
                    <a:pt x="998220" y="38100"/>
                    <a:pt x="1054100" y="0"/>
                    <a:pt x="1084580" y="11430"/>
                  </a:cubicBezTo>
                  <a:cubicBezTo>
                    <a:pt x="1103630" y="19050"/>
                    <a:pt x="1123950" y="49530"/>
                    <a:pt x="1120140" y="63500"/>
                  </a:cubicBezTo>
                  <a:cubicBezTo>
                    <a:pt x="1116330" y="77470"/>
                    <a:pt x="1083310" y="86360"/>
                    <a:pt x="1059180" y="93980"/>
                  </a:cubicBezTo>
                  <a:cubicBezTo>
                    <a:pt x="1026160" y="104140"/>
                    <a:pt x="989330" y="105410"/>
                    <a:pt x="939800" y="107950"/>
                  </a:cubicBezTo>
                  <a:cubicBezTo>
                    <a:pt x="861060" y="113030"/>
                    <a:pt x="704850" y="99060"/>
                    <a:pt x="632460" y="109220"/>
                  </a:cubicBezTo>
                  <a:cubicBezTo>
                    <a:pt x="591820" y="115570"/>
                    <a:pt x="580390" y="129540"/>
                    <a:pt x="539750" y="137160"/>
                  </a:cubicBezTo>
                  <a:cubicBezTo>
                    <a:pt x="464820" y="151130"/>
                    <a:pt x="294640" y="149860"/>
                    <a:pt x="212090" y="166370"/>
                  </a:cubicBezTo>
                  <a:cubicBezTo>
                    <a:pt x="158750" y="176530"/>
                    <a:pt x="121920" y="199390"/>
                    <a:pt x="85090" y="205740"/>
                  </a:cubicBezTo>
                  <a:cubicBezTo>
                    <a:pt x="57150" y="209550"/>
                    <a:pt x="22860" y="218440"/>
                    <a:pt x="11430" y="207010"/>
                  </a:cubicBezTo>
                  <a:cubicBezTo>
                    <a:pt x="0" y="195580"/>
                    <a:pt x="11430" y="142240"/>
                    <a:pt x="11430" y="142240"/>
                  </a:cubicBezTo>
                </a:path>
              </a:pathLst>
            </a:custGeom>
            <a:solidFill>
              <a:srgbClr val="FFF234">
                <a:alpha val="49804"/>
              </a:srgbClr>
            </a:solidFill>
            <a:ln cap="sq">
              <a:noFill/>
              <a:prstDash val="solid"/>
              <a:miter/>
            </a:ln>
          </p:spPr>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E1F32"/>
        </a:solidFill>
      </p:bgPr>
    </p:bg>
    <p:spTree>
      <p:nvGrpSpPr>
        <p:cNvPr id="1" name=""/>
        <p:cNvGrpSpPr/>
        <p:nvPr/>
      </p:nvGrpSpPr>
      <p:grpSpPr>
        <a:xfrm>
          <a:off x="0" y="0"/>
          <a:ext cx="0" cy="0"/>
          <a:chOff x="0" y="0"/>
          <a:chExt cx="0" cy="0"/>
        </a:xfrm>
      </p:grpSpPr>
      <p:grpSp>
        <p:nvGrpSpPr>
          <p:cNvPr name="Group 2" id="2"/>
          <p:cNvGrpSpPr/>
          <p:nvPr/>
        </p:nvGrpSpPr>
        <p:grpSpPr>
          <a:xfrm rot="0">
            <a:off x="0" y="598413"/>
            <a:ext cx="3645121" cy="950512"/>
            <a:chOff x="0" y="0"/>
            <a:chExt cx="850479" cy="221773"/>
          </a:xfrm>
        </p:grpSpPr>
        <p:sp>
          <p:nvSpPr>
            <p:cNvPr name="Freeform 3" id="3"/>
            <p:cNvSpPr/>
            <p:nvPr/>
          </p:nvSpPr>
          <p:spPr>
            <a:xfrm flipH="false" flipV="false" rot="0">
              <a:off x="0" y="0"/>
              <a:ext cx="850479" cy="221773"/>
            </a:xfrm>
            <a:custGeom>
              <a:avLst/>
              <a:gdLst/>
              <a:ahLst/>
              <a:cxnLst/>
              <a:rect r="r" b="b" t="t" l="l"/>
              <a:pathLst>
                <a:path h="221773" w="850479">
                  <a:moveTo>
                    <a:pt x="647279" y="0"/>
                  </a:moveTo>
                  <a:lnTo>
                    <a:pt x="0" y="0"/>
                  </a:lnTo>
                  <a:lnTo>
                    <a:pt x="0" y="221773"/>
                  </a:lnTo>
                  <a:lnTo>
                    <a:pt x="647279" y="221773"/>
                  </a:lnTo>
                  <a:lnTo>
                    <a:pt x="850479" y="110887"/>
                  </a:lnTo>
                  <a:lnTo>
                    <a:pt x="647279" y="0"/>
                  </a:lnTo>
                  <a:close/>
                </a:path>
              </a:pathLst>
            </a:custGeom>
            <a:solidFill>
              <a:srgbClr val="3B45DD"/>
            </a:solidFill>
          </p:spPr>
        </p:sp>
        <p:sp>
          <p:nvSpPr>
            <p:cNvPr name="TextBox 4" id="4"/>
            <p:cNvSpPr txBox="true"/>
            <p:nvPr/>
          </p:nvSpPr>
          <p:spPr>
            <a:xfrm>
              <a:off x="0" y="-66675"/>
              <a:ext cx="736179" cy="288448"/>
            </a:xfrm>
            <a:prstGeom prst="rect">
              <a:avLst/>
            </a:prstGeom>
          </p:spPr>
          <p:txBody>
            <a:bodyPr anchor="ctr" rtlCol="false" tIns="50800" lIns="50800" bIns="50800" rIns="50800"/>
            <a:lstStyle/>
            <a:p>
              <a:pPr>
                <a:lnSpc>
                  <a:spcPts val="4900"/>
                </a:lnSpc>
              </a:pPr>
              <a:r>
                <a:rPr lang="en-US" sz="3500">
                  <a:solidFill>
                    <a:srgbClr val="FFFFFF"/>
                  </a:solidFill>
                  <a:latin typeface="Open Sans Bold"/>
                </a:rPr>
                <a:t>  git remote</a:t>
              </a:r>
            </a:p>
          </p:txBody>
        </p:sp>
      </p:grpSp>
      <p:grpSp>
        <p:nvGrpSpPr>
          <p:cNvPr name="Group 5" id="5"/>
          <p:cNvGrpSpPr/>
          <p:nvPr/>
        </p:nvGrpSpPr>
        <p:grpSpPr>
          <a:xfrm rot="0">
            <a:off x="-522026" y="2118786"/>
            <a:ext cx="5960632" cy="6702316"/>
            <a:chOff x="0" y="0"/>
            <a:chExt cx="1569878" cy="1765219"/>
          </a:xfrm>
        </p:grpSpPr>
        <p:sp>
          <p:nvSpPr>
            <p:cNvPr name="Freeform 6" id="6"/>
            <p:cNvSpPr/>
            <p:nvPr/>
          </p:nvSpPr>
          <p:spPr>
            <a:xfrm flipH="false" flipV="false" rot="0">
              <a:off x="0" y="0"/>
              <a:ext cx="1569878" cy="1765219"/>
            </a:xfrm>
            <a:custGeom>
              <a:avLst/>
              <a:gdLst/>
              <a:ahLst/>
              <a:cxnLst/>
              <a:rect r="r" b="b" t="t" l="l"/>
              <a:pathLst>
                <a:path h="1765219" w="1569878">
                  <a:moveTo>
                    <a:pt x="66241" y="0"/>
                  </a:moveTo>
                  <a:lnTo>
                    <a:pt x="1503638" y="0"/>
                  </a:lnTo>
                  <a:cubicBezTo>
                    <a:pt x="1540221" y="0"/>
                    <a:pt x="1569878" y="29657"/>
                    <a:pt x="1569878" y="66241"/>
                  </a:cubicBezTo>
                  <a:lnTo>
                    <a:pt x="1569878" y="1698978"/>
                  </a:lnTo>
                  <a:cubicBezTo>
                    <a:pt x="1569878" y="1716546"/>
                    <a:pt x="1562900" y="1733395"/>
                    <a:pt x="1550477" y="1745817"/>
                  </a:cubicBezTo>
                  <a:cubicBezTo>
                    <a:pt x="1538054" y="1758240"/>
                    <a:pt x="1521206" y="1765219"/>
                    <a:pt x="1503638" y="1765219"/>
                  </a:cubicBezTo>
                  <a:lnTo>
                    <a:pt x="66241" y="1765219"/>
                  </a:lnTo>
                  <a:cubicBezTo>
                    <a:pt x="29657" y="1765219"/>
                    <a:pt x="0" y="1735562"/>
                    <a:pt x="0" y="1698978"/>
                  </a:cubicBezTo>
                  <a:lnTo>
                    <a:pt x="0" y="66241"/>
                  </a:lnTo>
                  <a:cubicBezTo>
                    <a:pt x="0" y="48673"/>
                    <a:pt x="6979" y="31824"/>
                    <a:pt x="19402" y="19402"/>
                  </a:cubicBezTo>
                  <a:cubicBezTo>
                    <a:pt x="31824" y="6979"/>
                    <a:pt x="48673" y="0"/>
                    <a:pt x="66241" y="0"/>
                  </a:cubicBezTo>
                  <a:close/>
                </a:path>
              </a:pathLst>
            </a:custGeom>
            <a:solidFill>
              <a:srgbClr val="343CB6"/>
            </a:solidFill>
          </p:spPr>
        </p:sp>
        <p:sp>
          <p:nvSpPr>
            <p:cNvPr name="TextBox 7" id="7"/>
            <p:cNvSpPr txBox="true"/>
            <p:nvPr/>
          </p:nvSpPr>
          <p:spPr>
            <a:xfrm>
              <a:off x="0" y="-47625"/>
              <a:ext cx="1569878" cy="1812844"/>
            </a:xfrm>
            <a:prstGeom prst="rect">
              <a:avLst/>
            </a:prstGeom>
          </p:spPr>
          <p:txBody>
            <a:bodyPr anchor="ctr" rtlCol="false" tIns="50800" lIns="50800" bIns="50800" rIns="50800"/>
            <a:lstStyle/>
            <a:p>
              <a:pPr algn="ctr">
                <a:lnSpc>
                  <a:spcPts val="3499"/>
                </a:lnSpc>
              </a:pPr>
            </a:p>
          </p:txBody>
        </p:sp>
      </p:grpSp>
      <p:grpSp>
        <p:nvGrpSpPr>
          <p:cNvPr name="Group 8" id="8"/>
          <p:cNvGrpSpPr/>
          <p:nvPr/>
        </p:nvGrpSpPr>
        <p:grpSpPr>
          <a:xfrm rot="0">
            <a:off x="6526022" y="1548924"/>
            <a:ext cx="12307212" cy="2039644"/>
            <a:chOff x="0" y="0"/>
            <a:chExt cx="942680" cy="156228"/>
          </a:xfrm>
        </p:grpSpPr>
        <p:sp>
          <p:nvSpPr>
            <p:cNvPr name="Freeform 9" id="9"/>
            <p:cNvSpPr/>
            <p:nvPr/>
          </p:nvSpPr>
          <p:spPr>
            <a:xfrm flipH="false" flipV="false" rot="0">
              <a:off x="0" y="0"/>
              <a:ext cx="942680" cy="156228"/>
            </a:xfrm>
            <a:custGeom>
              <a:avLst/>
              <a:gdLst/>
              <a:ahLst/>
              <a:cxnLst/>
              <a:rect r="r" b="b" t="t" l="l"/>
              <a:pathLst>
                <a:path h="156228" w="942680">
                  <a:moveTo>
                    <a:pt x="0" y="0"/>
                  </a:moveTo>
                  <a:lnTo>
                    <a:pt x="942680" y="0"/>
                  </a:lnTo>
                  <a:lnTo>
                    <a:pt x="942680" y="156228"/>
                  </a:lnTo>
                  <a:lnTo>
                    <a:pt x="0" y="156228"/>
                  </a:lnTo>
                  <a:close/>
                </a:path>
              </a:pathLst>
            </a:custGeom>
            <a:solidFill>
              <a:srgbClr val="343CB6">
                <a:alpha val="69804"/>
              </a:srgbClr>
            </a:solidFill>
          </p:spPr>
        </p:sp>
        <p:sp>
          <p:nvSpPr>
            <p:cNvPr name="TextBox 10" id="10"/>
            <p:cNvSpPr txBox="true"/>
            <p:nvPr/>
          </p:nvSpPr>
          <p:spPr>
            <a:xfrm>
              <a:off x="0" y="-47625"/>
              <a:ext cx="942680" cy="203853"/>
            </a:xfrm>
            <a:prstGeom prst="rect">
              <a:avLst/>
            </a:prstGeom>
          </p:spPr>
          <p:txBody>
            <a:bodyPr anchor="ctr" rtlCol="false" tIns="50800" lIns="50800" bIns="50800" rIns="50800"/>
            <a:lstStyle/>
            <a:p>
              <a:pPr algn="ctr">
                <a:lnSpc>
                  <a:spcPts val="3499"/>
                </a:lnSpc>
              </a:pPr>
            </a:p>
          </p:txBody>
        </p:sp>
      </p:grpSp>
      <p:sp>
        <p:nvSpPr>
          <p:cNvPr name="Freeform 11" id="11"/>
          <p:cNvSpPr/>
          <p:nvPr/>
        </p:nvSpPr>
        <p:spPr>
          <a:xfrm flipH="false" flipV="false" rot="0">
            <a:off x="6562725" y="3962400"/>
            <a:ext cx="11130060" cy="4659851"/>
          </a:xfrm>
          <a:custGeom>
            <a:avLst/>
            <a:gdLst/>
            <a:ahLst/>
            <a:cxnLst/>
            <a:rect r="r" b="b" t="t" l="l"/>
            <a:pathLst>
              <a:path h="4659851" w="11130060">
                <a:moveTo>
                  <a:pt x="0" y="0"/>
                </a:moveTo>
                <a:lnTo>
                  <a:pt x="11130060" y="0"/>
                </a:lnTo>
                <a:lnTo>
                  <a:pt x="11130060" y="4659851"/>
                </a:lnTo>
                <a:lnTo>
                  <a:pt x="0" y="4659851"/>
                </a:lnTo>
                <a:lnTo>
                  <a:pt x="0" y="0"/>
                </a:lnTo>
                <a:close/>
              </a:path>
            </a:pathLst>
          </a:custGeom>
          <a:blipFill>
            <a:blip r:embed="rId2"/>
            <a:stretch>
              <a:fillRect l="-329" t="-1482" r="0" b="0"/>
            </a:stretch>
          </a:blipFill>
        </p:spPr>
      </p:sp>
      <p:sp>
        <p:nvSpPr>
          <p:cNvPr name="TextBox 12" id="12"/>
          <p:cNvSpPr txBox="true"/>
          <p:nvPr/>
        </p:nvSpPr>
        <p:spPr>
          <a:xfrm rot="0">
            <a:off x="334809" y="2568624"/>
            <a:ext cx="4844476" cy="5848350"/>
          </a:xfrm>
          <a:prstGeom prst="rect">
            <a:avLst/>
          </a:prstGeom>
        </p:spPr>
        <p:txBody>
          <a:bodyPr anchor="t" rtlCol="false" tIns="0" lIns="0" bIns="0" rIns="0">
            <a:spAutoFit/>
          </a:bodyPr>
          <a:lstStyle/>
          <a:p>
            <a:pPr>
              <a:lnSpc>
                <a:spcPts val="4200"/>
              </a:lnSpc>
            </a:pPr>
            <a:r>
              <a:rPr lang="en-US" sz="3000">
                <a:solidFill>
                  <a:srgbClr val="FFFFFF"/>
                </a:solidFill>
                <a:latin typeface="Open Sans"/>
              </a:rPr>
              <a:t>Git remote, merupakan perintah yang digunakan untuk mengelola referensi ke repositori git lain yang terletak di lokasi jarak jauh. Repositori remote ini dapat berada di server lain atau bahkan di hosting layanan seperti GitHub, GitLab, Bitbucket, atau server Git pribadi.</a:t>
            </a:r>
          </a:p>
        </p:txBody>
      </p:sp>
      <p:sp>
        <p:nvSpPr>
          <p:cNvPr name="TextBox 13" id="13"/>
          <p:cNvSpPr txBox="true"/>
          <p:nvPr/>
        </p:nvSpPr>
        <p:spPr>
          <a:xfrm rot="0">
            <a:off x="6874282" y="1667046"/>
            <a:ext cx="11252227" cy="1746250"/>
          </a:xfrm>
          <a:prstGeom prst="rect">
            <a:avLst/>
          </a:prstGeom>
        </p:spPr>
        <p:txBody>
          <a:bodyPr anchor="t" rtlCol="false" tIns="0" lIns="0" bIns="0" rIns="0">
            <a:spAutoFit/>
          </a:bodyPr>
          <a:lstStyle/>
          <a:p>
            <a:pPr>
              <a:lnSpc>
                <a:spcPts val="3499"/>
              </a:lnSpc>
            </a:pPr>
            <a:r>
              <a:rPr lang="en-US" sz="2499">
                <a:solidFill>
                  <a:srgbClr val="FFFFFF"/>
                </a:solidFill>
                <a:latin typeface="Courier Prime"/>
              </a:rPr>
              <a:t>git remote add &lt;name_alias&gt; &lt;link remote repository&gt;</a:t>
            </a:r>
          </a:p>
          <a:p>
            <a:pPr>
              <a:lnSpc>
                <a:spcPts val="3499"/>
              </a:lnSpc>
            </a:pPr>
            <a:r>
              <a:rPr lang="en-US" sz="2499">
                <a:solidFill>
                  <a:srgbClr val="FFFFFF"/>
                </a:solidFill>
                <a:latin typeface="Courier Prime"/>
              </a:rPr>
              <a:t>git remote -v</a:t>
            </a:r>
          </a:p>
          <a:p>
            <a:pPr>
              <a:lnSpc>
                <a:spcPts val="3499"/>
              </a:lnSpc>
            </a:pPr>
            <a:r>
              <a:rPr lang="en-US" sz="2499">
                <a:solidFill>
                  <a:srgbClr val="FFFFFF"/>
                </a:solidFill>
                <a:latin typeface="Courier Prime"/>
              </a:rPr>
              <a:t>git remote remove &lt;name_alias&gt;</a:t>
            </a:r>
          </a:p>
          <a:p>
            <a:pPr>
              <a:lnSpc>
                <a:spcPts val="3499"/>
              </a:lnSpc>
            </a:pPr>
            <a:r>
              <a:rPr lang="en-US" sz="2499">
                <a:solidFill>
                  <a:srgbClr val="FFFFFF"/>
                </a:solidFill>
                <a:latin typeface="Courier Prime"/>
              </a:rPr>
              <a:t>git remote rename &lt;old_name_alias&gt; &lt;new_name_alias&gt;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DAFyLW2_LaU</dc:identifier>
  <dcterms:modified xsi:type="dcterms:W3CDTF">2011-08-01T06:04:30Z</dcterms:modified>
  <cp:revision>1</cp:revision>
  <dc:title>Materi GIT</dc:title>
</cp:coreProperties>
</file>