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5"/>
      <p:bold r:id="rId16"/>
      <p:italic r:id="rId17"/>
    </p:embeddedFont>
    <p:embeddedFont>
      <p:font typeface="Poppins" panose="020B0502040204020203" pitchFamily="2" charset="0"/>
      <p:regular r:id="rId18"/>
      <p:bold r:id="rId19"/>
      <p:italic r:id="rId20"/>
    </p:embeddedFont>
    <p:embeddedFont>
      <p:font typeface="Rubik" panose="020B0604020202020204" charset="-79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81B85F-AFAE-4584-9910-FC665E261A55}">
  <a:tblStyle styleId="{9C81B85F-AFAE-4584-9910-FC665E261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85262" autoAdjust="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 Kavaldo" userId="17150775e464699e" providerId="LiveId" clId="{388A1D50-558D-4DB4-B127-0E4841582C6B}"/>
    <pc:docChg chg="modSld">
      <pc:chgData name="Maulana Kavaldo" userId="17150775e464699e" providerId="LiveId" clId="{388A1D50-558D-4DB4-B127-0E4841582C6B}" dt="2023-04-06T15:02:27.527" v="0" actId="20577"/>
      <pc:docMkLst>
        <pc:docMk/>
      </pc:docMkLst>
      <pc:sldChg chg="modSp mod">
        <pc:chgData name="Maulana Kavaldo" userId="17150775e464699e" providerId="LiveId" clId="{388A1D50-558D-4DB4-B127-0E4841582C6B}" dt="2023-04-06T15:02:27.527" v="0" actId="20577"/>
        <pc:sldMkLst>
          <pc:docMk/>
          <pc:sldMk cId="0" sldId="260"/>
        </pc:sldMkLst>
        <pc:spChg chg="mod">
          <ac:chgData name="Maulana Kavaldo" userId="17150775e464699e" providerId="LiveId" clId="{388A1D50-558D-4DB4-B127-0E4841582C6B}" dt="2023-04-06T15:02:27.527" v="0" actId="20577"/>
          <ac:spMkLst>
            <pc:docMk/>
            <pc:sldMk cId="0" sldId="260"/>
            <ac:spMk id="79" creationId="{00000000-0000-0000-0000-000000000000}"/>
          </ac:spMkLst>
        </pc:spChg>
      </pc:sldChg>
    </pc:docChg>
  </pc:docChgLst>
  <pc:docChgLst>
    <pc:chgData name="Maulana Kavaldo" userId="17150775e464699e" providerId="LiveId" clId="{CD8B2537-44B4-4A2D-B68D-21BF0C643179}"/>
    <pc:docChg chg="custSel modSld">
      <pc:chgData name="Maulana Kavaldo" userId="17150775e464699e" providerId="LiveId" clId="{CD8B2537-44B4-4A2D-B68D-21BF0C643179}" dt="2023-04-06T15:09:19.914" v="4" actId="1076"/>
      <pc:docMkLst>
        <pc:docMk/>
      </pc:docMkLst>
      <pc:sldChg chg="addSp delSp modSp mod">
        <pc:chgData name="Maulana Kavaldo" userId="17150775e464699e" providerId="LiveId" clId="{CD8B2537-44B4-4A2D-B68D-21BF0C643179}" dt="2023-04-06T15:09:19.914" v="4" actId="1076"/>
        <pc:sldMkLst>
          <pc:docMk/>
          <pc:sldMk cId="0" sldId="256"/>
        </pc:sldMkLst>
        <pc:spChg chg="add del mod">
          <ac:chgData name="Maulana Kavaldo" userId="17150775e464699e" providerId="LiveId" clId="{CD8B2537-44B4-4A2D-B68D-21BF0C643179}" dt="2023-04-06T15:09:14.859" v="1" actId="478"/>
          <ac:spMkLst>
            <pc:docMk/>
            <pc:sldMk cId="0" sldId="256"/>
            <ac:spMk id="4" creationId="{D3F8E84A-6C9C-9D90-8253-C7F625F7C946}"/>
          </ac:spMkLst>
        </pc:spChg>
        <pc:spChg chg="del">
          <ac:chgData name="Maulana Kavaldo" userId="17150775e464699e" providerId="LiveId" clId="{CD8B2537-44B4-4A2D-B68D-21BF0C643179}" dt="2023-04-06T15:09:12.965" v="0" actId="478"/>
          <ac:spMkLst>
            <pc:docMk/>
            <pc:sldMk cId="0" sldId="256"/>
            <ac:spMk id="54" creationId="{00000000-0000-0000-0000-000000000000}"/>
          </ac:spMkLst>
        </pc:spChg>
        <pc:picChg chg="mod">
          <ac:chgData name="Maulana Kavaldo" userId="17150775e464699e" providerId="LiveId" clId="{CD8B2537-44B4-4A2D-B68D-21BF0C643179}" dt="2023-04-06T15:09:19.914" v="4" actId="1076"/>
          <ac:picMkLst>
            <pc:docMk/>
            <pc:sldMk cId="0" sldId="256"/>
            <ac:picMk id="3" creationId="{B030A5D5-6060-4EEE-ACA8-1097E24A9E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05f6f5b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05f6f5b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505f6f5b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505f6f5b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05f6f5b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505f6f5b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05f6f5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05f6f5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Soal 1: Query kedua lebih baik daripda Query pertama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Karena tidak efisien menggunakan fungsi pada kolom yang difilter. Saat kolom alamat </a:t>
            </a:r>
            <a:r>
              <a:rPr lang="id-ID" dirty="0" err="1"/>
              <a:t>diindeks</a:t>
            </a:r>
            <a:r>
              <a:rPr lang="id-ID" dirty="0"/>
              <a:t>, indeks menjadi tidak berguna untuk mengoptimalkan </a:t>
            </a:r>
            <a:r>
              <a:rPr lang="id-ID" dirty="0" err="1"/>
              <a:t>kueri</a:t>
            </a:r>
            <a:r>
              <a:rPr lang="id-ID" dirty="0"/>
              <a:t> karena kolom tersebut memiliki fungsi.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Karena menggunakan fungsi pada kolom yang difilter tidak efisien. Jika kolom alamat </a:t>
            </a:r>
            <a:r>
              <a:rPr lang="id-ID" dirty="0" err="1"/>
              <a:t>diindeks</a:t>
            </a:r>
            <a:r>
              <a:rPr lang="id-ID" dirty="0"/>
              <a:t>, indeks untuk tujuan pengoptimalan </a:t>
            </a:r>
            <a:r>
              <a:rPr lang="id-ID" dirty="0" err="1"/>
              <a:t>kueri</a:t>
            </a:r>
            <a:r>
              <a:rPr lang="id-ID" dirty="0"/>
              <a:t> menjadi tidak berguna karena ada fungsi di kolom tersebut.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c9541a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1c9541a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Soal 2: Query kedua lebih baik daripda Query pertama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Karena operator AND, OR, &amp; NOT sebaiknya dihindari. Jika kolom date_birth diindeks, indeks adalah tujuannya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untuk mengoptimalkan kueri seperti itu tidak berguna karena ada operator seperti itu. Jadi akan lebih baik jika kita menggunakan cara lain seperti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mengganti. Dalam hal ini AND diganti dengan BETWEEN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05f6f5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05f6f5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05f6f5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05f6f5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c9541a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c9541a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c9541a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c9541a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1c9541a8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1c9541a8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c9541a8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1c9541a8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reporting/489efaa7-34e8-4374-bfec-d4aaab012eb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09127"/>
            <a:ext cx="8520600" cy="93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Task 5</a:t>
            </a:r>
            <a:endParaRPr sz="2000" dirty="0">
              <a:latin typeface="Poppins" panose="00000500000000000000" pitchFamily="2" charset="0"/>
              <a:ea typeface="Verdana" panose="020B0604030504040204" pitchFamily="34" charset="0"/>
              <a:cs typeface="Poppins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Nama : </a:t>
            </a:r>
            <a:r>
              <a:rPr lang="en-US" sz="20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Maulana Kavaldo</a:t>
            </a:r>
            <a:endParaRPr sz="2000" dirty="0">
              <a:latin typeface="Poppins" panose="00000500000000000000" pitchFamily="2" charset="0"/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030A5D5-6060-4EEE-ACA8-1097E24A9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05" y="799776"/>
            <a:ext cx="4525790" cy="16172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Poppins" panose="00000500000000000000" pitchFamily="2" charset="0"/>
                <a:cs typeface="Poppins" panose="00000500000000000000" pitchFamily="2" charset="0"/>
              </a:rPr>
              <a:t>Soal 5 : Data Visualization</a:t>
            </a: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 sz="1400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Tugas</a:t>
            </a:r>
            <a:endParaRPr lang="en-US" sz="1400" b="1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B</a:t>
            </a:r>
            <a:r>
              <a:rPr lang="id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uatlah data visualiasasi nya, dan cantumkan linknya di bawah (pastikan bisa diakses publik). Lalu cantumkan juga screenshot visualisasinya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fi-FI" sz="14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 sz="1400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Jawaban:</a:t>
            </a:r>
            <a:endParaRPr sz="1400" b="1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  <a:hlinkClick r:id="rId3"/>
              </a:rPr>
              <a:t>https://datastudio.google.com/reporting/489efaa7-34e8-4374-bfec-d4aaab012eb0</a:t>
            </a:r>
            <a:endParaRPr sz="14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4912A-D311-4759-BB24-80F69F05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6" t="19969" r="26532" b="16444"/>
          <a:stretch/>
        </p:blipFill>
        <p:spPr>
          <a:xfrm>
            <a:off x="1271750" y="102344"/>
            <a:ext cx="6600500" cy="50411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Poppins" panose="00000500000000000000" pitchFamily="2" charset="0"/>
                <a:cs typeface="Poppins" panose="00000500000000000000" pitchFamily="2" charset="0"/>
              </a:rPr>
              <a:t>Soal 6 : Additional Complementary Data</a:t>
            </a: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311700" y="1112825"/>
            <a:ext cx="76551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d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Tugas</a:t>
            </a:r>
            <a:endParaRPr b="1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Dari data yang tersedia, menurut kamu untuk melengkapi analisis nya apakah diperlukan data lain juga? jika iya, sebutkan data apa yang kamu maksud dan mengapa memerlukan data tersebut</a:t>
            </a:r>
            <a:endParaRPr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d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Jawaban:</a:t>
            </a:r>
            <a:endParaRPr lang="en-US" b="1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25450" lvl="7" indent="-285750">
              <a:lnSpc>
                <a:spcPct val="150000"/>
              </a:lnSpc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Data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koordinat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dari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suatu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lokasi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bisa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dalam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bentuk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(latitude dan longitude)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mengetahui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penyebaran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disuatu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tempat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atau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daerah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latin typeface="Poppins" panose="00000500000000000000" pitchFamily="2" charset="0"/>
                <a:cs typeface="Poppins" panose="00000500000000000000" pitchFamily="2" charset="0"/>
              </a:rPr>
              <a:t>Query</a:t>
            </a:r>
            <a:endParaRPr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12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Soal 1 *:</a:t>
            </a:r>
            <a:endParaRPr sz="1200" b="1" dirty="0"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Dari 2 query ini, mana yang bekerja lebih baik? Jelaskan mengapa</a:t>
            </a:r>
            <a:r>
              <a:rPr lang="en-US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?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LcParenBoth"/>
            </a:pPr>
            <a:r>
              <a:rPr lang="id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SELECT * FROM pelanggan WHERE SUBSTR(alamat, 1, 3) = Mat;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LcParenBoth"/>
            </a:pPr>
            <a:r>
              <a:rPr lang="id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SELECT * FROM pelanggan WHERE alamat LIKE 'Mat%'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i="1" dirty="0">
                <a:latin typeface="Fira Sans" panose="020B0503050000020004" pitchFamily="34" charset="0"/>
                <a:ea typeface="Rubik"/>
                <a:cs typeface="Poppins" panose="00000500000000000000" pitchFamily="2" charset="0"/>
                <a:sym typeface="Rubik"/>
              </a:rPr>
              <a:t>*disclaimer: soal ini tidak terkait dengan data source</a:t>
            </a:r>
            <a:endParaRPr sz="1200" i="1" dirty="0">
              <a:latin typeface="Fira Sans" panose="020B0503050000020004" pitchFamily="34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Jawaban : 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b</a:t>
            </a:r>
            <a:endParaRPr sz="1200" dirty="0"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Alasan : 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Karena  query a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tidak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efisien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,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menggunakan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fungsi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pada column yang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difilter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. </a:t>
            </a:r>
            <a:r>
              <a:rPr lang="nn-NO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Saat kolom alamat diindeks, indeks menjadi tidak berguna untuk mengoptimalkan kueri karena kolom tersebut memiliki fungsi.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Sehingga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query b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lebih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baik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.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latin typeface="Poppins" panose="00000500000000000000" pitchFamily="2" charset="0"/>
                <a:cs typeface="Poppins" panose="00000500000000000000" pitchFamily="2" charset="0"/>
              </a:rPr>
              <a:t>Query</a:t>
            </a:r>
            <a:endParaRPr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97864"/>
            <a:ext cx="8520600" cy="3867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Soal 2 *:</a:t>
            </a:r>
            <a:endParaRPr sz="1200" b="1" dirty="0"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Anggap kita memiliki tabel pelanggan dengan kolom: id, nama, tanggal_lahir, alamat. Bagaimana cara yang lebih tepat dalam menulis query untuk mendapatkan data pelanggan yang tanggal_lahir nya ada di antara 2000-01-01 sampai 2008-12-31? Pilihlah salah satu jawaban dan berikan alasannya.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LcParenBoth"/>
            </a:pPr>
            <a:r>
              <a:rPr lang="id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SELECT * FROM pelanggan WHERE tanggal_lahir &gt;= '2000-01-01' AND tanggal_lahir &lt;= '2008-12-31'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LcParenBoth"/>
            </a:pPr>
            <a:r>
              <a:rPr lang="id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SELECT * FROM pelanggan WHERE tanggal_lahir BETWEEN '2000-01-01' AND '2008-12-31' </a:t>
            </a:r>
            <a:endParaRPr lang="id-ID"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i="1" dirty="0">
                <a:latin typeface="Fira Sans" panose="020B0503050000020004" pitchFamily="34" charset="0"/>
                <a:ea typeface="Rubik"/>
                <a:cs typeface="Poppins" panose="00000500000000000000" pitchFamily="2" charset="0"/>
                <a:sym typeface="Rubik"/>
              </a:rPr>
              <a:t>*</a:t>
            </a:r>
            <a:r>
              <a:rPr lang="id-ID" sz="1200" i="1" dirty="0" err="1">
                <a:latin typeface="Fira Sans" panose="020B0503050000020004" pitchFamily="34" charset="0"/>
                <a:ea typeface="Rubik"/>
                <a:cs typeface="Poppins" panose="00000500000000000000" pitchFamily="2" charset="0"/>
                <a:sym typeface="Rubik"/>
              </a:rPr>
              <a:t>disclaimer</a:t>
            </a:r>
            <a:r>
              <a:rPr lang="id-ID" sz="1200" i="1" dirty="0">
                <a:latin typeface="Fira Sans" panose="020B0503050000020004" pitchFamily="34" charset="0"/>
                <a:ea typeface="Rubik"/>
                <a:cs typeface="Poppins" panose="00000500000000000000" pitchFamily="2" charset="0"/>
                <a:sym typeface="Rubik"/>
              </a:rPr>
              <a:t>: soal ini tidak terkait dengan data </a:t>
            </a:r>
            <a:r>
              <a:rPr lang="id-ID" sz="1200" i="1" dirty="0" err="1">
                <a:latin typeface="Fira Sans" panose="020B0503050000020004" pitchFamily="34" charset="0"/>
                <a:ea typeface="Rubik"/>
                <a:cs typeface="Poppins" panose="00000500000000000000" pitchFamily="2" charset="0"/>
                <a:sym typeface="Rubik"/>
              </a:rPr>
              <a:t>source</a:t>
            </a:r>
            <a:endParaRPr lang="id-ID" sz="1200" i="1" dirty="0">
              <a:latin typeface="Fira Sans" panose="020B0503050000020004" pitchFamily="34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Jawaban :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b</a:t>
            </a:r>
            <a:endParaRPr lang="id-ID" sz="1200" dirty="0"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-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Alasan : Karena operator AND, OR, &amp; NOT sebaiknya dihindari.  Hal tersebut nantinya juga akan berpengaruh terhadap optimalisasi </a:t>
            </a:r>
            <a:r>
              <a:rPr lang="id-ID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query</a:t>
            </a:r>
            <a:r>
              <a:rPr lang="id-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. Sehingga pada kasus ini dengan </a:t>
            </a:r>
            <a:r>
              <a:rPr lang="id-ID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query</a:t>
            </a:r>
            <a:r>
              <a:rPr lang="id-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b lebih efisien dan mengurangi kesalahan dalam penulisan </a:t>
            </a:r>
            <a:r>
              <a:rPr lang="id-ID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query</a:t>
            </a:r>
            <a:r>
              <a:rPr lang="id-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dibandingkan dengan operator AND, OR, &amp; NOT &gt;= / &lt;= meskipun diperoleh hasil data yang sama.</a:t>
            </a:r>
            <a:endParaRPr lang="id-ID"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Soal 3: Menentukan Primary Key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 sz="1400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Tugas</a:t>
            </a:r>
            <a:br>
              <a:rPr lang="id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</a:br>
            <a:r>
              <a:rPr lang="id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Tentukan primary key dari table penjualan. 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J</a:t>
            </a:r>
            <a:r>
              <a:rPr lang="id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elaskan alasannya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?</a:t>
            </a:r>
            <a:br>
              <a:rPr lang="id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</a:br>
            <a:endParaRPr sz="14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 sz="1400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Jawaban &amp; Penjelasan:</a:t>
            </a:r>
            <a:endParaRPr lang="en-US" sz="1400" b="1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Dengan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membuat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kolom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baru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untuk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primary key-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nya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.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400" dirty="0">
              <a:solidFill>
                <a:schemeClr val="dk1"/>
              </a:solidFill>
              <a:latin typeface="Poppins" panose="00000500000000000000" pitchFamily="2" charset="0"/>
              <a:cs typeface="Poppins" panose="00000500000000000000" pitchFamily="2" charset="0"/>
              <a:sym typeface="Rubik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Karena pada table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penjualan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tidak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ada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kolom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yang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unik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sehingga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membuat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kolom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baru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id-ID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 menggabungkan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kolom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d-ID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id_invoice</a:t>
            </a:r>
            <a:r>
              <a:rPr lang="id-ID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id-ID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id_barang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sehingga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diperoleh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kolom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id_penjualan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sz="1400" dirty="0">
              <a:solidFill>
                <a:schemeClr val="dk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233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id" sz="1300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Tugas</a:t>
            </a:r>
            <a:endParaRPr lang="en-US" sz="1300" b="1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id" sz="13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Buatlah design datamart (Terdiri dari tabel base dan tabel aggregate). </a:t>
            </a:r>
            <a:endParaRPr sz="13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Soal 4: Design Datamart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Table Base “</a:t>
            </a:r>
            <a:r>
              <a:rPr lang="en-US" dirty="0" err="1"/>
              <a:t>Penjualan</a:t>
            </a:r>
            <a:r>
              <a:rPr lang="id" dirty="0"/>
              <a:t>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705173" y="1043558"/>
            <a:ext cx="7609668" cy="40347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CONCAT(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id_invoice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'_',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id_penjualan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pjl.id_invoice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pjl.tanggal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pjl.id_barang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brg.nama_barang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pjl.harga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pjl.unit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pjl.jumlah_barang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pjl.harga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total_harga_per_barang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pjl.mata_uang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brg.kode_brand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brg.brand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pjl.id_customer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plg.nama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nama_customer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plg.cabang_sales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plg.id_distributor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plg.group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group_category</a:t>
            </a:r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`virtual-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internship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rakamin.kimia_farma.p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enjualan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`virtual-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internship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rakamin.kimia_farma.barang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 (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pjl.id_barang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brg.kode_barang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`virtual-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internship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-rakamin.kimia_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farma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..pelanggan`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 (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pjl.id_customer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plg.id_customer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34947" y="4117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Table Base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98" name="Google Shape;98;p20"/>
          <p:cNvGraphicFramePr/>
          <p:nvPr>
            <p:extLst>
              <p:ext uri="{D42A27DB-BD31-4B8C-83A1-F6EECF244321}">
                <p14:modId xmlns:p14="http://schemas.microsoft.com/office/powerpoint/2010/main" val="3639142391"/>
              </p:ext>
            </p:extLst>
          </p:nvPr>
        </p:nvGraphicFramePr>
        <p:xfrm>
          <a:off x="387175" y="1164064"/>
          <a:ext cx="8369650" cy="3474450"/>
        </p:xfrm>
        <a:graphic>
          <a:graphicData uri="http://schemas.openxmlformats.org/drawingml/2006/table">
            <a:tbl>
              <a:tblPr>
                <a:noFill/>
                <a:tableStyleId>{9C81B85F-AFAE-4584-9910-FC665E261A55}</a:tableStyleId>
              </a:tblPr>
              <a:tblGrid>
                <a:gridCol w="145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6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Column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Data </a:t>
                      </a:r>
                      <a:r>
                        <a:rPr lang="id-ID" sz="12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Type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-ID" sz="1200" b="1" dirty="0" err="1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Transformation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Id_penjualan</a:t>
                      </a:r>
                      <a:endParaRPr sz="12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string</a:t>
                      </a:r>
                      <a:endParaRPr sz="12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Promary</a:t>
                      </a:r>
                      <a:r>
                        <a:rPr lang="en-US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key </a:t>
                      </a: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tabel</a:t>
                      </a:r>
                      <a:r>
                        <a:rPr lang="en-US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penjualan</a:t>
                      </a:r>
                      <a:endParaRPr sz="12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Gabungan</a:t>
                      </a:r>
                      <a:r>
                        <a:rPr lang="en-US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Id_invoice</a:t>
                      </a:r>
                      <a:r>
                        <a:rPr lang="en-US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dengan</a:t>
                      </a:r>
                      <a:r>
                        <a:rPr lang="en-US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id_barang</a:t>
                      </a:r>
                      <a:endParaRPr sz="12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85302983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id_invoice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</a:t>
                      </a: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archar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d-ID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(255)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Menyimpan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id invoice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tanggal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date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Tanggal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transaksi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77352353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id_barang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</a:t>
                      </a: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archar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d-ID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(255)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</a:t>
                      </a:r>
                      <a:r>
                        <a:rPr lang="id-ID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d-ID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barang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jumlah_barang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Numeric (int)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</a:t>
                      </a: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umlah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d-ID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barang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harga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double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arga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barang</a:t>
                      </a:r>
                      <a:endParaRPr lang="id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Numeric (int)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Kolom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harga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x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jumlah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barang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harga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x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jumlah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barang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76004628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kode_brand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varchar (255)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Kode brand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filtering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Table Aggregate “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Total_Penjualan</a:t>
            </a: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646487" y="1299783"/>
            <a:ext cx="7851025" cy="21175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id_invoice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, tanggal,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id_customer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id_distributor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COUNT (DISTINCT 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id_barang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total_barang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total_harga_per_barang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 total_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penjualan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FROM `</a:t>
            </a:r>
            <a:r>
              <a:rPr lang="id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virtual-</a:t>
            </a:r>
            <a:r>
              <a:rPr lang="id-ID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internship</a:t>
            </a:r>
            <a:r>
              <a:rPr lang="id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d-ID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rakamin.kimia_farma.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penjualan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GROUP BY 1,2,3,4,5,6,7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ORDER BY 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2"/>
          <p:cNvGraphicFramePr/>
          <p:nvPr>
            <p:extLst>
              <p:ext uri="{D42A27DB-BD31-4B8C-83A1-F6EECF244321}">
                <p14:modId xmlns:p14="http://schemas.microsoft.com/office/powerpoint/2010/main" val="3648918717"/>
              </p:ext>
            </p:extLst>
          </p:nvPr>
        </p:nvGraphicFramePr>
        <p:xfrm>
          <a:off x="430337" y="1140818"/>
          <a:ext cx="8283325" cy="3291600"/>
        </p:xfrm>
        <a:graphic>
          <a:graphicData uri="http://schemas.openxmlformats.org/drawingml/2006/table">
            <a:tbl>
              <a:tblPr>
                <a:noFill/>
                <a:tableStyleId>{9C81B85F-AFAE-4584-9910-FC665E261A55}</a:tableStyleId>
              </a:tblPr>
              <a:tblGrid>
                <a:gridCol w="19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2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5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Column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Data </a:t>
                      </a:r>
                      <a:r>
                        <a:rPr lang="id-ID" sz="12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Type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err="1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Transformation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Id_invoice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String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Primary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19647576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Tanggal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Date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Tanggal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transaksi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49394928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Id_customer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String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untuk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customer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11570163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Id_distributor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String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untuk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distributor 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91587605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kategori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String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Nama-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nama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untuk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kategori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produk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804325179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total_barang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Numeric (int)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Jumlah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barang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Count, Distinct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34524495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total_penjualan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Numeric (int)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Menyimpan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total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penjualan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tiap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invoice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SUM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Table Aggregate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 “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Per-Hari</a:t>
            </a: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992</Words>
  <Application>Microsoft Office PowerPoint</Application>
  <PresentationFormat>On-screen Show (16:9)</PresentationFormat>
  <Paragraphs>150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Fira Sans</vt:lpstr>
      <vt:lpstr>Poppins</vt:lpstr>
      <vt:lpstr>Rubik</vt:lpstr>
      <vt:lpstr>Simple Light</vt:lpstr>
      <vt:lpstr>PowerPoint Presentation</vt:lpstr>
      <vt:lpstr>Query</vt:lpstr>
      <vt:lpstr>Query</vt:lpstr>
      <vt:lpstr>Soal 3: Menentukan Primary Key</vt:lpstr>
      <vt:lpstr>Soal 4: Design Datamart</vt:lpstr>
      <vt:lpstr>Table Base “Penjualan” </vt:lpstr>
      <vt:lpstr>Table Base: Penjualan </vt:lpstr>
      <vt:lpstr>Table Aggregate “Total_Penjualan”</vt:lpstr>
      <vt:lpstr>Table Aggregate: “Penjualan Per-Hari”</vt:lpstr>
      <vt:lpstr>Soal 5 : Data Visualization</vt:lpstr>
      <vt:lpstr>PowerPoint Presentation</vt:lpstr>
      <vt:lpstr>Soal 6 : Additional Complementary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&amp; Template Jawaban</dc:title>
  <cp:lastModifiedBy>Maulana Kavaldo</cp:lastModifiedBy>
  <cp:revision>29</cp:revision>
  <dcterms:modified xsi:type="dcterms:W3CDTF">2023-04-06T15:09:47Z</dcterms:modified>
</cp:coreProperties>
</file>