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69" r:id="rId2"/>
    <p:sldId id="303" r:id="rId3"/>
    <p:sldId id="305" r:id="rId4"/>
    <p:sldId id="264" r:id="rId5"/>
    <p:sldId id="308" r:id="rId6"/>
    <p:sldId id="310" r:id="rId7"/>
    <p:sldId id="304" r:id="rId8"/>
    <p:sldId id="266" r:id="rId9"/>
    <p:sldId id="30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Mu9UBNkSS5TLuhaVqrPIo3XpZ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62" d="100"/>
          <a:sy n="62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80297702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480297702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92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337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0789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672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860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22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-2050137" y="-1506497"/>
            <a:ext cx="9909672" cy="9954091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F4C500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/>
          </a:p>
        </p:txBody>
      </p:sp>
      <p:grpSp>
        <p:nvGrpSpPr>
          <p:cNvPr id="11" name="Google Shape;11;p3"/>
          <p:cNvGrpSpPr/>
          <p:nvPr/>
        </p:nvGrpSpPr>
        <p:grpSpPr>
          <a:xfrm>
            <a:off x="746214" y="4615784"/>
            <a:ext cx="331869" cy="333357"/>
            <a:chOff x="1813" y="0"/>
            <a:chExt cx="809173" cy="812800"/>
          </a:xfrm>
        </p:grpSpPr>
        <p:sp>
          <p:nvSpPr>
            <p:cNvPr id="12" name="Google Shape;12;p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A16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3" name="Google Shape;13;p3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oogle Shape;14;p3"/>
          <p:cNvGrpSpPr/>
          <p:nvPr/>
        </p:nvGrpSpPr>
        <p:grpSpPr>
          <a:xfrm>
            <a:off x="1184364" y="4615784"/>
            <a:ext cx="331869" cy="333357"/>
            <a:chOff x="1813" y="0"/>
            <a:chExt cx="809173" cy="812800"/>
          </a:xfrm>
        </p:grpSpPr>
        <p:sp>
          <p:nvSpPr>
            <p:cNvPr id="15" name="Google Shape;15;p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BB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6" name="Google Shape;16;p3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" name="Google Shape;17;p3"/>
          <p:cNvGrpSpPr/>
          <p:nvPr/>
        </p:nvGrpSpPr>
        <p:grpSpPr>
          <a:xfrm>
            <a:off x="1625689" y="4615784"/>
            <a:ext cx="331869" cy="333357"/>
            <a:chOff x="1813" y="0"/>
            <a:chExt cx="809173" cy="812800"/>
          </a:xfrm>
        </p:grpSpPr>
        <p:sp>
          <p:nvSpPr>
            <p:cNvPr id="18" name="Google Shape;18;p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E6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/>
            </a:p>
          </p:txBody>
        </p:sp>
        <p:sp>
          <p:nvSpPr>
            <p:cNvPr id="19" name="Google Shape;19;p3"/>
            <p:cNvSpPr txBox="1"/>
            <p:nvPr/>
          </p:nvSpPr>
          <p:spPr>
            <a:xfrm>
              <a:off x="76200" y="9525"/>
              <a:ext cx="6603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746217" y="2897917"/>
            <a:ext cx="5181600" cy="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79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con-tableau - Online Training Hub for Data Analytics &amp; Data Science Courses">
            <a:extLst>
              <a:ext uri="{FF2B5EF4-FFF2-40B4-BE49-F238E27FC236}">
                <a16:creationId xmlns:a16="http://schemas.microsoft.com/office/drawing/2014/main" id="{2361269B-6A52-4518-986C-CDE608DE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801" y="3217892"/>
            <a:ext cx="1591756" cy="159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 server - Free logo icons">
            <a:extLst>
              <a:ext uri="{FF2B5EF4-FFF2-40B4-BE49-F238E27FC236}">
                <a16:creationId xmlns:a16="http://schemas.microsoft.com/office/drawing/2014/main" id="{C3349C36-BD68-40B7-861D-AE532A193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217" y="1598147"/>
            <a:ext cx="1578265" cy="157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Google Shape;67;p11"/>
          <p:cNvSpPr/>
          <p:nvPr/>
        </p:nvSpPr>
        <p:spPr>
          <a:xfrm>
            <a:off x="8232185" y="4361951"/>
            <a:ext cx="1472692" cy="1812544"/>
          </a:xfrm>
          <a:custGeom>
            <a:avLst/>
            <a:gdLst/>
            <a:ahLst/>
            <a:cxnLst/>
            <a:rect l="l" t="t" r="r" b="b"/>
            <a:pathLst>
              <a:path w="660400" h="812800" extrusionOk="0">
                <a:moveTo>
                  <a:pt x="220252" y="19070"/>
                </a:moveTo>
                <a:cubicBezTo>
                  <a:pt x="254000" y="7556"/>
                  <a:pt x="292600" y="0"/>
                  <a:pt x="330378" y="0"/>
                </a:cubicBezTo>
                <a:cubicBezTo>
                  <a:pt x="368157" y="0"/>
                  <a:pt x="404509" y="6476"/>
                  <a:pt x="438009" y="17990"/>
                </a:cubicBezTo>
                <a:cubicBezTo>
                  <a:pt x="438723" y="18350"/>
                  <a:pt x="439435" y="18350"/>
                  <a:pt x="440148" y="18710"/>
                </a:cubicBezTo>
                <a:cubicBezTo>
                  <a:pt x="565955" y="64765"/>
                  <a:pt x="658618" y="186379"/>
                  <a:pt x="660400" y="328502"/>
                </a:cubicBezTo>
                <a:lnTo>
                  <a:pt x="660400" y="812800"/>
                </a:lnTo>
                <a:lnTo>
                  <a:pt x="0" y="812800"/>
                </a:lnTo>
                <a:lnTo>
                  <a:pt x="0" y="328861"/>
                </a:lnTo>
                <a:cubicBezTo>
                  <a:pt x="1782" y="185660"/>
                  <a:pt x="93019" y="64045"/>
                  <a:pt x="220252" y="19070"/>
                </a:cubicBezTo>
                <a:close/>
              </a:path>
            </a:pathLst>
          </a:custGeom>
          <a:solidFill>
            <a:srgbClr val="4BB8BE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933"/>
          </a:p>
        </p:txBody>
      </p:sp>
      <p:sp>
        <p:nvSpPr>
          <p:cNvPr id="69" name="Google Shape;69;p11"/>
          <p:cNvSpPr/>
          <p:nvPr/>
        </p:nvSpPr>
        <p:spPr>
          <a:xfrm>
            <a:off x="10978358" y="3041689"/>
            <a:ext cx="793073" cy="875115"/>
          </a:xfrm>
          <a:custGeom>
            <a:avLst/>
            <a:gdLst/>
            <a:ahLst/>
            <a:cxnLst/>
            <a:rect l="l" t="t" r="r" b="b"/>
            <a:pathLst>
              <a:path w="736600" h="812800" extrusionOk="0">
                <a:moveTo>
                  <a:pt x="736600" y="0"/>
                </a:moveTo>
                <a:lnTo>
                  <a:pt x="736600" y="812800"/>
                </a:lnTo>
                <a:lnTo>
                  <a:pt x="368300" y="685800"/>
                </a:lnTo>
                <a:lnTo>
                  <a:pt x="0" y="812800"/>
                </a:lnTo>
                <a:lnTo>
                  <a:pt x="0" y="0"/>
                </a:lnTo>
                <a:lnTo>
                  <a:pt x="736600" y="0"/>
                </a:lnTo>
                <a:close/>
              </a:path>
            </a:pathLst>
          </a:custGeom>
          <a:solidFill>
            <a:srgbClr val="F4C500"/>
          </a:solidFill>
          <a:ln>
            <a:noFill/>
          </a:ln>
        </p:spPr>
      </p:sp>
      <p:sp>
        <p:nvSpPr>
          <p:cNvPr id="70" name="Google Shape;70;p11"/>
          <p:cNvSpPr/>
          <p:nvPr/>
        </p:nvSpPr>
        <p:spPr>
          <a:xfrm>
            <a:off x="8128296" y="747262"/>
            <a:ext cx="1279842" cy="1285579"/>
          </a:xfrm>
          <a:custGeom>
            <a:avLst/>
            <a:gdLst/>
            <a:ahLst/>
            <a:cxnLst/>
            <a:rect l="l" t="t" r="r" b="b"/>
            <a:pathLst>
              <a:path w="809173" h="812800" extrusionOk="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A16AE8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933"/>
          </a:p>
        </p:txBody>
      </p:sp>
      <p:sp>
        <p:nvSpPr>
          <p:cNvPr id="71" name="Google Shape;71;p11"/>
          <p:cNvSpPr/>
          <p:nvPr/>
        </p:nvSpPr>
        <p:spPr>
          <a:xfrm rot="10800000">
            <a:off x="9295632" y="5386706"/>
            <a:ext cx="1032038" cy="1031947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E604A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933"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732123" y="1882360"/>
            <a:ext cx="5827795" cy="2318657"/>
          </a:xfrm>
          <a:prstGeom prst="rect">
            <a:avLst/>
          </a:prstGeom>
        </p:spPr>
        <p:txBody>
          <a:bodyPr spcFirstLastPara="1" wrap="square" lIns="60950" tIns="30467" rIns="60950" bIns="30467" anchor="ctr" anchorCtr="0">
            <a:noAutofit/>
          </a:bodyPr>
          <a:lstStyle/>
          <a:p>
            <a:pPr algn="l"/>
            <a:r>
              <a:rPr lang="en-US" dirty="0"/>
              <a:t>Maulana Kavaldo – </a:t>
            </a:r>
            <a:br>
              <a:rPr lang="en-US" dirty="0"/>
            </a:br>
            <a:r>
              <a:rPr lang="en-US" dirty="0"/>
              <a:t>BTPN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solidFill>
                  <a:schemeClr val="bg1"/>
                </a:solidFill>
              </a:rPr>
              <a:t>Data </a:t>
            </a:r>
            <a:r>
              <a:rPr lang="en-US" sz="2400" dirty="0" err="1">
                <a:solidFill>
                  <a:schemeClr val="bg1"/>
                </a:solidFill>
              </a:rPr>
              <a:t>Enggineer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/>
          <p:nvPr/>
        </p:nvSpPr>
        <p:spPr>
          <a:xfrm>
            <a:off x="0" y="0"/>
            <a:ext cx="6339973" cy="6858000"/>
          </a:xfrm>
          <a:custGeom>
            <a:avLst/>
            <a:gdLst/>
            <a:ahLst/>
            <a:cxnLst/>
            <a:rect l="l" t="t" r="r" b="b"/>
            <a:pathLst>
              <a:path w="660511" h="714481" extrusionOk="0">
                <a:moveTo>
                  <a:pt x="0" y="0"/>
                </a:moveTo>
                <a:lnTo>
                  <a:pt x="660511" y="0"/>
                </a:lnTo>
                <a:lnTo>
                  <a:pt x="660511" y="714481"/>
                </a:lnTo>
                <a:lnTo>
                  <a:pt x="0" y="714481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grpSp>
        <p:nvGrpSpPr>
          <p:cNvPr id="371" name="Google Shape;371;p23"/>
          <p:cNvGrpSpPr/>
          <p:nvPr/>
        </p:nvGrpSpPr>
        <p:grpSpPr>
          <a:xfrm>
            <a:off x="755554" y="2044899"/>
            <a:ext cx="958296" cy="1179441"/>
            <a:chOff x="0" y="0"/>
            <a:chExt cx="660400" cy="812800"/>
          </a:xfrm>
        </p:grpSpPr>
        <p:sp>
          <p:nvSpPr>
            <p:cNvPr id="372" name="Google Shape;372;p23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A16AE8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373" name="Google Shape;373;p23"/>
            <p:cNvSpPr txBox="1"/>
            <p:nvPr/>
          </p:nvSpPr>
          <p:spPr>
            <a:xfrm>
              <a:off x="0" y="60325"/>
              <a:ext cx="6604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4" name="Google Shape;374;p23"/>
          <p:cNvGrpSpPr/>
          <p:nvPr/>
        </p:nvGrpSpPr>
        <p:grpSpPr>
          <a:xfrm>
            <a:off x="3382222" y="1948745"/>
            <a:ext cx="1062264" cy="1268307"/>
            <a:chOff x="0" y="-66675"/>
            <a:chExt cx="736600" cy="879475"/>
          </a:xfrm>
        </p:grpSpPr>
        <p:sp>
          <p:nvSpPr>
            <p:cNvPr id="375" name="Google Shape;375;p23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 extrusionOk="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EE604A"/>
            </a:solidFill>
            <a:ln>
              <a:noFill/>
            </a:ln>
          </p:spPr>
        </p:sp>
        <p:sp>
          <p:nvSpPr>
            <p:cNvPr id="376" name="Google Shape;376;p23"/>
            <p:cNvSpPr txBox="1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p23"/>
          <p:cNvGrpSpPr/>
          <p:nvPr/>
        </p:nvGrpSpPr>
        <p:grpSpPr>
          <a:xfrm>
            <a:off x="1964574" y="2044899"/>
            <a:ext cx="1166923" cy="1172153"/>
            <a:chOff x="1813" y="0"/>
            <a:chExt cx="809173" cy="812800"/>
          </a:xfrm>
        </p:grpSpPr>
        <p:sp>
          <p:nvSpPr>
            <p:cNvPr id="378" name="Google Shape;378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379" name="Google Shape;379;p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23"/>
          <p:cNvSpPr/>
          <p:nvPr/>
        </p:nvSpPr>
        <p:spPr>
          <a:xfrm rot="10779982">
            <a:off x="4696045" y="2032473"/>
            <a:ext cx="1188153" cy="1188049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F4C500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933"/>
          </a:p>
        </p:txBody>
      </p:sp>
      <p:grpSp>
        <p:nvGrpSpPr>
          <p:cNvPr id="394" name="Google Shape;394;p23"/>
          <p:cNvGrpSpPr/>
          <p:nvPr/>
        </p:nvGrpSpPr>
        <p:grpSpPr>
          <a:xfrm>
            <a:off x="3382222" y="5020813"/>
            <a:ext cx="1062264" cy="1268307"/>
            <a:chOff x="0" y="-66675"/>
            <a:chExt cx="736600" cy="879475"/>
          </a:xfrm>
        </p:grpSpPr>
        <p:sp>
          <p:nvSpPr>
            <p:cNvPr id="395" name="Google Shape;395;p23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 extrusionOk="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A16AE8"/>
            </a:solidFill>
            <a:ln>
              <a:noFill/>
            </a:ln>
          </p:spPr>
        </p:sp>
        <p:sp>
          <p:nvSpPr>
            <p:cNvPr id="396" name="Google Shape;396;p23"/>
            <p:cNvSpPr txBox="1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23"/>
          <p:cNvGrpSpPr/>
          <p:nvPr/>
        </p:nvGrpSpPr>
        <p:grpSpPr>
          <a:xfrm>
            <a:off x="1964574" y="5116966"/>
            <a:ext cx="1166923" cy="1172153"/>
            <a:chOff x="1813" y="0"/>
            <a:chExt cx="809173" cy="812800"/>
          </a:xfrm>
        </p:grpSpPr>
        <p:sp>
          <p:nvSpPr>
            <p:cNvPr id="398" name="Google Shape;398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399" name="Google Shape;399;p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23"/>
          <p:cNvSpPr/>
          <p:nvPr/>
        </p:nvSpPr>
        <p:spPr>
          <a:xfrm rot="10779982">
            <a:off x="4696045" y="5104540"/>
            <a:ext cx="1188153" cy="1188049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E604A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933"/>
          </a:p>
        </p:txBody>
      </p:sp>
      <p:grpSp>
        <p:nvGrpSpPr>
          <p:cNvPr id="401" name="Google Shape;401;p23"/>
          <p:cNvGrpSpPr/>
          <p:nvPr/>
        </p:nvGrpSpPr>
        <p:grpSpPr>
          <a:xfrm>
            <a:off x="690845" y="3509985"/>
            <a:ext cx="1062264" cy="1268307"/>
            <a:chOff x="0" y="-66675"/>
            <a:chExt cx="736600" cy="879475"/>
          </a:xfrm>
        </p:grpSpPr>
        <p:sp>
          <p:nvSpPr>
            <p:cNvPr id="402" name="Google Shape;402;p23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 extrusionOk="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</p:sp>
        <p:sp>
          <p:nvSpPr>
            <p:cNvPr id="403" name="Google Shape;403;p23"/>
            <p:cNvSpPr txBox="1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23"/>
          <p:cNvGrpSpPr/>
          <p:nvPr/>
        </p:nvGrpSpPr>
        <p:grpSpPr>
          <a:xfrm>
            <a:off x="3446931" y="3606139"/>
            <a:ext cx="958296" cy="1179441"/>
            <a:chOff x="0" y="0"/>
            <a:chExt cx="660400" cy="812800"/>
          </a:xfrm>
        </p:grpSpPr>
        <p:sp>
          <p:nvSpPr>
            <p:cNvPr id="406" name="Google Shape;406;p23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407" name="Google Shape;407;p23"/>
            <p:cNvSpPr txBox="1"/>
            <p:nvPr/>
          </p:nvSpPr>
          <p:spPr>
            <a:xfrm>
              <a:off x="0" y="60325"/>
              <a:ext cx="6604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" name="Google Shape;411;p23"/>
          <p:cNvSpPr/>
          <p:nvPr/>
        </p:nvSpPr>
        <p:spPr>
          <a:xfrm>
            <a:off x="6832492" y="6443116"/>
            <a:ext cx="4785989" cy="67110"/>
          </a:xfrm>
          <a:custGeom>
            <a:avLst/>
            <a:gdLst/>
            <a:ahLst/>
            <a:cxnLst/>
            <a:rect l="l" t="t" r="r" b="b"/>
            <a:pathLst>
              <a:path w="1890761" h="26512" extrusionOk="0">
                <a:moveTo>
                  <a:pt x="0" y="0"/>
                </a:moveTo>
                <a:lnTo>
                  <a:pt x="1890761" y="0"/>
                </a:lnTo>
                <a:lnTo>
                  <a:pt x="1890761" y="26512"/>
                </a:lnTo>
                <a:lnTo>
                  <a:pt x="0" y="26512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sp>
        <p:nvSpPr>
          <p:cNvPr id="414" name="Google Shape;414;p23"/>
          <p:cNvSpPr txBox="1"/>
          <p:nvPr/>
        </p:nvSpPr>
        <p:spPr>
          <a:xfrm>
            <a:off x="6832492" y="1696826"/>
            <a:ext cx="5473003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65676" lvl="1" indent="-285750">
              <a:lnSpc>
                <a:spcPct val="200000"/>
              </a:lnSpc>
              <a:buSzPts val="2499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Mengidentifikasi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ciri-ciri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nasabah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yang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terlambat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membayar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tunggakan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kredit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.</a:t>
            </a:r>
          </a:p>
          <a:p>
            <a:pPr marL="465676" lvl="1" indent="-285750">
              <a:lnSpc>
                <a:spcPct val="200000"/>
              </a:lnSpc>
              <a:buSzPts val="2499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Memvisualisasikan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data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nasabah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yang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terlambat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membayar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tunggakan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kredit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.</a:t>
            </a:r>
          </a:p>
          <a:p>
            <a:pPr marL="465676" lvl="1" indent="-285750">
              <a:lnSpc>
                <a:spcPct val="200000"/>
              </a:lnSpc>
              <a:buSzPts val="2499"/>
              <a:buFont typeface="Arial" panose="020B0604020202020204" pitchFamily="34" charset="0"/>
              <a:buChar char="•"/>
            </a:pP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Menganalisis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faktor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apa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saja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yang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menyebabkan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pelanggan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menunggak</a:t>
            </a:r>
            <a:r>
              <a:rPr lang="en-US" sz="18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61FE721-3FA7-4E4B-89FE-7ED35DF65C85}"/>
              </a:ext>
            </a:extLst>
          </p:cNvPr>
          <p:cNvSpPr/>
          <p:nvPr/>
        </p:nvSpPr>
        <p:spPr>
          <a:xfrm>
            <a:off x="-21767" y="0"/>
            <a:ext cx="12213767" cy="880533"/>
          </a:xfrm>
          <a:prstGeom prst="roundRect">
            <a:avLst>
              <a:gd name="adj" fmla="val 2387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33"/>
          </a:p>
        </p:txBody>
      </p:sp>
      <p:sp>
        <p:nvSpPr>
          <p:cNvPr id="48" name="Google Shape;77;p12">
            <a:extLst>
              <a:ext uri="{FF2B5EF4-FFF2-40B4-BE49-F238E27FC236}">
                <a16:creationId xmlns:a16="http://schemas.microsoft.com/office/drawing/2014/main" id="{BD7B5493-68A9-454E-B20D-9436CC6E19EF}"/>
              </a:ext>
            </a:extLst>
          </p:cNvPr>
          <p:cNvSpPr/>
          <p:nvPr/>
        </p:nvSpPr>
        <p:spPr>
          <a:xfrm>
            <a:off x="-21767" y="1"/>
            <a:ext cx="12213767" cy="6661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49" name="Google Shape;80;p12">
            <a:extLst>
              <a:ext uri="{FF2B5EF4-FFF2-40B4-BE49-F238E27FC236}">
                <a16:creationId xmlns:a16="http://schemas.microsoft.com/office/drawing/2014/main" id="{85912687-C8B2-49D3-B83B-A83B05D29930}"/>
              </a:ext>
            </a:extLst>
          </p:cNvPr>
          <p:cNvSpPr txBox="1"/>
          <p:nvPr/>
        </p:nvSpPr>
        <p:spPr>
          <a:xfrm>
            <a:off x="250372" y="124618"/>
            <a:ext cx="9903802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933" b="1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Business Objective </a:t>
            </a:r>
          </a:p>
        </p:txBody>
      </p:sp>
    </p:spTree>
    <p:extLst>
      <p:ext uri="{BB962C8B-B14F-4D97-AF65-F5344CB8AC3E}">
        <p14:creationId xmlns:p14="http://schemas.microsoft.com/office/powerpoint/2010/main" val="131554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/>
          <p:nvPr/>
        </p:nvSpPr>
        <p:spPr>
          <a:xfrm>
            <a:off x="0" y="0"/>
            <a:ext cx="1125443" cy="6858000"/>
          </a:xfrm>
          <a:custGeom>
            <a:avLst/>
            <a:gdLst/>
            <a:ahLst/>
            <a:cxnLst/>
            <a:rect l="l" t="t" r="r" b="b"/>
            <a:pathLst>
              <a:path w="660511" h="714481" extrusionOk="0">
                <a:moveTo>
                  <a:pt x="0" y="0"/>
                </a:moveTo>
                <a:lnTo>
                  <a:pt x="660511" y="0"/>
                </a:lnTo>
                <a:lnTo>
                  <a:pt x="660511" y="714481"/>
                </a:lnTo>
                <a:lnTo>
                  <a:pt x="0" y="714481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sp>
        <p:nvSpPr>
          <p:cNvPr id="411" name="Google Shape;411;p23"/>
          <p:cNvSpPr/>
          <p:nvPr/>
        </p:nvSpPr>
        <p:spPr>
          <a:xfrm>
            <a:off x="6832492" y="6443116"/>
            <a:ext cx="4785989" cy="67110"/>
          </a:xfrm>
          <a:custGeom>
            <a:avLst/>
            <a:gdLst/>
            <a:ahLst/>
            <a:cxnLst/>
            <a:rect l="l" t="t" r="r" b="b"/>
            <a:pathLst>
              <a:path w="1890761" h="26512" extrusionOk="0">
                <a:moveTo>
                  <a:pt x="0" y="0"/>
                </a:moveTo>
                <a:lnTo>
                  <a:pt x="1890761" y="0"/>
                </a:lnTo>
                <a:lnTo>
                  <a:pt x="1890761" y="26512"/>
                </a:lnTo>
                <a:lnTo>
                  <a:pt x="0" y="26512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sp>
        <p:nvSpPr>
          <p:cNvPr id="413" name="Google Shape;413;p23"/>
          <p:cNvSpPr txBox="1"/>
          <p:nvPr/>
        </p:nvSpPr>
        <p:spPr>
          <a:xfrm>
            <a:off x="4180403" y="1146555"/>
            <a:ext cx="4798600" cy="359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333" dirty="0">
                <a:latin typeface="Fira Sans Medium"/>
                <a:ea typeface="Fira Sans Medium"/>
                <a:cs typeface="Fira Sans Medium"/>
                <a:sym typeface="Fira Sans Medium"/>
              </a:rPr>
              <a:t>SQL Query (SQL Server)</a:t>
            </a:r>
            <a:endParaRPr sz="933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61FE721-3FA7-4E4B-89FE-7ED35DF65C85}"/>
              </a:ext>
            </a:extLst>
          </p:cNvPr>
          <p:cNvSpPr/>
          <p:nvPr/>
        </p:nvSpPr>
        <p:spPr>
          <a:xfrm>
            <a:off x="-21767" y="0"/>
            <a:ext cx="12213767" cy="880533"/>
          </a:xfrm>
          <a:prstGeom prst="roundRect">
            <a:avLst>
              <a:gd name="adj" fmla="val 2387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33"/>
          </a:p>
        </p:txBody>
      </p:sp>
      <p:sp>
        <p:nvSpPr>
          <p:cNvPr id="48" name="Google Shape;77;p12">
            <a:extLst>
              <a:ext uri="{FF2B5EF4-FFF2-40B4-BE49-F238E27FC236}">
                <a16:creationId xmlns:a16="http://schemas.microsoft.com/office/drawing/2014/main" id="{BD7B5493-68A9-454E-B20D-9436CC6E19EF}"/>
              </a:ext>
            </a:extLst>
          </p:cNvPr>
          <p:cNvSpPr/>
          <p:nvPr/>
        </p:nvSpPr>
        <p:spPr>
          <a:xfrm>
            <a:off x="-21767" y="1"/>
            <a:ext cx="12213767" cy="6661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49" name="Google Shape;80;p12">
            <a:extLst>
              <a:ext uri="{FF2B5EF4-FFF2-40B4-BE49-F238E27FC236}">
                <a16:creationId xmlns:a16="http://schemas.microsoft.com/office/drawing/2014/main" id="{85912687-C8B2-49D3-B83B-A83B05D29930}"/>
              </a:ext>
            </a:extLst>
          </p:cNvPr>
          <p:cNvSpPr txBox="1"/>
          <p:nvPr/>
        </p:nvSpPr>
        <p:spPr>
          <a:xfrm>
            <a:off x="250372" y="124618"/>
            <a:ext cx="9903802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933" b="1" dirty="0" err="1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Eksplorasi</a:t>
            </a:r>
            <a:r>
              <a:rPr lang="en-US" sz="2933" b="1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D9270A-84FF-4CB2-BA1A-BC755DD0F7C0}"/>
              </a:ext>
            </a:extLst>
          </p:cNvPr>
          <p:cNvSpPr txBox="1"/>
          <p:nvPr/>
        </p:nvSpPr>
        <p:spPr>
          <a:xfrm>
            <a:off x="1713876" y="2090172"/>
            <a:ext cx="1047812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endParaRPr lang="id-ID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d-ID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id-ID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CLIENTNUM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Customer_Age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Education_Level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Marital_Status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Income_Category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Dependent_count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Card_Category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Months_on_book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Total_Relationship_Count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Months_Inactive_12_mon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Contacts_Count_12_mon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Credit_Limit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Total_Revolving_Bal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Avg_Open_To_Buy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Total_Trans_Amt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Total_Trans_Ct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Avg_Utilization_Ratio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customer_data_history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cdh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category_db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cat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cdh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card_categoryid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education_db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cdh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Educationid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edu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id-ID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marital_db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mar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cdh</a:t>
            </a:r>
            <a:r>
              <a:rPr lang="id-ID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id-ID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Maritalid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mar</a:t>
            </a:r>
            <a:r>
              <a:rPr lang="id-ID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</a:p>
          <a:p>
            <a:r>
              <a:rPr lang="id-ID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status_db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id-ID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cdh</a:t>
            </a:r>
            <a:r>
              <a:rPr lang="id-ID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id-ID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idstatus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id-ID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id-ID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id-ID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d-ID" sz="1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id-ID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id-ID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6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endParaRPr lang="id-ID" sz="1600" dirty="0"/>
          </a:p>
          <a:p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171186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E379711-3266-4384-B50F-E267ED2BF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33" y="1754253"/>
            <a:ext cx="10905066" cy="471643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413;p23">
            <a:extLst>
              <a:ext uri="{FF2B5EF4-FFF2-40B4-BE49-F238E27FC236}">
                <a16:creationId xmlns:a16="http://schemas.microsoft.com/office/drawing/2014/main" id="{39FEAED9-07FA-4DEC-820A-F05E399856B2}"/>
              </a:ext>
            </a:extLst>
          </p:cNvPr>
          <p:cNvSpPr txBox="1"/>
          <p:nvPr/>
        </p:nvSpPr>
        <p:spPr>
          <a:xfrm>
            <a:off x="3655966" y="1092676"/>
            <a:ext cx="4798600" cy="359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333" dirty="0">
                <a:latin typeface="Fira Sans Medium"/>
                <a:ea typeface="Fira Sans Medium"/>
                <a:cs typeface="Fira Sans Medium"/>
                <a:sym typeface="Fira Sans Medium"/>
              </a:rPr>
              <a:t>Data</a:t>
            </a:r>
            <a:endParaRPr sz="933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63DDE1-9A37-4129-BF7A-C50ED69FEBEE}"/>
              </a:ext>
            </a:extLst>
          </p:cNvPr>
          <p:cNvSpPr/>
          <p:nvPr/>
        </p:nvSpPr>
        <p:spPr>
          <a:xfrm>
            <a:off x="-21767" y="0"/>
            <a:ext cx="12213767" cy="880533"/>
          </a:xfrm>
          <a:prstGeom prst="roundRect">
            <a:avLst>
              <a:gd name="adj" fmla="val 2387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33"/>
          </a:p>
        </p:txBody>
      </p:sp>
      <p:sp>
        <p:nvSpPr>
          <p:cNvPr id="25" name="Google Shape;77;p12">
            <a:extLst>
              <a:ext uri="{FF2B5EF4-FFF2-40B4-BE49-F238E27FC236}">
                <a16:creationId xmlns:a16="http://schemas.microsoft.com/office/drawing/2014/main" id="{1B369766-0281-40EF-92BE-751B42F0F6FE}"/>
              </a:ext>
            </a:extLst>
          </p:cNvPr>
          <p:cNvSpPr/>
          <p:nvPr/>
        </p:nvSpPr>
        <p:spPr>
          <a:xfrm>
            <a:off x="-21767" y="1"/>
            <a:ext cx="12213767" cy="6661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26" name="Google Shape;80;p12">
            <a:extLst>
              <a:ext uri="{FF2B5EF4-FFF2-40B4-BE49-F238E27FC236}">
                <a16:creationId xmlns:a16="http://schemas.microsoft.com/office/drawing/2014/main" id="{F4B0A78E-5C85-43CC-ABA5-403A54C5BAF9}"/>
              </a:ext>
            </a:extLst>
          </p:cNvPr>
          <p:cNvSpPr txBox="1"/>
          <p:nvPr/>
        </p:nvSpPr>
        <p:spPr>
          <a:xfrm>
            <a:off x="250372" y="124618"/>
            <a:ext cx="9903802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933" b="1" dirty="0" err="1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Eksplorasi</a:t>
            </a:r>
            <a:r>
              <a:rPr lang="en-US" sz="2933" b="1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761229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/>
          <p:nvPr/>
        </p:nvSpPr>
        <p:spPr>
          <a:xfrm>
            <a:off x="0" y="0"/>
            <a:ext cx="1125443" cy="6858000"/>
          </a:xfrm>
          <a:custGeom>
            <a:avLst/>
            <a:gdLst/>
            <a:ahLst/>
            <a:cxnLst/>
            <a:rect l="l" t="t" r="r" b="b"/>
            <a:pathLst>
              <a:path w="660511" h="714481" extrusionOk="0">
                <a:moveTo>
                  <a:pt x="0" y="0"/>
                </a:moveTo>
                <a:lnTo>
                  <a:pt x="660511" y="0"/>
                </a:lnTo>
                <a:lnTo>
                  <a:pt x="660511" y="714481"/>
                </a:lnTo>
                <a:lnTo>
                  <a:pt x="0" y="714481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sp>
        <p:nvSpPr>
          <p:cNvPr id="411" name="Google Shape;411;p23"/>
          <p:cNvSpPr/>
          <p:nvPr/>
        </p:nvSpPr>
        <p:spPr>
          <a:xfrm>
            <a:off x="6832492" y="6443116"/>
            <a:ext cx="4785989" cy="67110"/>
          </a:xfrm>
          <a:custGeom>
            <a:avLst/>
            <a:gdLst/>
            <a:ahLst/>
            <a:cxnLst/>
            <a:rect l="l" t="t" r="r" b="b"/>
            <a:pathLst>
              <a:path w="1890761" h="26512" extrusionOk="0">
                <a:moveTo>
                  <a:pt x="0" y="0"/>
                </a:moveTo>
                <a:lnTo>
                  <a:pt x="1890761" y="0"/>
                </a:lnTo>
                <a:lnTo>
                  <a:pt x="1890761" y="26512"/>
                </a:lnTo>
                <a:lnTo>
                  <a:pt x="0" y="26512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sp>
        <p:nvSpPr>
          <p:cNvPr id="413" name="Google Shape;413;p23"/>
          <p:cNvSpPr txBox="1"/>
          <p:nvPr/>
        </p:nvSpPr>
        <p:spPr>
          <a:xfrm>
            <a:off x="4180403" y="1146555"/>
            <a:ext cx="4798600" cy="359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333" dirty="0">
                <a:latin typeface="Fira Sans Medium"/>
                <a:ea typeface="Fira Sans Medium"/>
                <a:cs typeface="Fira Sans Medium"/>
                <a:sym typeface="Fira Sans Medium"/>
              </a:rPr>
              <a:t>SQL Query (SQL Server)</a:t>
            </a:r>
            <a:endParaRPr sz="933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61FE721-3FA7-4E4B-89FE-7ED35DF65C85}"/>
              </a:ext>
            </a:extLst>
          </p:cNvPr>
          <p:cNvSpPr/>
          <p:nvPr/>
        </p:nvSpPr>
        <p:spPr>
          <a:xfrm>
            <a:off x="-21767" y="0"/>
            <a:ext cx="12213767" cy="880533"/>
          </a:xfrm>
          <a:prstGeom prst="roundRect">
            <a:avLst>
              <a:gd name="adj" fmla="val 2387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33"/>
          </a:p>
        </p:txBody>
      </p:sp>
      <p:sp>
        <p:nvSpPr>
          <p:cNvPr id="48" name="Google Shape;77;p12">
            <a:extLst>
              <a:ext uri="{FF2B5EF4-FFF2-40B4-BE49-F238E27FC236}">
                <a16:creationId xmlns:a16="http://schemas.microsoft.com/office/drawing/2014/main" id="{BD7B5493-68A9-454E-B20D-9436CC6E19EF}"/>
              </a:ext>
            </a:extLst>
          </p:cNvPr>
          <p:cNvSpPr/>
          <p:nvPr/>
        </p:nvSpPr>
        <p:spPr>
          <a:xfrm>
            <a:off x="-21767" y="1"/>
            <a:ext cx="12213767" cy="6661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49" name="Google Shape;80;p12">
            <a:extLst>
              <a:ext uri="{FF2B5EF4-FFF2-40B4-BE49-F238E27FC236}">
                <a16:creationId xmlns:a16="http://schemas.microsoft.com/office/drawing/2014/main" id="{85912687-C8B2-49D3-B83B-A83B05D29930}"/>
              </a:ext>
            </a:extLst>
          </p:cNvPr>
          <p:cNvSpPr txBox="1"/>
          <p:nvPr/>
        </p:nvSpPr>
        <p:spPr>
          <a:xfrm>
            <a:off x="250372" y="124618"/>
            <a:ext cx="9903802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933" b="1" dirty="0" err="1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Eksplorasi</a:t>
            </a:r>
            <a:r>
              <a:rPr lang="en-US" sz="2933" b="1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D1B740-16C8-48AA-8C8D-0C18C0753C2E}"/>
              </a:ext>
            </a:extLst>
          </p:cNvPr>
          <p:cNvSpPr txBox="1"/>
          <p:nvPr/>
        </p:nvSpPr>
        <p:spPr>
          <a:xfrm>
            <a:off x="1618013" y="1664070"/>
            <a:ext cx="61079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TOTAL MALE CUSTOMERS BY AGE</a:t>
            </a:r>
          </a:p>
          <a:p>
            <a:pPr algn="ctr"/>
            <a:endParaRPr lang="en-US" dirty="0"/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CLIENTNUM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</a:p>
          <a:p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endParaRPr lang="id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Attrited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Customer'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Gender </a:t>
            </a:r>
            <a:r>
              <a:rPr lang="id-ID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endParaRPr lang="id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Customer_Age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</a:p>
          <a:p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Total </a:t>
            </a:r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id-ID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4E687-BFD7-4DD7-9279-3446E9CE1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582" y="1699476"/>
            <a:ext cx="2622975" cy="2169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F7D94A-5331-4D80-B23B-3F60BE28EFDE}"/>
              </a:ext>
            </a:extLst>
          </p:cNvPr>
          <p:cNvSpPr txBox="1"/>
          <p:nvPr/>
        </p:nvSpPr>
        <p:spPr>
          <a:xfrm>
            <a:off x="1618013" y="4197410"/>
            <a:ext cx="61079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FEMALE CUSTOMERS BY AGE</a:t>
            </a:r>
          </a:p>
          <a:p>
            <a:pPr algn="ctr"/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CLIENTNUM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</a:p>
          <a:p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endParaRPr lang="id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Attrited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Customer'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Gender </a:t>
            </a:r>
            <a:r>
              <a:rPr lang="id-ID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>
                <a:solidFill>
                  <a:srgbClr val="FF0000"/>
                </a:solidFill>
                <a:latin typeface="Consolas" panose="020B0609020204030204" pitchFamily="49" charset="0"/>
              </a:rPr>
              <a:t>'F'</a:t>
            </a:r>
            <a:endParaRPr lang="id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Customer_Age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</a:p>
          <a:p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Total </a:t>
            </a:r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id-ID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EAEBB-A0D3-4A8D-B3D9-611230AAF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581" y="4124513"/>
            <a:ext cx="2622975" cy="2160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096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/>
          <p:nvPr/>
        </p:nvSpPr>
        <p:spPr>
          <a:xfrm>
            <a:off x="0" y="0"/>
            <a:ext cx="1125443" cy="6858000"/>
          </a:xfrm>
          <a:custGeom>
            <a:avLst/>
            <a:gdLst/>
            <a:ahLst/>
            <a:cxnLst/>
            <a:rect l="l" t="t" r="r" b="b"/>
            <a:pathLst>
              <a:path w="660511" h="714481" extrusionOk="0">
                <a:moveTo>
                  <a:pt x="0" y="0"/>
                </a:moveTo>
                <a:lnTo>
                  <a:pt x="660511" y="0"/>
                </a:lnTo>
                <a:lnTo>
                  <a:pt x="660511" y="714481"/>
                </a:lnTo>
                <a:lnTo>
                  <a:pt x="0" y="714481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sp>
        <p:nvSpPr>
          <p:cNvPr id="411" name="Google Shape;411;p23"/>
          <p:cNvSpPr/>
          <p:nvPr/>
        </p:nvSpPr>
        <p:spPr>
          <a:xfrm>
            <a:off x="6832492" y="6443116"/>
            <a:ext cx="4785989" cy="67110"/>
          </a:xfrm>
          <a:custGeom>
            <a:avLst/>
            <a:gdLst/>
            <a:ahLst/>
            <a:cxnLst/>
            <a:rect l="l" t="t" r="r" b="b"/>
            <a:pathLst>
              <a:path w="1890761" h="26512" extrusionOk="0">
                <a:moveTo>
                  <a:pt x="0" y="0"/>
                </a:moveTo>
                <a:lnTo>
                  <a:pt x="1890761" y="0"/>
                </a:lnTo>
                <a:lnTo>
                  <a:pt x="1890761" y="26512"/>
                </a:lnTo>
                <a:lnTo>
                  <a:pt x="0" y="26512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sp>
        <p:nvSpPr>
          <p:cNvPr id="413" name="Google Shape;413;p23"/>
          <p:cNvSpPr txBox="1"/>
          <p:nvPr/>
        </p:nvSpPr>
        <p:spPr>
          <a:xfrm>
            <a:off x="4180403" y="1146555"/>
            <a:ext cx="4798600" cy="359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333" dirty="0">
                <a:latin typeface="Fira Sans Medium"/>
                <a:ea typeface="Fira Sans Medium"/>
                <a:cs typeface="Fira Sans Medium"/>
                <a:sym typeface="Fira Sans Medium"/>
              </a:rPr>
              <a:t>SQL Query (SQL Server)</a:t>
            </a:r>
            <a:endParaRPr sz="933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61FE721-3FA7-4E4B-89FE-7ED35DF65C85}"/>
              </a:ext>
            </a:extLst>
          </p:cNvPr>
          <p:cNvSpPr/>
          <p:nvPr/>
        </p:nvSpPr>
        <p:spPr>
          <a:xfrm>
            <a:off x="-21767" y="0"/>
            <a:ext cx="12213767" cy="880533"/>
          </a:xfrm>
          <a:prstGeom prst="roundRect">
            <a:avLst>
              <a:gd name="adj" fmla="val 2387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33"/>
          </a:p>
        </p:txBody>
      </p:sp>
      <p:sp>
        <p:nvSpPr>
          <p:cNvPr id="48" name="Google Shape;77;p12">
            <a:extLst>
              <a:ext uri="{FF2B5EF4-FFF2-40B4-BE49-F238E27FC236}">
                <a16:creationId xmlns:a16="http://schemas.microsoft.com/office/drawing/2014/main" id="{BD7B5493-68A9-454E-B20D-9436CC6E19EF}"/>
              </a:ext>
            </a:extLst>
          </p:cNvPr>
          <p:cNvSpPr/>
          <p:nvPr/>
        </p:nvSpPr>
        <p:spPr>
          <a:xfrm>
            <a:off x="-21767" y="1"/>
            <a:ext cx="12213767" cy="6661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49" name="Google Shape;80;p12">
            <a:extLst>
              <a:ext uri="{FF2B5EF4-FFF2-40B4-BE49-F238E27FC236}">
                <a16:creationId xmlns:a16="http://schemas.microsoft.com/office/drawing/2014/main" id="{85912687-C8B2-49D3-B83B-A83B05D29930}"/>
              </a:ext>
            </a:extLst>
          </p:cNvPr>
          <p:cNvSpPr txBox="1"/>
          <p:nvPr/>
        </p:nvSpPr>
        <p:spPr>
          <a:xfrm>
            <a:off x="250372" y="124618"/>
            <a:ext cx="9903802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933" b="1" dirty="0" err="1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Eksplorasi</a:t>
            </a:r>
            <a:r>
              <a:rPr lang="en-US" sz="2933" b="1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97B11-2EFF-4BAA-AFF4-C3A085AE9A9F}"/>
              </a:ext>
            </a:extLst>
          </p:cNvPr>
          <p:cNvSpPr txBox="1"/>
          <p:nvPr/>
        </p:nvSpPr>
        <p:spPr>
          <a:xfrm>
            <a:off x="1348288" y="2334709"/>
            <a:ext cx="671561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Total Customers by Income Category</a:t>
            </a:r>
          </a:p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Income_Category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[Total Customers]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CLIENTNUM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endParaRPr lang="id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Attrited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Customer'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id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Income_Category</a:t>
            </a:r>
            <a:endParaRPr lang="id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[Total Customers]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id-ID" dirty="0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4DE20ADF-55A4-4DCC-B7B3-381430A411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7957586" y="2749658"/>
            <a:ext cx="3660895" cy="2013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87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/>
          <p:nvPr/>
        </p:nvSpPr>
        <p:spPr>
          <a:xfrm>
            <a:off x="0" y="0"/>
            <a:ext cx="6339973" cy="6858000"/>
          </a:xfrm>
          <a:custGeom>
            <a:avLst/>
            <a:gdLst/>
            <a:ahLst/>
            <a:cxnLst/>
            <a:rect l="l" t="t" r="r" b="b"/>
            <a:pathLst>
              <a:path w="660511" h="714481" extrusionOk="0">
                <a:moveTo>
                  <a:pt x="0" y="0"/>
                </a:moveTo>
                <a:lnTo>
                  <a:pt x="660511" y="0"/>
                </a:lnTo>
                <a:lnTo>
                  <a:pt x="660511" y="714481"/>
                </a:lnTo>
                <a:lnTo>
                  <a:pt x="0" y="714481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grpSp>
        <p:nvGrpSpPr>
          <p:cNvPr id="371" name="Google Shape;371;p23"/>
          <p:cNvGrpSpPr/>
          <p:nvPr/>
        </p:nvGrpSpPr>
        <p:grpSpPr>
          <a:xfrm>
            <a:off x="755554" y="2044899"/>
            <a:ext cx="958296" cy="1179441"/>
            <a:chOff x="0" y="0"/>
            <a:chExt cx="660400" cy="812800"/>
          </a:xfrm>
        </p:grpSpPr>
        <p:sp>
          <p:nvSpPr>
            <p:cNvPr id="372" name="Google Shape;372;p23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A16AE8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373" name="Google Shape;373;p23"/>
            <p:cNvSpPr txBox="1"/>
            <p:nvPr/>
          </p:nvSpPr>
          <p:spPr>
            <a:xfrm>
              <a:off x="0" y="60325"/>
              <a:ext cx="6604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4" name="Google Shape;374;p23"/>
          <p:cNvGrpSpPr/>
          <p:nvPr/>
        </p:nvGrpSpPr>
        <p:grpSpPr>
          <a:xfrm>
            <a:off x="3382222" y="1948745"/>
            <a:ext cx="1062264" cy="1268307"/>
            <a:chOff x="0" y="-66675"/>
            <a:chExt cx="736600" cy="879475"/>
          </a:xfrm>
        </p:grpSpPr>
        <p:sp>
          <p:nvSpPr>
            <p:cNvPr id="375" name="Google Shape;375;p23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 extrusionOk="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EE604A"/>
            </a:solidFill>
            <a:ln>
              <a:noFill/>
            </a:ln>
          </p:spPr>
        </p:sp>
        <p:sp>
          <p:nvSpPr>
            <p:cNvPr id="376" name="Google Shape;376;p23"/>
            <p:cNvSpPr txBox="1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p23"/>
          <p:cNvGrpSpPr/>
          <p:nvPr/>
        </p:nvGrpSpPr>
        <p:grpSpPr>
          <a:xfrm>
            <a:off x="1964574" y="2044899"/>
            <a:ext cx="1166923" cy="1172153"/>
            <a:chOff x="1813" y="0"/>
            <a:chExt cx="809173" cy="812800"/>
          </a:xfrm>
        </p:grpSpPr>
        <p:sp>
          <p:nvSpPr>
            <p:cNvPr id="378" name="Google Shape;378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379" name="Google Shape;379;p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23"/>
          <p:cNvSpPr/>
          <p:nvPr/>
        </p:nvSpPr>
        <p:spPr>
          <a:xfrm rot="10779982">
            <a:off x="4696045" y="2032473"/>
            <a:ext cx="1188153" cy="1188049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F4C500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933"/>
          </a:p>
        </p:txBody>
      </p:sp>
      <p:grpSp>
        <p:nvGrpSpPr>
          <p:cNvPr id="394" name="Google Shape;394;p23"/>
          <p:cNvGrpSpPr/>
          <p:nvPr/>
        </p:nvGrpSpPr>
        <p:grpSpPr>
          <a:xfrm>
            <a:off x="3382222" y="5020813"/>
            <a:ext cx="1062264" cy="1268307"/>
            <a:chOff x="0" y="-66675"/>
            <a:chExt cx="736600" cy="879475"/>
          </a:xfrm>
        </p:grpSpPr>
        <p:sp>
          <p:nvSpPr>
            <p:cNvPr id="395" name="Google Shape;395;p23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 extrusionOk="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A16AE8"/>
            </a:solidFill>
            <a:ln>
              <a:noFill/>
            </a:ln>
          </p:spPr>
        </p:sp>
        <p:sp>
          <p:nvSpPr>
            <p:cNvPr id="396" name="Google Shape;396;p23"/>
            <p:cNvSpPr txBox="1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23"/>
          <p:cNvGrpSpPr/>
          <p:nvPr/>
        </p:nvGrpSpPr>
        <p:grpSpPr>
          <a:xfrm>
            <a:off x="1964574" y="5116966"/>
            <a:ext cx="1166923" cy="1172153"/>
            <a:chOff x="1813" y="0"/>
            <a:chExt cx="809173" cy="812800"/>
          </a:xfrm>
        </p:grpSpPr>
        <p:sp>
          <p:nvSpPr>
            <p:cNvPr id="398" name="Google Shape;398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399" name="Google Shape;399;p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23"/>
          <p:cNvSpPr/>
          <p:nvPr/>
        </p:nvSpPr>
        <p:spPr>
          <a:xfrm rot="10779982">
            <a:off x="4696045" y="5104540"/>
            <a:ext cx="1188153" cy="1188049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E604A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933"/>
          </a:p>
        </p:txBody>
      </p:sp>
      <p:grpSp>
        <p:nvGrpSpPr>
          <p:cNvPr id="401" name="Google Shape;401;p23"/>
          <p:cNvGrpSpPr/>
          <p:nvPr/>
        </p:nvGrpSpPr>
        <p:grpSpPr>
          <a:xfrm>
            <a:off x="690845" y="3509985"/>
            <a:ext cx="1062264" cy="1268307"/>
            <a:chOff x="0" y="-66675"/>
            <a:chExt cx="736600" cy="879475"/>
          </a:xfrm>
        </p:grpSpPr>
        <p:sp>
          <p:nvSpPr>
            <p:cNvPr id="402" name="Google Shape;402;p23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 extrusionOk="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</p:sp>
        <p:sp>
          <p:nvSpPr>
            <p:cNvPr id="403" name="Google Shape;403;p23"/>
            <p:cNvSpPr txBox="1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23"/>
          <p:cNvGrpSpPr/>
          <p:nvPr/>
        </p:nvGrpSpPr>
        <p:grpSpPr>
          <a:xfrm>
            <a:off x="3446931" y="3606139"/>
            <a:ext cx="958296" cy="1179441"/>
            <a:chOff x="0" y="0"/>
            <a:chExt cx="660400" cy="812800"/>
          </a:xfrm>
        </p:grpSpPr>
        <p:sp>
          <p:nvSpPr>
            <p:cNvPr id="406" name="Google Shape;406;p23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407" name="Google Shape;407;p23"/>
            <p:cNvSpPr txBox="1"/>
            <p:nvPr/>
          </p:nvSpPr>
          <p:spPr>
            <a:xfrm>
              <a:off x="0" y="60325"/>
              <a:ext cx="6604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" name="Google Shape;411;p23"/>
          <p:cNvSpPr/>
          <p:nvPr/>
        </p:nvSpPr>
        <p:spPr>
          <a:xfrm>
            <a:off x="6832492" y="6443116"/>
            <a:ext cx="4785989" cy="67110"/>
          </a:xfrm>
          <a:custGeom>
            <a:avLst/>
            <a:gdLst/>
            <a:ahLst/>
            <a:cxnLst/>
            <a:rect l="l" t="t" r="r" b="b"/>
            <a:pathLst>
              <a:path w="1890761" h="26512" extrusionOk="0">
                <a:moveTo>
                  <a:pt x="0" y="0"/>
                </a:moveTo>
                <a:lnTo>
                  <a:pt x="1890761" y="0"/>
                </a:lnTo>
                <a:lnTo>
                  <a:pt x="1890761" y="26512"/>
                </a:lnTo>
                <a:lnTo>
                  <a:pt x="0" y="26512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61FE721-3FA7-4E4B-89FE-7ED35DF65C85}"/>
              </a:ext>
            </a:extLst>
          </p:cNvPr>
          <p:cNvSpPr/>
          <p:nvPr/>
        </p:nvSpPr>
        <p:spPr>
          <a:xfrm>
            <a:off x="-21767" y="0"/>
            <a:ext cx="12213767" cy="880533"/>
          </a:xfrm>
          <a:prstGeom prst="roundRect">
            <a:avLst>
              <a:gd name="adj" fmla="val 2387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33"/>
          </a:p>
        </p:txBody>
      </p:sp>
      <p:sp>
        <p:nvSpPr>
          <p:cNvPr id="48" name="Google Shape;77;p12">
            <a:extLst>
              <a:ext uri="{FF2B5EF4-FFF2-40B4-BE49-F238E27FC236}">
                <a16:creationId xmlns:a16="http://schemas.microsoft.com/office/drawing/2014/main" id="{BD7B5493-68A9-454E-B20D-9436CC6E19EF}"/>
              </a:ext>
            </a:extLst>
          </p:cNvPr>
          <p:cNvSpPr/>
          <p:nvPr/>
        </p:nvSpPr>
        <p:spPr>
          <a:xfrm>
            <a:off x="-21767" y="1"/>
            <a:ext cx="12213767" cy="6661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49" name="Google Shape;80;p12">
            <a:extLst>
              <a:ext uri="{FF2B5EF4-FFF2-40B4-BE49-F238E27FC236}">
                <a16:creationId xmlns:a16="http://schemas.microsoft.com/office/drawing/2014/main" id="{85912687-C8B2-49D3-B83B-A83B05D29930}"/>
              </a:ext>
            </a:extLst>
          </p:cNvPr>
          <p:cNvSpPr txBox="1"/>
          <p:nvPr/>
        </p:nvSpPr>
        <p:spPr>
          <a:xfrm>
            <a:off x="250372" y="124618"/>
            <a:ext cx="9903802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933" b="1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Insight Visualization</a:t>
            </a:r>
          </a:p>
        </p:txBody>
      </p:sp>
      <p:pic>
        <p:nvPicPr>
          <p:cNvPr id="36" name="Picture 35" descr="Chart, pie chart&#10;&#10;Description automatically generated">
            <a:extLst>
              <a:ext uri="{FF2B5EF4-FFF2-40B4-BE49-F238E27FC236}">
                <a16:creationId xmlns:a16="http://schemas.microsoft.com/office/drawing/2014/main" id="{FBFC2112-BBA1-4222-B639-290D39620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81" y="1414153"/>
            <a:ext cx="4643810" cy="3308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Google Shape;414;p23">
            <a:extLst>
              <a:ext uri="{FF2B5EF4-FFF2-40B4-BE49-F238E27FC236}">
                <a16:creationId xmlns:a16="http://schemas.microsoft.com/office/drawing/2014/main" id="{59021526-629D-4388-ADE4-E4DC3AF26D37}"/>
              </a:ext>
            </a:extLst>
          </p:cNvPr>
          <p:cNvSpPr txBox="1"/>
          <p:nvPr/>
        </p:nvSpPr>
        <p:spPr>
          <a:xfrm>
            <a:off x="6693500" y="5267677"/>
            <a:ext cx="492498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926" lvl="1" algn="ctr">
              <a:lnSpc>
                <a:spcPct val="200000"/>
              </a:lnSpc>
              <a:buSzPts val="2499"/>
            </a:pPr>
            <a:r>
              <a:rPr lang="en-US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Nasabah</a:t>
            </a:r>
            <a:r>
              <a:rPr lang="en-US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didominasi</a:t>
            </a:r>
            <a:r>
              <a:rPr lang="en-US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oleh gender </a:t>
            </a:r>
            <a:r>
              <a:rPr lang="en-US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perempuan</a:t>
            </a:r>
            <a:r>
              <a:rPr lang="en-US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sebanyak</a:t>
            </a:r>
            <a:r>
              <a:rPr lang="en-US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5.358 orang dan </a:t>
            </a:r>
            <a:r>
              <a:rPr lang="en-US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laki-laki</a:t>
            </a:r>
            <a:r>
              <a:rPr lang="en-US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sebanyak</a:t>
            </a:r>
            <a:r>
              <a:rPr lang="en-US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4.769 orang.</a:t>
            </a:r>
          </a:p>
        </p:txBody>
      </p:sp>
    </p:spTree>
    <p:extLst>
      <p:ext uri="{BB962C8B-B14F-4D97-AF65-F5344CB8AC3E}">
        <p14:creationId xmlns:p14="http://schemas.microsoft.com/office/powerpoint/2010/main" val="304576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D77E1-DBBD-4BC0-8430-316A10183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678" y="651872"/>
            <a:ext cx="4239736" cy="2403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Table&#10;&#10;Description automatically generated with medium confidence">
            <a:extLst>
              <a:ext uri="{FF2B5EF4-FFF2-40B4-BE49-F238E27FC236}">
                <a16:creationId xmlns:a16="http://schemas.microsoft.com/office/drawing/2014/main" id="{316696D2-A983-405C-843F-7F256EF536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4348656" y="3950590"/>
            <a:ext cx="3494687" cy="2170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16DD3F-2D83-4BA8-B3F1-2170B633E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105" y="647531"/>
            <a:ext cx="4126804" cy="2407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Google Shape;414;p23">
            <a:extLst>
              <a:ext uri="{FF2B5EF4-FFF2-40B4-BE49-F238E27FC236}">
                <a16:creationId xmlns:a16="http://schemas.microsoft.com/office/drawing/2014/main" id="{45A34EB7-EC69-487B-8D30-6791BD89315C}"/>
              </a:ext>
            </a:extLst>
          </p:cNvPr>
          <p:cNvSpPr txBox="1"/>
          <p:nvPr/>
        </p:nvSpPr>
        <p:spPr>
          <a:xfrm>
            <a:off x="622016" y="3214202"/>
            <a:ext cx="49249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926" lvl="1" algn="ctr">
              <a:lnSpc>
                <a:spcPct val="200000"/>
              </a:lnSpc>
              <a:buSzPts val="2499"/>
            </a:pP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Perbandingan</a:t>
            </a: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customers </a:t>
            </a: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attrited</a:t>
            </a: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dan existing</a:t>
            </a:r>
          </a:p>
        </p:txBody>
      </p:sp>
      <p:sp>
        <p:nvSpPr>
          <p:cNvPr id="17" name="Google Shape;414;p23">
            <a:extLst>
              <a:ext uri="{FF2B5EF4-FFF2-40B4-BE49-F238E27FC236}">
                <a16:creationId xmlns:a16="http://schemas.microsoft.com/office/drawing/2014/main" id="{6663F3DA-BDB5-494F-90EC-E8199F0C0568}"/>
              </a:ext>
            </a:extLst>
          </p:cNvPr>
          <p:cNvSpPr txBox="1"/>
          <p:nvPr/>
        </p:nvSpPr>
        <p:spPr>
          <a:xfrm>
            <a:off x="6275629" y="3211926"/>
            <a:ext cx="492498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926" lvl="1" algn="ctr">
              <a:lnSpc>
                <a:spcPct val="200000"/>
              </a:lnSpc>
              <a:buSzPts val="2499"/>
            </a:pP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Customers </a:t>
            </a: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didominasi</a:t>
            </a: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oleh </a:t>
            </a: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pelanggan</a:t>
            </a: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dengan</a:t>
            </a: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kategori</a:t>
            </a: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pendapatan</a:t>
            </a: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kurang</a:t>
            </a: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dari</a:t>
            </a: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$40k.</a:t>
            </a:r>
          </a:p>
        </p:txBody>
      </p:sp>
      <p:sp>
        <p:nvSpPr>
          <p:cNvPr id="19" name="Google Shape;414;p23">
            <a:extLst>
              <a:ext uri="{FF2B5EF4-FFF2-40B4-BE49-F238E27FC236}">
                <a16:creationId xmlns:a16="http://schemas.microsoft.com/office/drawing/2014/main" id="{5D357D81-119B-4BFF-A499-F2A060E36BAA}"/>
              </a:ext>
            </a:extLst>
          </p:cNvPr>
          <p:cNvSpPr txBox="1"/>
          <p:nvPr/>
        </p:nvSpPr>
        <p:spPr>
          <a:xfrm>
            <a:off x="4610128" y="6209514"/>
            <a:ext cx="29717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9926" lvl="1" algn="ctr">
              <a:lnSpc>
                <a:spcPct val="200000"/>
              </a:lnSpc>
              <a:buSzPts val="2499"/>
            </a:pP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Customers </a:t>
            </a:r>
            <a:r>
              <a:rPr lang="en-US" sz="12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berdasarkan</a:t>
            </a:r>
            <a:r>
              <a:rPr lang="en-US" sz="12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Education Level</a:t>
            </a:r>
          </a:p>
        </p:txBody>
      </p:sp>
    </p:spTree>
    <p:extLst>
      <p:ext uri="{BB962C8B-B14F-4D97-AF65-F5344CB8AC3E}">
        <p14:creationId xmlns:p14="http://schemas.microsoft.com/office/powerpoint/2010/main" val="129465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/>
          <p:nvPr/>
        </p:nvSpPr>
        <p:spPr>
          <a:xfrm>
            <a:off x="0" y="0"/>
            <a:ext cx="4510355" cy="6858000"/>
          </a:xfrm>
          <a:custGeom>
            <a:avLst/>
            <a:gdLst/>
            <a:ahLst/>
            <a:cxnLst/>
            <a:rect l="l" t="t" r="r" b="b"/>
            <a:pathLst>
              <a:path w="660511" h="714481" extrusionOk="0">
                <a:moveTo>
                  <a:pt x="0" y="0"/>
                </a:moveTo>
                <a:lnTo>
                  <a:pt x="660511" y="0"/>
                </a:lnTo>
                <a:lnTo>
                  <a:pt x="660511" y="714481"/>
                </a:lnTo>
                <a:lnTo>
                  <a:pt x="0" y="714481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grpSp>
        <p:nvGrpSpPr>
          <p:cNvPr id="374" name="Google Shape;374;p23"/>
          <p:cNvGrpSpPr/>
          <p:nvPr/>
        </p:nvGrpSpPr>
        <p:grpSpPr>
          <a:xfrm>
            <a:off x="1668020" y="1619972"/>
            <a:ext cx="1062264" cy="1268307"/>
            <a:chOff x="0" y="-66675"/>
            <a:chExt cx="736600" cy="879475"/>
          </a:xfrm>
        </p:grpSpPr>
        <p:sp>
          <p:nvSpPr>
            <p:cNvPr id="375" name="Google Shape;375;p23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 extrusionOk="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EE604A"/>
            </a:solidFill>
            <a:ln>
              <a:noFill/>
            </a:ln>
          </p:spPr>
        </p:sp>
        <p:sp>
          <p:nvSpPr>
            <p:cNvPr id="376" name="Google Shape;376;p23"/>
            <p:cNvSpPr txBox="1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p23"/>
          <p:cNvGrpSpPr/>
          <p:nvPr/>
        </p:nvGrpSpPr>
        <p:grpSpPr>
          <a:xfrm>
            <a:off x="250372" y="1716126"/>
            <a:ext cx="1166923" cy="1172153"/>
            <a:chOff x="1813" y="0"/>
            <a:chExt cx="809173" cy="812800"/>
          </a:xfrm>
        </p:grpSpPr>
        <p:sp>
          <p:nvSpPr>
            <p:cNvPr id="378" name="Google Shape;378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379" name="Google Shape;379;p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23"/>
          <p:cNvSpPr/>
          <p:nvPr/>
        </p:nvSpPr>
        <p:spPr>
          <a:xfrm rot="10779982">
            <a:off x="2981843" y="1703700"/>
            <a:ext cx="1188153" cy="1188049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F4C500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933"/>
          </a:p>
        </p:txBody>
      </p:sp>
      <p:grpSp>
        <p:nvGrpSpPr>
          <p:cNvPr id="394" name="Google Shape;394;p23"/>
          <p:cNvGrpSpPr/>
          <p:nvPr/>
        </p:nvGrpSpPr>
        <p:grpSpPr>
          <a:xfrm>
            <a:off x="1668020" y="4692040"/>
            <a:ext cx="1062264" cy="1268307"/>
            <a:chOff x="0" y="-66675"/>
            <a:chExt cx="736600" cy="879475"/>
          </a:xfrm>
        </p:grpSpPr>
        <p:sp>
          <p:nvSpPr>
            <p:cNvPr id="395" name="Google Shape;395;p23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 extrusionOk="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A16AE8"/>
            </a:solidFill>
            <a:ln>
              <a:noFill/>
            </a:ln>
          </p:spPr>
        </p:sp>
        <p:sp>
          <p:nvSpPr>
            <p:cNvPr id="396" name="Google Shape;396;p23"/>
            <p:cNvSpPr txBox="1"/>
            <p:nvPr/>
          </p:nvSpPr>
          <p:spPr>
            <a:xfrm>
              <a:off x="0" y="-66675"/>
              <a:ext cx="7366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23"/>
          <p:cNvGrpSpPr/>
          <p:nvPr/>
        </p:nvGrpSpPr>
        <p:grpSpPr>
          <a:xfrm>
            <a:off x="250372" y="4788193"/>
            <a:ext cx="1166923" cy="1172153"/>
            <a:chOff x="1813" y="0"/>
            <a:chExt cx="809173" cy="812800"/>
          </a:xfrm>
        </p:grpSpPr>
        <p:sp>
          <p:nvSpPr>
            <p:cNvPr id="398" name="Google Shape;398;p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399" name="Google Shape;399;p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23"/>
          <p:cNvSpPr/>
          <p:nvPr/>
        </p:nvSpPr>
        <p:spPr>
          <a:xfrm rot="10779982">
            <a:off x="2981843" y="4775767"/>
            <a:ext cx="1188153" cy="1188049"/>
          </a:xfrm>
          <a:custGeom>
            <a:avLst/>
            <a:gdLst/>
            <a:ahLst/>
            <a:cxnLst/>
            <a:rect l="l" t="t" r="r" b="b"/>
            <a:pathLst>
              <a:path w="14400530" h="14399261" extrusionOk="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E604A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933"/>
          </a:p>
        </p:txBody>
      </p:sp>
      <p:grpSp>
        <p:nvGrpSpPr>
          <p:cNvPr id="405" name="Google Shape;405;p23"/>
          <p:cNvGrpSpPr/>
          <p:nvPr/>
        </p:nvGrpSpPr>
        <p:grpSpPr>
          <a:xfrm>
            <a:off x="1732729" y="3277366"/>
            <a:ext cx="958296" cy="1179441"/>
            <a:chOff x="0" y="0"/>
            <a:chExt cx="660400" cy="812800"/>
          </a:xfrm>
        </p:grpSpPr>
        <p:sp>
          <p:nvSpPr>
            <p:cNvPr id="406" name="Google Shape;406;p23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 extrusionOk="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933"/>
            </a:p>
          </p:txBody>
        </p:sp>
        <p:sp>
          <p:nvSpPr>
            <p:cNvPr id="407" name="Google Shape;407;p23"/>
            <p:cNvSpPr txBox="1"/>
            <p:nvPr/>
          </p:nvSpPr>
          <p:spPr>
            <a:xfrm>
              <a:off x="0" y="60325"/>
              <a:ext cx="660400" cy="752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75000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" name="Google Shape;411;p23"/>
          <p:cNvSpPr/>
          <p:nvPr/>
        </p:nvSpPr>
        <p:spPr>
          <a:xfrm>
            <a:off x="6832492" y="6443116"/>
            <a:ext cx="4785989" cy="67110"/>
          </a:xfrm>
          <a:custGeom>
            <a:avLst/>
            <a:gdLst/>
            <a:ahLst/>
            <a:cxnLst/>
            <a:rect l="l" t="t" r="r" b="b"/>
            <a:pathLst>
              <a:path w="1890761" h="26512" extrusionOk="0">
                <a:moveTo>
                  <a:pt x="0" y="0"/>
                </a:moveTo>
                <a:lnTo>
                  <a:pt x="1890761" y="0"/>
                </a:lnTo>
                <a:lnTo>
                  <a:pt x="1890761" y="26512"/>
                </a:lnTo>
                <a:lnTo>
                  <a:pt x="0" y="26512"/>
                </a:lnTo>
                <a:close/>
              </a:path>
            </a:pathLst>
          </a:custGeom>
          <a:solidFill>
            <a:srgbClr val="4BB8BE"/>
          </a:solidFill>
          <a:ln>
            <a:noFill/>
          </a:ln>
        </p:spPr>
      </p:sp>
      <p:sp>
        <p:nvSpPr>
          <p:cNvPr id="414" name="Google Shape;414;p23"/>
          <p:cNvSpPr txBox="1"/>
          <p:nvPr/>
        </p:nvSpPr>
        <p:spPr>
          <a:xfrm>
            <a:off x="4617630" y="1354654"/>
            <a:ext cx="6634317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65676" lvl="1" indent="-285750">
              <a:lnSpc>
                <a:spcPct val="200000"/>
              </a:lnSpc>
              <a:buSzPts val="2499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Pendapatan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dan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usia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merupakan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beberapa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dari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sekian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faktor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yang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dapat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menentukan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nasabah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mana yang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akan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terus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menggunakan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pinjaman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kredit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.</a:t>
            </a:r>
          </a:p>
          <a:p>
            <a:pPr marL="465676" lvl="1" indent="-285750">
              <a:lnSpc>
                <a:spcPct val="200000"/>
              </a:lnSpc>
              <a:buSzPts val="2499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Nasabah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dengan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pendapatan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kurang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dari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$ 40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ribu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dan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berusia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sekitar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43-52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tahun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,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mereka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dapat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dianggap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sebagai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profil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pelanggan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yang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berpotensi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kuat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untuk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terlambat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membayar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 </a:t>
            </a:r>
            <a:r>
              <a:rPr lang="en-US" sz="1600" dirty="0" err="1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tunggakan</a:t>
            </a:r>
            <a:r>
              <a:rPr lang="en-US" sz="1600" dirty="0">
                <a:latin typeface="Fira Sans" panose="020B0503050000020004" pitchFamily="34" charset="0"/>
                <a:ea typeface="Assistant"/>
                <a:cs typeface="Assistant"/>
                <a:sym typeface="Assistant"/>
              </a:rPr>
              <a:t>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61FE721-3FA7-4E4B-89FE-7ED35DF65C85}"/>
              </a:ext>
            </a:extLst>
          </p:cNvPr>
          <p:cNvSpPr/>
          <p:nvPr/>
        </p:nvSpPr>
        <p:spPr>
          <a:xfrm>
            <a:off x="-21767" y="0"/>
            <a:ext cx="12213767" cy="880533"/>
          </a:xfrm>
          <a:prstGeom prst="roundRect">
            <a:avLst>
              <a:gd name="adj" fmla="val 2387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33"/>
          </a:p>
        </p:txBody>
      </p:sp>
      <p:sp>
        <p:nvSpPr>
          <p:cNvPr id="48" name="Google Shape;77;p12">
            <a:extLst>
              <a:ext uri="{FF2B5EF4-FFF2-40B4-BE49-F238E27FC236}">
                <a16:creationId xmlns:a16="http://schemas.microsoft.com/office/drawing/2014/main" id="{BD7B5493-68A9-454E-B20D-9436CC6E19EF}"/>
              </a:ext>
            </a:extLst>
          </p:cNvPr>
          <p:cNvSpPr/>
          <p:nvPr/>
        </p:nvSpPr>
        <p:spPr>
          <a:xfrm>
            <a:off x="-21767" y="1"/>
            <a:ext cx="12213767" cy="6661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id="49" name="Google Shape;80;p12">
            <a:extLst>
              <a:ext uri="{FF2B5EF4-FFF2-40B4-BE49-F238E27FC236}">
                <a16:creationId xmlns:a16="http://schemas.microsoft.com/office/drawing/2014/main" id="{85912687-C8B2-49D3-B83B-A83B05D29930}"/>
              </a:ext>
            </a:extLst>
          </p:cNvPr>
          <p:cNvSpPr txBox="1"/>
          <p:nvPr/>
        </p:nvSpPr>
        <p:spPr>
          <a:xfrm>
            <a:off x="250372" y="124618"/>
            <a:ext cx="9903802" cy="4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933" b="1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Kesimpulan dan Saran</a:t>
            </a:r>
          </a:p>
        </p:txBody>
      </p:sp>
    </p:spTree>
    <p:extLst>
      <p:ext uri="{BB962C8B-B14F-4D97-AF65-F5344CB8AC3E}">
        <p14:creationId xmlns:p14="http://schemas.microsoft.com/office/powerpoint/2010/main" val="83290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462</Words>
  <Application>Microsoft Office PowerPoint</Application>
  <PresentationFormat>Widescreen</PresentationFormat>
  <Paragraphs>56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Fira Sans</vt:lpstr>
      <vt:lpstr>Fira Sans Medium</vt:lpstr>
      <vt:lpstr>Office Theme</vt:lpstr>
      <vt:lpstr>Maulana Kavaldo –  BTPN  Data Enggineer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Ramdhan Nur Cahyadi</dc:creator>
  <cp:lastModifiedBy>Maulana Kavaldo</cp:lastModifiedBy>
  <cp:revision>11</cp:revision>
  <dcterms:created xsi:type="dcterms:W3CDTF">2022-06-25T12:16:53Z</dcterms:created>
  <dcterms:modified xsi:type="dcterms:W3CDTF">2023-02-02T09:59:21Z</dcterms:modified>
</cp:coreProperties>
</file>