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F71C-04AE-7A51-5345-4DB5620A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55FE9-1261-9038-B6A4-60992EDC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4269-BA1F-9CAE-6CB6-051BB725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8518-DCE5-A973-381A-9F145039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3E6E-4465-933D-C93E-2D9DD5E2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F12A-CCFE-1C8A-ECFE-72D2B61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69C2-49D7-636F-613D-F69AE3BD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DD64-081B-0B14-14F6-BF71602F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C761-C830-A79C-1A92-C8FBC41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FDD8-C697-54EE-9FE8-7530B562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CCE3-CFE6-68FC-06A4-28C68C95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7EB6A-19E7-D395-39B0-CB3A6B2C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2FDE-3641-A896-5D16-FFCC1347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604B-F001-E558-9B79-85B8AB2E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153C-0937-F47C-F63C-B66A73B3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1252-4C99-ADA9-8DB0-507BE971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DA4B-D1D0-4AB2-5E17-C6471117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C319-19C3-4D1A-5F92-6D9085A8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61A6-3D28-257C-32E7-7F3A0C15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B77D-BA0A-97D7-1DB4-69BF813B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E04C-7392-1549-8C50-DDCC2DDE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3FD8F-998F-AD6E-C022-17181082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30A2-4A1D-E416-6C4B-0B827C39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F066-BD1D-7A05-B9AF-036D4EA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0C19-8DC1-A884-B38D-90381AE0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ADBE-A5BE-99E6-D8F6-A04E0A7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7279-0BFA-6F72-EE26-576E5ED35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4B8B0-64C6-C25F-C04B-F7E2A6AE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69E71-D175-62F7-4284-1EF27A6B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0707-45CD-0CB5-DD15-C0841C34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84B7-0465-BBFD-2947-861FBD1A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369E-8807-1E40-B81C-086986D3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0F973-043B-0255-C508-FAF9F966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560A-85FB-8EFE-AB41-B6076326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2AA23-3D9A-E076-E4BB-167C41016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AA2B7-D00C-B768-D6D8-8ADAC8E6E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9BADE-727D-B755-36F1-A8AF7B25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73A9E-197F-C0C7-95D2-7FB540D2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EF7D-FDD4-EE0F-11F9-607CE2EE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E490-39CA-38DD-3B52-70690463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284F8-72CE-C0CC-319B-EEB1E9E9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B5D53-74D7-DDE4-28C7-A1E2654D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5E40-2C70-F1F7-392E-4783BE55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9E208-06F6-AF8E-6EF5-92C40286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98B94-4FD3-135E-EFC9-50F8866E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FD1B0-1EDE-A47B-2AC2-907E7EF7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0B2C-6DA4-E2D4-7598-D5F620F0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CAA4-C65D-A5F2-FED0-D5D5FD16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F75D5-4976-1B4A-21D7-79F75B89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C8EE-118C-80D1-3C61-7908A0AD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21C8-6404-700D-C0C5-E752EF52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115BA-CB6C-8B48-37BB-2E57F540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6B6-756E-10E1-94F2-D389BB40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36FC-BF19-878E-F394-3ECD7CC80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AAC0-54D1-8873-442E-7AD70C155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9F77F-BCAB-C30D-DA9A-4221307E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6124-8BD3-1EB4-F340-B369752B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5ACC3-0F0E-697B-7C93-278A5D1E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896D0-43BA-FC10-5F18-5D6D9779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8F3C6-0A43-0312-020C-1BA02506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33A0-98AD-A0DA-0EC0-990136FAF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5AF0-7E54-4C81-A414-7520CFC9BE4A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D239-B708-1874-58B1-27C3990FB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ABE29-D59D-8F5F-87EA-A84268CE9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FA2D-7F8D-408D-84F1-85D98CB0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linkedin.com/in/maulana-kavaldo/" TargetMode="External"/><Relationship Id="rId7" Type="http://schemas.openxmlformats.org/officeDocument/2006/relationships/hyperlink" Target="https://www.instagram.com/maulana.kavald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maulanakavaldo.github.io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ulanakavaldo/Virtual-Internship/tree/main/Home%20Credit%20Indones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620F-5CE2-614B-079B-6D748106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959"/>
            <a:ext cx="9144000" cy="1437323"/>
          </a:xfrm>
        </p:spPr>
        <p:txBody>
          <a:bodyPr/>
          <a:lstStyle/>
          <a:p>
            <a:r>
              <a:rPr lang="en-US" b="1" dirty="0"/>
              <a:t>HOME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A3779-A563-5307-8413-053BFB51C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320"/>
            <a:ext cx="9144000" cy="1849120"/>
          </a:xfrm>
        </p:spPr>
        <p:txBody>
          <a:bodyPr>
            <a:normAutofit/>
          </a:bodyPr>
          <a:lstStyle/>
          <a:p>
            <a:r>
              <a:rPr lang="en-US" b="1" dirty="0"/>
              <a:t>Maulana Kavaldo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1AF533-A54C-55CB-105A-A14615F87DB2}"/>
              </a:ext>
            </a:extLst>
          </p:cNvPr>
          <p:cNvGrpSpPr/>
          <p:nvPr/>
        </p:nvGrpSpPr>
        <p:grpSpPr>
          <a:xfrm>
            <a:off x="1995035" y="6039575"/>
            <a:ext cx="2194645" cy="392566"/>
            <a:chOff x="1700395" y="5785575"/>
            <a:chExt cx="2194645" cy="3925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5F6F8A-0E13-995E-CCEE-1C319B963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395" y="5785575"/>
              <a:ext cx="392566" cy="3925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FFA8A-C55D-646B-CA3C-C095A544DC7D}"/>
                </a:ext>
              </a:extLst>
            </p:cNvPr>
            <p:cNvSpPr txBox="1"/>
            <p:nvPr/>
          </p:nvSpPr>
          <p:spPr>
            <a:xfrm>
              <a:off x="2056080" y="5791384"/>
              <a:ext cx="1838960" cy="38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3"/>
                </a:rPr>
                <a:t>Maulana Kavaldo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A3F97-491D-C8AF-888F-8A9B6D049DF0}"/>
              </a:ext>
            </a:extLst>
          </p:cNvPr>
          <p:cNvGrpSpPr/>
          <p:nvPr/>
        </p:nvGrpSpPr>
        <p:grpSpPr>
          <a:xfrm>
            <a:off x="5082439" y="6039262"/>
            <a:ext cx="2158441" cy="393192"/>
            <a:chOff x="4792879" y="5785262"/>
            <a:chExt cx="2158441" cy="3931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BBB081-BEDA-C979-5BA7-B0152021D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879" y="5785262"/>
              <a:ext cx="393192" cy="3931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30A6CC-8722-DAAE-628C-7100081BABC7}"/>
                </a:ext>
              </a:extLst>
            </p:cNvPr>
            <p:cNvSpPr txBox="1"/>
            <p:nvPr/>
          </p:nvSpPr>
          <p:spPr>
            <a:xfrm>
              <a:off x="5159350" y="5797192"/>
              <a:ext cx="179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5"/>
                </a:rPr>
                <a:t>Maulana Kavaldo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1DDBF2-AB06-2E8A-530B-B1D4182CBADE}"/>
              </a:ext>
            </a:extLst>
          </p:cNvPr>
          <p:cNvGrpSpPr/>
          <p:nvPr/>
        </p:nvGrpSpPr>
        <p:grpSpPr>
          <a:xfrm>
            <a:off x="8133639" y="6039262"/>
            <a:ext cx="2270201" cy="393192"/>
            <a:chOff x="7838999" y="5785262"/>
            <a:chExt cx="2270201" cy="3931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B5F510-6C26-A4DF-868F-7432B3C23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8999" y="5785262"/>
              <a:ext cx="393192" cy="3931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324FFF-6C39-DDEE-CD94-810791328223}"/>
                </a:ext>
              </a:extLst>
            </p:cNvPr>
            <p:cNvSpPr txBox="1"/>
            <p:nvPr/>
          </p:nvSpPr>
          <p:spPr>
            <a:xfrm>
              <a:off x="8195310" y="5797192"/>
              <a:ext cx="1913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hlinkClick r:id="rId7"/>
                </a:rPr>
                <a:t>maulana.kavaldo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6AA3EC-0C7E-1258-B38A-02F6573C7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04" y="113355"/>
            <a:ext cx="1625758" cy="56495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16CE729-A27B-F427-70BE-949148EFF328}"/>
              </a:ext>
            </a:extLst>
          </p:cNvPr>
          <p:cNvSpPr/>
          <p:nvPr/>
        </p:nvSpPr>
        <p:spPr>
          <a:xfrm>
            <a:off x="4069690" y="3175000"/>
            <a:ext cx="405262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ome Credit - Wikipedia">
            <a:extLst>
              <a:ext uri="{FF2B5EF4-FFF2-40B4-BE49-F238E27FC236}">
                <a16:creationId xmlns:a16="http://schemas.microsoft.com/office/drawing/2014/main" id="{8B17E743-A89D-DFC5-B626-113703AEA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52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DFD7-8409-6B5B-F0C4-E95AC5F7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Problem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4CD8-826E-F82E-FF86-607052B4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19"/>
            <a:ext cx="10515600" cy="42770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pelunasan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Membangun</a:t>
            </a:r>
            <a:r>
              <a:rPr lang="en-US" dirty="0"/>
              <a:t> machine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pelunasan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BF07B-E69E-6F0D-F25F-779F3AC8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  <p:pic>
        <p:nvPicPr>
          <p:cNvPr id="6" name="Picture 2" descr="Home Credit - Wikipedia">
            <a:extLst>
              <a:ext uri="{FF2B5EF4-FFF2-40B4-BE49-F238E27FC236}">
                <a16:creationId xmlns:a16="http://schemas.microsoft.com/office/drawing/2014/main" id="{1748A4ED-DAFD-035D-A87D-C1949BFE1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98A-1728-29D3-503F-A6E9C9CE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Data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F4682-BDE6-19D2-632B-274C00DB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A7CBA1-48D5-29ED-7E82-4B9FF5AF2CD0}"/>
              </a:ext>
            </a:extLst>
          </p:cNvPr>
          <p:cNvSpPr txBox="1"/>
          <p:nvPr/>
        </p:nvSpPr>
        <p:spPr>
          <a:xfrm>
            <a:off x="450850" y="1773677"/>
            <a:ext cx="1129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Dataset: application_train.csv</a:t>
            </a:r>
          </a:p>
          <a:p>
            <a:endParaRPr lang="en-US" sz="2400" dirty="0"/>
          </a:p>
          <a:p>
            <a:r>
              <a:rPr lang="en-US" sz="2400" dirty="0" err="1"/>
              <a:t>Terdapat</a:t>
            </a:r>
            <a:r>
              <a:rPr lang="en-US" sz="2400" dirty="0"/>
              <a:t> 124 </a:t>
            </a:r>
            <a:r>
              <a:rPr lang="en-US" sz="2400" dirty="0" err="1"/>
              <a:t>kolom</a:t>
            </a:r>
            <a:r>
              <a:rPr lang="en-US" sz="2400" dirty="0"/>
              <a:t> dan 307 </a:t>
            </a:r>
            <a:r>
              <a:rPr lang="en-US" sz="2400" dirty="0" err="1"/>
              <a:t>ribu</a:t>
            </a:r>
            <a:r>
              <a:rPr lang="en-US" sz="2400" dirty="0"/>
              <a:t> baris </a:t>
            </a:r>
            <a:r>
              <a:rPr lang="en-US" sz="2400" dirty="0" err="1"/>
              <a:t>lebih</a:t>
            </a:r>
            <a:r>
              <a:rPr lang="en-US" sz="2400" dirty="0"/>
              <a:t> yang </a:t>
            </a:r>
            <a:r>
              <a:rPr lang="en-US" sz="2400" dirty="0" err="1"/>
              <a:t>berisi</a:t>
            </a:r>
            <a:r>
              <a:rPr lang="en-US" sz="2400" dirty="0"/>
              <a:t> data </a:t>
            </a:r>
            <a:r>
              <a:rPr lang="en-US" sz="2400" i="1" dirty="0"/>
              <a:t>customers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dan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bermasalah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/</a:t>
            </a:r>
            <a:r>
              <a:rPr lang="en-US" sz="2400" dirty="0" err="1"/>
              <a:t>pelunasan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r>
              <a:rPr lang="en-US" sz="2400" dirty="0"/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7C04E8-F1D0-16FE-D5B0-5D9BFC289D08}"/>
              </a:ext>
            </a:extLst>
          </p:cNvPr>
          <p:cNvSpPr/>
          <p:nvPr/>
        </p:nvSpPr>
        <p:spPr>
          <a:xfrm>
            <a:off x="1104900" y="4126808"/>
            <a:ext cx="2463800" cy="199528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Segoe UI Variable Display" pitchFamily="2" charset="0"/>
              </a:rPr>
              <a:t>Data Cleaning</a:t>
            </a:r>
          </a:p>
          <a:p>
            <a:pPr algn="ctr"/>
            <a:endParaRPr lang="en-US" b="1" dirty="0"/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Fira Sans"/>
                <a:sym typeface="Fira Sans"/>
              </a:rPr>
              <a:t>Missing Values</a:t>
            </a: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Duplicate Data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98D2E4-5DE7-FE39-2640-DF82C510923A}"/>
              </a:ext>
            </a:extLst>
          </p:cNvPr>
          <p:cNvSpPr/>
          <p:nvPr/>
        </p:nvSpPr>
        <p:spPr>
          <a:xfrm>
            <a:off x="7370228" y="4126808"/>
            <a:ext cx="4370922" cy="199528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Segoe UI Variable Display" pitchFamily="2" charset="0"/>
              </a:rPr>
              <a:t>Data Transformation</a:t>
            </a:r>
          </a:p>
          <a:p>
            <a:pPr algn="ctr"/>
            <a:endParaRPr lang="en-US" b="1" dirty="0">
              <a:latin typeface="Segoe UI Variable Display" pitchFamily="2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Features:</a:t>
            </a:r>
            <a:endParaRPr lang="en-US" b="1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Numerical: </a:t>
            </a:r>
            <a:r>
              <a:rPr lang="en-US" sz="1800" dirty="0" err="1">
                <a:solidFill>
                  <a:srgbClr val="000000"/>
                </a:solidFill>
                <a:latin typeface="Fira Sans"/>
                <a:sym typeface="Fira Sans"/>
              </a:rPr>
              <a:t>MinMax</a:t>
            </a: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Fira Sans"/>
                <a:sym typeface="Fira Sans"/>
              </a:rPr>
              <a:t>Scaller</a:t>
            </a:r>
            <a:endParaRPr lang="en-US" sz="1800" dirty="0">
              <a:solidFill>
                <a:srgbClr val="000000"/>
              </a:solidFill>
              <a:latin typeface="Fira Sans"/>
              <a:sym typeface="Fira Sans"/>
            </a:endParaRPr>
          </a:p>
          <a:p>
            <a:pPr algn="ctr">
              <a:lnSpc>
                <a:spcPct val="120000"/>
              </a:lnSpc>
            </a:pP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Categorical: </a:t>
            </a:r>
            <a:r>
              <a:rPr lang="en-US" sz="1800" dirty="0" err="1">
                <a:solidFill>
                  <a:srgbClr val="000000"/>
                </a:solidFill>
                <a:latin typeface="Fira Sans"/>
                <a:sym typeface="Fira Sans Medium"/>
              </a:rPr>
              <a:t>OneHotEncoder</a:t>
            </a:r>
            <a:endParaRPr lang="en-US" sz="1800" dirty="0">
              <a:solidFill>
                <a:srgbClr val="000000"/>
              </a:solidFill>
              <a:latin typeface="Fira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473072-00FC-1880-3346-0640CE96AA14}"/>
              </a:ext>
            </a:extLst>
          </p:cNvPr>
          <p:cNvSpPr/>
          <p:nvPr/>
        </p:nvSpPr>
        <p:spPr>
          <a:xfrm>
            <a:off x="4343400" y="4126808"/>
            <a:ext cx="2463800" cy="156966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Segoe UI Variable Display" pitchFamily="2" charset="0"/>
              </a:rPr>
              <a:t>Feature Reduction</a:t>
            </a:r>
          </a:p>
          <a:p>
            <a:pPr algn="ctr"/>
            <a:endParaRPr lang="en-US" b="1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Fira Sans"/>
                <a:sym typeface="Fira Sans"/>
              </a:rPr>
              <a:t>Correlation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/>
          </a:p>
        </p:txBody>
      </p:sp>
      <p:pic>
        <p:nvPicPr>
          <p:cNvPr id="14" name="Picture 2" descr="Home Credit - Wikipedia">
            <a:extLst>
              <a:ext uri="{FF2B5EF4-FFF2-40B4-BE49-F238E27FC236}">
                <a16:creationId xmlns:a16="http://schemas.microsoft.com/office/drawing/2014/main" id="{ED59091D-5FB2-3868-3812-BAE9B9651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8000" y="2404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4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4B18-8308-D90A-133A-E804F4F2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871"/>
            <a:ext cx="10515600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Data Visualization and Business Insight</a:t>
            </a:r>
            <a:br>
              <a:rPr lang="en-US" sz="3200" b="1" dirty="0">
                <a:latin typeface="Segoe UI Variable Display" pitchFamily="2" charset="0"/>
              </a:rPr>
            </a:br>
            <a:r>
              <a:rPr lang="en-US" sz="2400" b="1" dirty="0">
                <a:latin typeface="Segoe UI Variable Display" pitchFamily="2" charset="0"/>
              </a:rPr>
              <a:t>General Information</a:t>
            </a:r>
            <a:endParaRPr lang="en-US" sz="3200" b="1" dirty="0">
              <a:latin typeface="Segoe UI Variable Display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900AD-46AB-0EA3-8484-9F517D55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" y="113355"/>
            <a:ext cx="1859945" cy="6463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BDCBBD7-6632-B526-65CA-A2E6FA985C22}"/>
              </a:ext>
            </a:extLst>
          </p:cNvPr>
          <p:cNvGrpSpPr/>
          <p:nvPr/>
        </p:nvGrpSpPr>
        <p:grpSpPr>
          <a:xfrm>
            <a:off x="4984638" y="2365961"/>
            <a:ext cx="2222724" cy="1111794"/>
            <a:chOff x="1220358" y="1942457"/>
            <a:chExt cx="2222724" cy="11117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E413F3-0F90-BDD1-E689-A80448AD43E3}"/>
                </a:ext>
              </a:extLst>
            </p:cNvPr>
            <p:cNvSpPr/>
            <p:nvPr/>
          </p:nvSpPr>
          <p:spPr>
            <a:xfrm>
              <a:off x="1270000" y="2407920"/>
              <a:ext cx="2123440" cy="64633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i="0" u="none" strike="noStrike" dirty="0">
                  <a:solidFill>
                    <a:schemeClr val="bg1"/>
                  </a:solidFill>
                  <a:effectLst/>
                </a:rPr>
                <a:t>307511</a:t>
              </a:r>
              <a:r>
                <a:rPr lang="en-US" sz="36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235F67-9012-35A1-7F9F-AF3D20DF9519}"/>
                </a:ext>
              </a:extLst>
            </p:cNvPr>
            <p:cNvSpPr txBox="1"/>
            <p:nvPr/>
          </p:nvSpPr>
          <p:spPr>
            <a:xfrm>
              <a:off x="1220358" y="1942457"/>
              <a:ext cx="2222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Total Customers Loan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A4706-BAE8-7339-C369-8E40A36F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61" y="2818724"/>
            <a:ext cx="3578295" cy="2993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DA6FD5-744C-362E-21D9-F57F22E22591}"/>
              </a:ext>
            </a:extLst>
          </p:cNvPr>
          <p:cNvSpPr txBox="1"/>
          <p:nvPr/>
        </p:nvSpPr>
        <p:spPr>
          <a:xfrm>
            <a:off x="634763" y="6020217"/>
            <a:ext cx="479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24825 </a:t>
            </a:r>
            <a:r>
              <a:rPr lang="en-US" dirty="0" err="1"/>
              <a:t>atau</a:t>
            </a:r>
            <a:r>
              <a:rPr lang="en-US" dirty="0"/>
              <a:t> 8% </a:t>
            </a:r>
            <a:r>
              <a:rPr lang="en-US" dirty="0" err="1"/>
              <a:t>dari</a:t>
            </a:r>
            <a:r>
              <a:rPr lang="en-US" dirty="0"/>
              <a:t> data.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27CE2-D82C-8AEA-1AAD-ECDBD000A2B0}"/>
              </a:ext>
            </a:extLst>
          </p:cNvPr>
          <p:cNvGrpSpPr/>
          <p:nvPr/>
        </p:nvGrpSpPr>
        <p:grpSpPr>
          <a:xfrm>
            <a:off x="1243644" y="2818724"/>
            <a:ext cx="3578295" cy="2831678"/>
            <a:chOff x="542572" y="3352801"/>
            <a:chExt cx="3578295" cy="28316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19E6E4-1F91-10C4-B5AE-7180935F5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572" y="3352801"/>
              <a:ext cx="3578295" cy="283167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640927-AF44-E593-7285-BA3E336863EB}"/>
                </a:ext>
              </a:extLst>
            </p:cNvPr>
            <p:cNvSpPr txBox="1"/>
            <p:nvPr/>
          </p:nvSpPr>
          <p:spPr>
            <a:xfrm>
              <a:off x="3098800" y="5640391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282.686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FEA944-4544-23B3-9D4A-57C6A3AF7577}"/>
                </a:ext>
              </a:extLst>
            </p:cNvPr>
            <p:cNvSpPr txBox="1"/>
            <p:nvPr/>
          </p:nvSpPr>
          <p:spPr>
            <a:xfrm>
              <a:off x="1147393" y="4171914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24.825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298B0D8-062B-AD67-35E5-8998541AAE56}"/>
              </a:ext>
            </a:extLst>
          </p:cNvPr>
          <p:cNvSpPr txBox="1"/>
          <p:nvPr/>
        </p:nvSpPr>
        <p:spPr>
          <a:xfrm>
            <a:off x="7071360" y="6020218"/>
            <a:ext cx="479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.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i="1" dirty="0"/>
              <a:t>Cash Loan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terfavorit</a:t>
            </a:r>
            <a:r>
              <a:rPr lang="en-US" dirty="0"/>
              <a:t>.</a:t>
            </a:r>
          </a:p>
        </p:txBody>
      </p:sp>
      <p:pic>
        <p:nvPicPr>
          <p:cNvPr id="19" name="Picture 2" descr="Home Credit - Wikipedia">
            <a:extLst>
              <a:ext uri="{FF2B5EF4-FFF2-40B4-BE49-F238E27FC236}">
                <a16:creationId xmlns:a16="http://schemas.microsoft.com/office/drawing/2014/main" id="{D0BABA2B-DBB1-390C-50F5-49AE36CF2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7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09CD2C-5328-4CD7-B1B5-B7A25CE5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1" y="1814659"/>
            <a:ext cx="3252119" cy="1924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A8F67-13FA-C83B-E13D-420AF5E4FA11}"/>
              </a:ext>
            </a:extLst>
          </p:cNvPr>
          <p:cNvSpPr txBox="1"/>
          <p:nvPr/>
        </p:nvSpPr>
        <p:spPr>
          <a:xfrm>
            <a:off x="330950" y="4298278"/>
            <a:ext cx="3450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754AC-22D8-948F-BE02-3DD2A508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20" y="1814659"/>
            <a:ext cx="3616960" cy="1927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DD6B3-317B-366D-653A-3126C69A63E4}"/>
              </a:ext>
            </a:extLst>
          </p:cNvPr>
          <p:cNvSpPr txBox="1"/>
          <p:nvPr/>
        </p:nvSpPr>
        <p:spPr>
          <a:xfrm>
            <a:off x="4064000" y="4298277"/>
            <a:ext cx="361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menikah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customers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19ECB-8D27-47E0-3CF0-A05AD53A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50" y="365125"/>
            <a:ext cx="11022850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latin typeface="Segoe UI Variable Display" pitchFamily="2" charset="0"/>
              </a:rPr>
              <a:t>Continue…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42198-8B50-00F8-DCD4-4CD3DF8B0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624" y="791844"/>
            <a:ext cx="3721956" cy="5050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9D99C-514D-E5E9-6D71-25E846D9E14C}"/>
              </a:ext>
            </a:extLst>
          </p:cNvPr>
          <p:cNvSpPr txBox="1"/>
          <p:nvPr/>
        </p:nvSpPr>
        <p:spPr>
          <a:xfrm>
            <a:off x="8321620" y="5880852"/>
            <a:ext cx="361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 </a:t>
            </a:r>
            <a:r>
              <a:rPr lang="en-US" dirty="0" err="1"/>
              <a:t>didominasi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lain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) .</a:t>
            </a:r>
          </a:p>
        </p:txBody>
      </p:sp>
      <p:pic>
        <p:nvPicPr>
          <p:cNvPr id="14" name="Picture 2" descr="Home Credit - Wikipedia">
            <a:extLst>
              <a:ext uri="{FF2B5EF4-FFF2-40B4-BE49-F238E27FC236}">
                <a16:creationId xmlns:a16="http://schemas.microsoft.com/office/drawing/2014/main" id="{2E1238DD-1D68-C214-7803-A60942B9B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797F0-CB23-B7CD-6065-C2ABA4EDD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3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87F4-824D-3612-4CC7-D5EF9A3A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Machine Learning Implementation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FFE2-A52D-AAF3-C860-43B890AC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22586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machine learning: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XGBoost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Decision Tree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C4E21-533C-7127-15EA-B87D76D0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8" y="4264528"/>
            <a:ext cx="11109702" cy="167347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77F1F-0C48-FF7A-A760-0557756F392D}"/>
              </a:ext>
            </a:extLst>
          </p:cNvPr>
          <p:cNvSpPr/>
          <p:nvPr/>
        </p:nvSpPr>
        <p:spPr>
          <a:xfrm>
            <a:off x="284480" y="3952547"/>
            <a:ext cx="11653520" cy="2258695"/>
          </a:xfrm>
          <a:prstGeom prst="roundRect">
            <a:avLst>
              <a:gd name="adj" fmla="val 186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3" name="Google Shape;80;p12">
            <a:extLst>
              <a:ext uri="{FF2B5EF4-FFF2-40B4-BE49-F238E27FC236}">
                <a16:creationId xmlns:a16="http://schemas.microsoft.com/office/drawing/2014/main" id="{DB947AB8-20FD-EEF8-FF90-58B4EC7B7A2C}"/>
              </a:ext>
            </a:extLst>
          </p:cNvPr>
          <p:cNvSpPr txBox="1"/>
          <p:nvPr/>
        </p:nvSpPr>
        <p:spPr>
          <a:xfrm>
            <a:off x="553978" y="6347124"/>
            <a:ext cx="110804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latin typeface="Fira Sans"/>
                <a:ea typeface="Fira Sans"/>
                <a:cs typeface="Fira Sans"/>
                <a:sym typeface="Fira Sans"/>
              </a:rPr>
              <a:t>Machine Learning Work Flow</a:t>
            </a:r>
            <a:endParaRPr lang="en-US" sz="2000" i="1" strike="noStrike" cap="none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" name="Picture 2" descr="Home Credit - Wikipedia">
            <a:extLst>
              <a:ext uri="{FF2B5EF4-FFF2-40B4-BE49-F238E27FC236}">
                <a16:creationId xmlns:a16="http://schemas.microsoft.com/office/drawing/2014/main" id="{71E3370E-BDC8-10D7-AE97-A3BE29078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7DBC5-208B-A8BE-9435-08765168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2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E7AEC-48F4-FF46-6B0D-2EB1E45645DA}"/>
              </a:ext>
            </a:extLst>
          </p:cNvPr>
          <p:cNvSpPr txBox="1">
            <a:spLocks/>
          </p:cNvSpPr>
          <p:nvPr/>
        </p:nvSpPr>
        <p:spPr>
          <a:xfrm>
            <a:off x="838200" y="335063"/>
            <a:ext cx="10515600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UI Variable Display" pitchFamily="2" charset="0"/>
              </a:rPr>
              <a:t>Comparison of Model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6F54583D-5505-37E2-EC56-1EE4A6B1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70054"/>
              </p:ext>
            </p:extLst>
          </p:nvPr>
        </p:nvGraphicFramePr>
        <p:xfrm>
          <a:off x="365760" y="1216825"/>
          <a:ext cx="7711439" cy="4212387"/>
        </p:xfrm>
        <a:graphic>
          <a:graphicData uri="http://schemas.openxmlformats.org/drawingml/2006/table">
            <a:tbl>
              <a:tblPr firstRow="1" bandRow="1"/>
              <a:tblGrid>
                <a:gridCol w="1168400">
                  <a:extLst>
                    <a:ext uri="{9D8B030D-6E8A-4147-A177-3AD203B41FA5}">
                      <a16:colId xmlns:a16="http://schemas.microsoft.com/office/drawing/2014/main" val="2862107671"/>
                    </a:ext>
                  </a:extLst>
                </a:gridCol>
                <a:gridCol w="1505548">
                  <a:extLst>
                    <a:ext uri="{9D8B030D-6E8A-4147-A177-3AD203B41FA5}">
                      <a16:colId xmlns:a16="http://schemas.microsoft.com/office/drawing/2014/main" val="1921200185"/>
                    </a:ext>
                  </a:extLst>
                </a:gridCol>
                <a:gridCol w="1391216">
                  <a:extLst>
                    <a:ext uri="{9D8B030D-6E8A-4147-A177-3AD203B41FA5}">
                      <a16:colId xmlns:a16="http://schemas.microsoft.com/office/drawing/2014/main" val="1422612065"/>
                    </a:ext>
                  </a:extLst>
                </a:gridCol>
                <a:gridCol w="1108219">
                  <a:extLst>
                    <a:ext uri="{9D8B030D-6E8A-4147-A177-3AD203B41FA5}">
                      <a16:colId xmlns:a16="http://schemas.microsoft.com/office/drawing/2014/main" val="1407084548"/>
                    </a:ext>
                  </a:extLst>
                </a:gridCol>
                <a:gridCol w="1456991">
                  <a:extLst>
                    <a:ext uri="{9D8B030D-6E8A-4147-A177-3AD203B41FA5}">
                      <a16:colId xmlns:a16="http://schemas.microsoft.com/office/drawing/2014/main" val="2756554219"/>
                    </a:ext>
                  </a:extLst>
                </a:gridCol>
                <a:gridCol w="1081065">
                  <a:extLst>
                    <a:ext uri="{9D8B030D-6E8A-4147-A177-3AD203B41FA5}">
                      <a16:colId xmlns:a16="http://schemas.microsoft.com/office/drawing/2014/main" val="674512111"/>
                    </a:ext>
                  </a:extLst>
                </a:gridCol>
              </a:tblGrid>
              <a:tr h="27845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Model</a:t>
                      </a: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76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Data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76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Train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76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Test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A76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006214"/>
                  </a:ext>
                </a:extLst>
              </a:tr>
              <a:tr h="366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Accuracy (%)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Recall (%)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Accuracy (%)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Recall (%)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600911"/>
                  </a:ext>
                </a:extLst>
              </a:tr>
              <a:tr h="27845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Random Forest</a:t>
                      </a:r>
                      <a:endParaRPr lang="en-US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Original Data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92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62784"/>
                  </a:ext>
                </a:extLst>
              </a:tr>
              <a:tr h="525400">
                <a:tc v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Random Under Sampling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81987"/>
                  </a:ext>
                </a:extLst>
              </a:tr>
              <a:tr h="27845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XGB Classifier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Original Data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92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92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11072"/>
                  </a:ext>
                </a:extLst>
              </a:tr>
              <a:tr h="525400">
                <a:tc vMerge="1">
                  <a:txBody>
                    <a:bodyPr/>
                    <a:lstStyle/>
                    <a:p>
                      <a:pPr algn="ctr"/>
                      <a:endParaRPr lang="id-ID" sz="20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Random Under Sampling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50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50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84417"/>
                  </a:ext>
                </a:extLst>
              </a:tr>
              <a:tr h="27845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Decision Tree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Original Data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84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181744"/>
                  </a:ext>
                </a:extLst>
              </a:tr>
              <a:tr h="5254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Random Under Sampling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47714"/>
                  </a:ext>
                </a:extLst>
              </a:tr>
              <a:tr h="525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Logistic Regression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Original Data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92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92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03462"/>
                  </a:ext>
                </a:extLst>
              </a:tr>
              <a:tr h="525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Random Under Sampling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50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50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191919"/>
                          </a:solidFill>
                          <a:latin typeface="Fira Sans Medium"/>
                          <a:sym typeface="Arial"/>
                        </a:rPr>
                        <a:t>100</a:t>
                      </a:r>
                      <a:endParaRPr lang="id-ID" sz="1400" b="0" i="0" u="none" strike="noStrike" cap="none" dirty="0">
                        <a:solidFill>
                          <a:srgbClr val="191919"/>
                        </a:solidFill>
                        <a:latin typeface="Fira Sans Medium"/>
                        <a:sym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083755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75582C37-EB75-A041-6976-339D26537026}"/>
              </a:ext>
            </a:extLst>
          </p:cNvPr>
          <p:cNvSpPr/>
          <p:nvPr/>
        </p:nvSpPr>
        <p:spPr>
          <a:xfrm>
            <a:off x="8180412" y="2363546"/>
            <a:ext cx="1473200" cy="2137347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80;p12">
            <a:extLst>
              <a:ext uri="{FF2B5EF4-FFF2-40B4-BE49-F238E27FC236}">
                <a16:creationId xmlns:a16="http://schemas.microsoft.com/office/drawing/2014/main" id="{9AAA418C-68F5-ED4D-4865-9EBE4DE5F204}"/>
              </a:ext>
            </a:extLst>
          </p:cNvPr>
          <p:cNvSpPr txBox="1"/>
          <p:nvPr/>
        </p:nvSpPr>
        <p:spPr>
          <a:xfrm>
            <a:off x="9123210" y="3121223"/>
            <a:ext cx="356801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latin typeface="Fira Sans"/>
                <a:ea typeface="Fira Sans"/>
                <a:cs typeface="Fira Sans"/>
                <a:sym typeface="Fira Sans"/>
              </a:rPr>
              <a:t>Random Forest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latin typeface="Fira Sans"/>
                <a:ea typeface="Fira Sans"/>
                <a:cs typeface="Fira Sans"/>
                <a:sym typeface="Fira Sans"/>
              </a:rPr>
              <a:t>Decision Tree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B170EA-6E85-AF27-52A6-B797C2CFC4BE}"/>
              </a:ext>
            </a:extLst>
          </p:cNvPr>
          <p:cNvSpPr/>
          <p:nvPr/>
        </p:nvSpPr>
        <p:spPr>
          <a:xfrm>
            <a:off x="3213364" y="2263945"/>
            <a:ext cx="4647936" cy="382227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965AC9-7998-2121-9409-913C42261EC1}"/>
              </a:ext>
            </a:extLst>
          </p:cNvPr>
          <p:cNvSpPr/>
          <p:nvPr/>
        </p:nvSpPr>
        <p:spPr>
          <a:xfrm>
            <a:off x="3286323" y="3915453"/>
            <a:ext cx="4647937" cy="382227"/>
          </a:xfrm>
          <a:prstGeom prst="roundRect">
            <a:avLst/>
          </a:prstGeom>
          <a:noFill/>
          <a:ln w="28575" cap="flat" cmpd="sng" algn="ctr">
            <a:solidFill>
              <a:srgbClr val="DE651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d-ID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2" name="Picture 2" descr="Home Credit - Wikipedia">
            <a:extLst>
              <a:ext uri="{FF2B5EF4-FFF2-40B4-BE49-F238E27FC236}">
                <a16:creationId xmlns:a16="http://schemas.microsoft.com/office/drawing/2014/main" id="{4DD7E07A-747D-DA1E-395F-51CF852F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FA1DE5-E5F3-0AB6-70E2-32B745C1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58C9EA1-ECFB-ED1B-2422-35D4111D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9921"/>
            <a:ext cx="10515600" cy="103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Model Random Forest dan Decision Tree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dan recall yang </a:t>
            </a:r>
            <a:r>
              <a:rPr lang="en-US" sz="2400" dirty="0" err="1"/>
              <a:t>baik</a:t>
            </a:r>
            <a:r>
              <a:rPr lang="en-US" sz="2400" dirty="0"/>
              <a:t>. Model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6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0086-4A1C-EB92-61E0-9F1B730F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Segoe UI Variable Display" pitchFamily="2" charset="0"/>
              </a:rPr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078F-BE3F-0444-CF51-2C59311A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457"/>
            <a:ext cx="10515600" cy="4234505"/>
          </a:xfrm>
        </p:spPr>
        <p:txBody>
          <a:bodyPr>
            <a:normAutofit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SDM, </a:t>
            </a:r>
            <a:r>
              <a:rPr lang="en-US" dirty="0" err="1"/>
              <a:t>staf</a:t>
            </a:r>
            <a:r>
              <a:rPr lang="en-US" dirty="0"/>
              <a:t> TI, dan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berprofesi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laborer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dan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.</a:t>
            </a:r>
          </a:p>
          <a:p>
            <a:r>
              <a:rPr lang="en-US" dirty="0"/>
              <a:t>Random Forest dan Decision Tree </a:t>
            </a:r>
            <a:r>
              <a:rPr lang="en-US" dirty="0" err="1"/>
              <a:t>merupakan</a:t>
            </a:r>
            <a:r>
              <a:rPr lang="en-US" dirty="0"/>
              <a:t> model </a:t>
            </a:r>
            <a:r>
              <a:rPr lang="en-US" i="1" dirty="0"/>
              <a:t>machine learning</a:t>
            </a:r>
            <a:r>
              <a:rPr lang="en-US" dirty="0"/>
              <a:t> 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melunasi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  <p:pic>
        <p:nvPicPr>
          <p:cNvPr id="5" name="Picture 2" descr="Home Credit - Wikipedia">
            <a:extLst>
              <a:ext uri="{FF2B5EF4-FFF2-40B4-BE49-F238E27FC236}">
                <a16:creationId xmlns:a16="http://schemas.microsoft.com/office/drawing/2014/main" id="{3531CCA3-B045-02FD-393F-CBD2E8985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44200" y="138845"/>
            <a:ext cx="1296237" cy="5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24C69-FB6B-1C8A-3DFC-268D1174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3" y="113356"/>
            <a:ext cx="1625755" cy="5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734BC7-B9DB-7412-428B-5FC802E75874}"/>
              </a:ext>
            </a:extLst>
          </p:cNvPr>
          <p:cNvGrpSpPr/>
          <p:nvPr/>
        </p:nvGrpSpPr>
        <p:grpSpPr>
          <a:xfrm>
            <a:off x="4988316" y="1047563"/>
            <a:ext cx="2215367" cy="2225297"/>
            <a:chOff x="4784555" y="1775203"/>
            <a:chExt cx="3292833" cy="3307593"/>
          </a:xfrm>
        </p:grpSpPr>
        <p:sp>
          <p:nvSpPr>
            <p:cNvPr id="5" name="Google Shape;360;p22">
              <a:extLst>
                <a:ext uri="{FF2B5EF4-FFF2-40B4-BE49-F238E27FC236}">
                  <a16:creationId xmlns:a16="http://schemas.microsoft.com/office/drawing/2014/main" id="{E9D9468F-89FC-568E-110C-2B79A39FA464}"/>
                </a:ext>
              </a:extLst>
            </p:cNvPr>
            <p:cNvSpPr/>
            <p:nvPr/>
          </p:nvSpPr>
          <p:spPr>
            <a:xfrm>
              <a:off x="4784555" y="1775203"/>
              <a:ext cx="3292833" cy="3307593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2;p22">
              <a:extLst>
                <a:ext uri="{FF2B5EF4-FFF2-40B4-BE49-F238E27FC236}">
                  <a16:creationId xmlns:a16="http://schemas.microsoft.com/office/drawing/2014/main" id="{D727DCDD-F32E-DB84-59C2-A5EFDA1E0F8C}"/>
                </a:ext>
              </a:extLst>
            </p:cNvPr>
            <p:cNvSpPr/>
            <p:nvPr/>
          </p:nvSpPr>
          <p:spPr>
            <a:xfrm>
              <a:off x="4873963" y="1871997"/>
              <a:ext cx="3114015" cy="3114003"/>
            </a:xfrm>
            <a:custGeom>
              <a:avLst/>
              <a:gdLst/>
              <a:ahLst/>
              <a:cxnLst/>
              <a:rect l="l" t="t" r="r" b="b"/>
              <a:pathLst>
                <a:path w="6350000" h="6349974" extrusionOk="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64;p22">
            <a:extLst>
              <a:ext uri="{FF2B5EF4-FFF2-40B4-BE49-F238E27FC236}">
                <a16:creationId xmlns:a16="http://schemas.microsoft.com/office/drawing/2014/main" id="{34D2301F-9983-FCD4-F440-BB1FE93AF526}"/>
              </a:ext>
            </a:extLst>
          </p:cNvPr>
          <p:cNvSpPr txBox="1"/>
          <p:nvPr/>
        </p:nvSpPr>
        <p:spPr>
          <a:xfrm>
            <a:off x="681073" y="3307575"/>
            <a:ext cx="1082985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latin typeface="Fira Sans"/>
                <a:ea typeface="Fira Sans"/>
                <a:cs typeface="Fira Sans"/>
                <a:sym typeface="Fira Sans"/>
              </a:rPr>
              <a:t>Thank you!</a:t>
            </a:r>
            <a:endParaRPr sz="700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3448E-8133-B6FC-44B0-B8AE6BA9AAF6}"/>
              </a:ext>
            </a:extLst>
          </p:cNvPr>
          <p:cNvGrpSpPr/>
          <p:nvPr/>
        </p:nvGrpSpPr>
        <p:grpSpPr>
          <a:xfrm>
            <a:off x="4597538" y="5404100"/>
            <a:ext cx="2996923" cy="381262"/>
            <a:chOff x="5016777" y="5476111"/>
            <a:chExt cx="2996923" cy="3812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E0DC86-271A-339E-1D66-783BB088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777" y="5476111"/>
              <a:ext cx="353873" cy="3538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A9316-569A-17E7-E2F5-D9C583C79B90}"/>
                </a:ext>
              </a:extLst>
            </p:cNvPr>
            <p:cNvSpPr txBox="1"/>
            <p:nvPr/>
          </p:nvSpPr>
          <p:spPr>
            <a:xfrm>
              <a:off x="5383248" y="5488041"/>
              <a:ext cx="263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4"/>
                </a:rPr>
                <a:t>VIX-</a:t>
              </a:r>
              <a:r>
                <a:rPr lang="en-US" dirty="0" err="1">
                  <a:hlinkClick r:id="rId4"/>
                </a:rPr>
                <a:t>HomeCreditIndonesia</a:t>
              </a:r>
              <a:endParaRPr lang="en-US" dirty="0"/>
            </a:p>
          </p:txBody>
        </p:sp>
      </p:grpSp>
      <p:sp>
        <p:nvSpPr>
          <p:cNvPr id="12" name="Google Shape;364;p22">
            <a:extLst>
              <a:ext uri="{FF2B5EF4-FFF2-40B4-BE49-F238E27FC236}">
                <a16:creationId xmlns:a16="http://schemas.microsoft.com/office/drawing/2014/main" id="{782DB364-822C-7D0A-06F3-1348C48C36C1}"/>
              </a:ext>
            </a:extLst>
          </p:cNvPr>
          <p:cNvSpPr txBox="1"/>
          <p:nvPr/>
        </p:nvSpPr>
        <p:spPr>
          <a:xfrm>
            <a:off x="681073" y="5003853"/>
            <a:ext cx="1082985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Fira Sans"/>
                <a:ea typeface="Fira Sans"/>
                <a:cs typeface="Fira Sans"/>
                <a:sym typeface="Fira Sans"/>
              </a:rPr>
              <a:t>Repo Project:</a:t>
            </a:r>
            <a:endParaRPr sz="300" i="1" dirty="0"/>
          </a:p>
        </p:txBody>
      </p:sp>
    </p:spTree>
    <p:extLst>
      <p:ext uri="{BB962C8B-B14F-4D97-AF65-F5344CB8AC3E}">
        <p14:creationId xmlns:p14="http://schemas.microsoft.com/office/powerpoint/2010/main" val="40006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378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Fira Sans</vt:lpstr>
      <vt:lpstr>Fira Sans Medium</vt:lpstr>
      <vt:lpstr>Segoe UI Variable Display</vt:lpstr>
      <vt:lpstr>Office Theme</vt:lpstr>
      <vt:lpstr>HOME CREDIT</vt:lpstr>
      <vt:lpstr>Problem Research</vt:lpstr>
      <vt:lpstr>Data Pre-Processing</vt:lpstr>
      <vt:lpstr>Data Visualization and Business Insight General Information</vt:lpstr>
      <vt:lpstr>Continue…</vt:lpstr>
      <vt:lpstr>Machine Learning Implementation and Evaluation</vt:lpstr>
      <vt:lpstr>PowerPoint Presentation</vt:lpstr>
      <vt:lpstr>Business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</dc:title>
  <dc:creator>Maulana Kavaldo</dc:creator>
  <cp:lastModifiedBy>Maulana Kavaldo</cp:lastModifiedBy>
  <cp:revision>28</cp:revision>
  <dcterms:created xsi:type="dcterms:W3CDTF">2023-03-21T03:50:22Z</dcterms:created>
  <dcterms:modified xsi:type="dcterms:W3CDTF">2023-03-24T08:28:26Z</dcterms:modified>
</cp:coreProperties>
</file>