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ubik" panose="020B0604020202020204" charset="-79"/>
      <p:regular r:id="rId16"/>
      <p:bold r:id="rId17"/>
      <p:italic r:id="rId18"/>
      <p:boldItalic r:id="rId19"/>
    </p:embeddedFont>
    <p:embeddedFont>
      <p:font typeface="Verdana" panose="020B060403050404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81B85F-AFAE-4584-9910-FC665E261A55}">
  <a:tblStyle styleId="{9C81B85F-AFAE-4584-9910-FC665E261A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0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505f6f5b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505f6f5b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505f6f5b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505f6f5b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1c9541a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1c9541a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505f6f5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505f6f5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1c9541a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1c9541a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505f6f5b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505f6f5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505f6f5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505f6f5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c9541a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c9541a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atastudio.google.com/reporting/489efaa7-34e8-4374-bfec-d4aaab012eb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EoFoLnUfjBb1iwPqEPWCNK0KDD0KQ86t/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drive.google.com/file/d/1Xl9ABzgxFVJ2x7PybLGCDhFFzAhaOzJ6/view?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934596"/>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id" dirty="0"/>
              <a:t>Soal &amp; Template Jawaban</a:t>
            </a:r>
            <a:endParaRPr dirty="0"/>
          </a:p>
        </p:txBody>
      </p:sp>
      <p:sp>
        <p:nvSpPr>
          <p:cNvPr id="55" name="Google Shape;55;p13"/>
          <p:cNvSpPr txBox="1">
            <a:spLocks noGrp="1"/>
          </p:cNvSpPr>
          <p:nvPr>
            <p:ph type="subTitle" idx="1"/>
          </p:nvPr>
        </p:nvSpPr>
        <p:spPr>
          <a:xfrm>
            <a:off x="311700" y="2834125"/>
            <a:ext cx="8520600" cy="150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d" dirty="0">
                <a:latin typeface="Verdana" panose="020B0604030504040204" pitchFamily="34" charset="0"/>
                <a:ea typeface="Verdana" panose="020B0604030504040204" pitchFamily="34" charset="0"/>
              </a:rPr>
              <a:t>Task 5</a:t>
            </a:r>
            <a:endParaRPr dirty="0">
              <a:latin typeface="Verdana" panose="020B0604030504040204" pitchFamily="34" charset="0"/>
              <a:ea typeface="Verdana" panose="020B0604030504040204" pitchFamily="34" charset="0"/>
            </a:endParaRPr>
          </a:p>
          <a:p>
            <a:pPr marL="0" lvl="0" indent="0" algn="ctr" rtl="0">
              <a:spcBef>
                <a:spcPts val="0"/>
              </a:spcBef>
              <a:spcAft>
                <a:spcPts val="0"/>
              </a:spcAft>
              <a:buNone/>
            </a:pPr>
            <a:r>
              <a:rPr lang="id" dirty="0">
                <a:latin typeface="Verdana" panose="020B0604030504040204" pitchFamily="34" charset="0"/>
                <a:ea typeface="Verdana" panose="020B0604030504040204" pitchFamily="34" charset="0"/>
              </a:rPr>
              <a:t>Nama : </a:t>
            </a:r>
            <a:r>
              <a:rPr lang="en-US" dirty="0">
                <a:latin typeface="Verdana" panose="020B0604030504040204" pitchFamily="34" charset="0"/>
                <a:ea typeface="Verdana" panose="020B0604030504040204" pitchFamily="34" charset="0"/>
              </a:rPr>
              <a:t>Maulana Kavaldo</a:t>
            </a:r>
            <a:endParaRPr dirty="0">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325678107"/>
              </p:ext>
            </p:extLst>
          </p:nvPr>
        </p:nvGraphicFramePr>
        <p:xfrm>
          <a:off x="462650" y="1071075"/>
          <a:ext cx="8283325" cy="929580"/>
        </p:xfrm>
        <a:graphic>
          <a:graphicData uri="http://schemas.openxmlformats.org/drawingml/2006/table">
            <a:tbl>
              <a:tblPr>
                <a:noFill/>
                <a:tableStyleId>{9C81B85F-AFAE-4584-9910-FC665E261A55}</a:tableStyleId>
              </a:tblPr>
              <a:tblGrid>
                <a:gridCol w="1938125">
                  <a:extLst>
                    <a:ext uri="{9D8B030D-6E8A-4147-A177-3AD203B41FA5}">
                      <a16:colId xmlns:a16="http://schemas.microsoft.com/office/drawing/2014/main" val="20000"/>
                    </a:ext>
                  </a:extLst>
                </a:gridCol>
                <a:gridCol w="1497457">
                  <a:extLst>
                    <a:ext uri="{9D8B030D-6E8A-4147-A177-3AD203B41FA5}">
                      <a16:colId xmlns:a16="http://schemas.microsoft.com/office/drawing/2014/main" val="20001"/>
                    </a:ext>
                  </a:extLst>
                </a:gridCol>
                <a:gridCol w="2562726">
                  <a:extLst>
                    <a:ext uri="{9D8B030D-6E8A-4147-A177-3AD203B41FA5}">
                      <a16:colId xmlns:a16="http://schemas.microsoft.com/office/drawing/2014/main" val="20002"/>
                    </a:ext>
                  </a:extLst>
                </a:gridCol>
                <a:gridCol w="2285017">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dirty="0"/>
                        <a:t>column</a:t>
                      </a:r>
                      <a:endParaRPr sz="900" b="1" dirty="0"/>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a:solidFill>
                            <a:srgbClr val="000000"/>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dirty="0" err="1"/>
                        <a:t>total_penjualan</a:t>
                      </a:r>
                      <a:endParaRPr dirty="0"/>
                    </a:p>
                  </a:txBody>
                  <a:tcPr marL="91425" marR="91425" marT="91425" marB="91425"/>
                </a:tc>
                <a:tc>
                  <a:txBody>
                    <a:bodyPr/>
                    <a:lstStyle/>
                    <a:p>
                      <a:pPr marL="0" lvl="0" indent="0" algn="l" rtl="0">
                        <a:spcBef>
                          <a:spcPts val="0"/>
                        </a:spcBef>
                        <a:spcAft>
                          <a:spcPts val="0"/>
                        </a:spcAft>
                        <a:buNone/>
                      </a:pPr>
                      <a:r>
                        <a:rPr lang="en-US" dirty="0"/>
                        <a:t>double</a:t>
                      </a:r>
                      <a:endParaRPr dirty="0"/>
                    </a:p>
                  </a:txBody>
                  <a:tcPr marL="91425" marR="91425" marT="91425" marB="91425"/>
                </a:tc>
                <a:tc>
                  <a:txBody>
                    <a:bodyPr/>
                    <a:lstStyle/>
                    <a:p>
                      <a:pPr marL="0" lvl="0" indent="0" algn="l" rtl="0">
                        <a:spcBef>
                          <a:spcPts val="0"/>
                        </a:spcBef>
                        <a:spcAft>
                          <a:spcPts val="0"/>
                        </a:spcAft>
                        <a:buNone/>
                      </a:pPr>
                      <a:r>
                        <a:rPr lang="en-US" dirty="0" err="1"/>
                        <a:t>Menyimpan</a:t>
                      </a:r>
                      <a:r>
                        <a:rPr lang="en-US" dirty="0"/>
                        <a:t> total </a:t>
                      </a:r>
                      <a:r>
                        <a:rPr lang="en-US" dirty="0" err="1"/>
                        <a:t>penjualan</a:t>
                      </a:r>
                      <a:r>
                        <a:rPr lang="en-US" dirty="0"/>
                        <a:t> </a:t>
                      </a:r>
                      <a:r>
                        <a:rPr lang="en-US" dirty="0" err="1"/>
                        <a:t>dalam</a:t>
                      </a:r>
                      <a:r>
                        <a:rPr lang="en-US" dirty="0"/>
                        <a:t> Rupiah</a:t>
                      </a:r>
                      <a:endParaRPr dirty="0"/>
                    </a:p>
                  </a:txBody>
                  <a:tcPr marL="91425" marR="91425" marT="91425" marB="91425"/>
                </a:tc>
                <a:tc>
                  <a:txBody>
                    <a:bodyPr/>
                    <a:lstStyle/>
                    <a:p>
                      <a:pPr marL="0" lvl="0" indent="0" algn="l" rtl="0">
                        <a:spcBef>
                          <a:spcPts val="0"/>
                        </a:spcBef>
                        <a:spcAft>
                          <a:spcPts val="0"/>
                        </a:spcAft>
                        <a:buNone/>
                      </a:pPr>
                      <a:r>
                        <a:rPr lang="en-US" dirty="0"/>
                        <a:t>Joining, SUM, *</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Total_Penjualan_SLCYL</a:t>
            </a:r>
            <a:r>
              <a:rPr lang="id" dirty="0"/>
              <a: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5 : Data Visualization</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chemeClr val="dk1"/>
              </a:buClr>
              <a:buSzPts val="1400"/>
              <a:buFont typeface="Rubik"/>
              <a:buAutoNum type="alphaUcPeriod"/>
            </a:pPr>
            <a:r>
              <a:rPr lang="id" sz="1400" dirty="0">
                <a:solidFill>
                  <a:schemeClr val="dk1"/>
                </a:solidFill>
                <a:latin typeface="Rubik"/>
                <a:ea typeface="Rubik"/>
                <a:cs typeface="Rubik"/>
                <a:sym typeface="Rubik"/>
              </a:rPr>
              <a:t>Tugas</a:t>
            </a:r>
            <a:br>
              <a:rPr lang="id" sz="1400" dirty="0">
                <a:solidFill>
                  <a:schemeClr val="dk1"/>
                </a:solidFill>
                <a:latin typeface="Rubik"/>
                <a:ea typeface="Rubik"/>
                <a:cs typeface="Rubik"/>
                <a:sym typeface="Rubik"/>
              </a:rPr>
            </a:br>
            <a:r>
              <a:rPr lang="id" sz="1400" dirty="0">
                <a:solidFill>
                  <a:schemeClr val="dk1"/>
                </a:solidFill>
                <a:latin typeface="Rubik"/>
                <a:ea typeface="Rubik"/>
                <a:cs typeface="Rubik"/>
                <a:sym typeface="Rubik"/>
              </a:rPr>
              <a:t>buatlah data visualiasasi nya, dan cantumkan linknya di bawah (pastikan bisa diakses publik). Lalu cantumkan juga screenshot visualisasinya</a:t>
            </a:r>
            <a:br>
              <a:rPr lang="id" sz="1400" dirty="0">
                <a:solidFill>
                  <a:schemeClr val="dk1"/>
                </a:solidFill>
                <a:latin typeface="Rubik"/>
                <a:ea typeface="Rubik"/>
                <a:cs typeface="Rubik"/>
                <a:sym typeface="Rubik"/>
              </a:rPr>
            </a:b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r>
              <a:rPr lang="id" sz="1300" dirty="0">
                <a:solidFill>
                  <a:schemeClr val="dk1"/>
                </a:solidFill>
                <a:latin typeface="Rubik"/>
                <a:ea typeface="Rubik"/>
                <a:cs typeface="Rubik"/>
                <a:sym typeface="Rubik"/>
              </a:rPr>
              <a:t>Silahkan tambah halaman jika dibutuhkan</a:t>
            </a: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400" dirty="0">
              <a:solidFill>
                <a:schemeClr val="dk1"/>
              </a:solidFill>
              <a:latin typeface="Rubik"/>
              <a:ea typeface="Rubik"/>
              <a:cs typeface="Rubik"/>
              <a:sym typeface="Rubik"/>
            </a:endParaRPr>
          </a:p>
          <a:p>
            <a:pPr marL="139700" lvl="0" indent="0" algn="l" rtl="0">
              <a:lnSpc>
                <a:spcPct val="100000"/>
              </a:lnSpc>
              <a:spcBef>
                <a:spcPts val="0"/>
              </a:spcBef>
              <a:spcAft>
                <a:spcPts val="0"/>
              </a:spcAft>
              <a:buClr>
                <a:schemeClr val="dk1"/>
              </a:buClr>
              <a:buSzPts val="1400"/>
              <a:buNone/>
            </a:pPr>
            <a:r>
              <a:rPr lang="id" sz="1400" dirty="0">
                <a:solidFill>
                  <a:schemeClr val="dk1"/>
                </a:solidFill>
                <a:latin typeface="Rubik"/>
                <a:ea typeface="Rubik"/>
                <a:cs typeface="Rubik"/>
                <a:sym typeface="Rubik"/>
              </a:rPr>
              <a:t>Jawaban :</a:t>
            </a: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r>
              <a:rPr lang="id-ID" sz="1400" dirty="0">
                <a:solidFill>
                  <a:schemeClr val="dk1"/>
                </a:solidFill>
                <a:latin typeface="Rubik"/>
                <a:ea typeface="Rubik"/>
                <a:cs typeface="Rubik"/>
                <a:sym typeface="Rubik"/>
                <a:hlinkClick r:id="rId3"/>
              </a:rPr>
              <a:t>https://datastudio.google.com/reporting/489efaa7-34e8-4374-bfec-d4aaab012eb0</a:t>
            </a:r>
            <a:endParaRPr sz="1400" dirty="0">
              <a:solidFill>
                <a:schemeClr val="dk1"/>
              </a:solidFill>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3" name="Picture 2">
            <a:extLst>
              <a:ext uri="{FF2B5EF4-FFF2-40B4-BE49-F238E27FC236}">
                <a16:creationId xmlns:a16="http://schemas.microsoft.com/office/drawing/2014/main" id="{CFA4912A-D311-4759-BB24-80F69F0570F7}"/>
              </a:ext>
            </a:extLst>
          </p:cNvPr>
          <p:cNvPicPr>
            <a:picLocks noChangeAspect="1"/>
          </p:cNvPicPr>
          <p:nvPr/>
        </p:nvPicPr>
        <p:blipFill rotWithShape="1">
          <a:blip r:embed="rId3"/>
          <a:srcRect l="26636" t="19969" r="26532" b="16444"/>
          <a:stretch/>
        </p:blipFill>
        <p:spPr>
          <a:xfrm>
            <a:off x="1271750" y="102344"/>
            <a:ext cx="6600500" cy="50411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6 : Additional Complementary Data</a:t>
            </a:r>
            <a:endParaRPr/>
          </a:p>
        </p:txBody>
      </p:sp>
      <p:sp>
        <p:nvSpPr>
          <p:cNvPr id="127" name="Google Shape;127;p25"/>
          <p:cNvSpPr txBox="1"/>
          <p:nvPr/>
        </p:nvSpPr>
        <p:spPr>
          <a:xfrm>
            <a:off x="311700" y="1112825"/>
            <a:ext cx="7655100" cy="190818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Rubik"/>
              <a:buAutoNum type="alphaUcPeriod"/>
            </a:pPr>
            <a:r>
              <a:rPr lang="id" dirty="0">
                <a:solidFill>
                  <a:schemeClr val="dk1"/>
                </a:solidFill>
                <a:latin typeface="Rubik"/>
                <a:ea typeface="Rubik"/>
                <a:cs typeface="Rubik"/>
                <a:sym typeface="Rubik"/>
              </a:rPr>
              <a:t>Tugas :</a:t>
            </a:r>
            <a:endParaRPr dirty="0">
              <a:solidFill>
                <a:schemeClr val="dk1"/>
              </a:solidFill>
              <a:latin typeface="Rubik"/>
              <a:ea typeface="Rubik"/>
              <a:cs typeface="Rubik"/>
              <a:sym typeface="Rubik"/>
            </a:endParaRPr>
          </a:p>
          <a:p>
            <a:pPr marL="457200" lvl="0" indent="0" algn="l" rtl="0">
              <a:spcBef>
                <a:spcPts val="0"/>
              </a:spcBef>
              <a:spcAft>
                <a:spcPts val="0"/>
              </a:spcAft>
              <a:buNone/>
            </a:pPr>
            <a:r>
              <a:rPr lang="id" dirty="0">
                <a:solidFill>
                  <a:schemeClr val="dk1"/>
                </a:solidFill>
                <a:latin typeface="Rubik"/>
                <a:ea typeface="Rubik"/>
                <a:cs typeface="Rubik"/>
                <a:sym typeface="Rubik"/>
              </a:rPr>
              <a:t>Dari data yang tersedia, menurut kamu untuk melengkapi analisis nya apakah diperlukan data lain juga? jika iya, sebutkan data apa yang kamu maksud dan mengapa memerlukan data tersebut</a:t>
            </a:r>
            <a:endParaRPr dirty="0">
              <a:solidFill>
                <a:schemeClr val="dk1"/>
              </a:solidFill>
              <a:latin typeface="Rubik"/>
              <a:ea typeface="Rubik"/>
              <a:cs typeface="Rubik"/>
              <a:sym typeface="Rubik"/>
            </a:endParaRPr>
          </a:p>
          <a:p>
            <a:pPr marL="0" lvl="0" indent="0" algn="l" rtl="0">
              <a:spcBef>
                <a:spcPts val="0"/>
              </a:spcBef>
              <a:spcAft>
                <a:spcPts val="0"/>
              </a:spcAft>
              <a:buNone/>
            </a:pPr>
            <a:endParaRPr dirty="0">
              <a:solidFill>
                <a:schemeClr val="dk1"/>
              </a:solidFill>
              <a:latin typeface="Rubik"/>
              <a:ea typeface="Rubik"/>
              <a:cs typeface="Rubik"/>
              <a:sym typeface="Rubik"/>
            </a:endParaRPr>
          </a:p>
          <a:p>
            <a:pPr marL="139700" lvl="0" algn="l" rtl="0">
              <a:spcBef>
                <a:spcPts val="0"/>
              </a:spcBef>
              <a:spcAft>
                <a:spcPts val="0"/>
              </a:spcAft>
              <a:buClr>
                <a:schemeClr val="dk1"/>
              </a:buClr>
              <a:buSzPts val="1400"/>
            </a:pPr>
            <a:r>
              <a:rPr lang="id" dirty="0">
                <a:solidFill>
                  <a:schemeClr val="dk1"/>
                </a:solidFill>
                <a:latin typeface="Rubik"/>
                <a:ea typeface="Rubik"/>
                <a:cs typeface="Rubik"/>
                <a:sym typeface="Rubik"/>
              </a:rPr>
              <a:t>Jawaban :</a:t>
            </a:r>
            <a:endParaRPr lang="en-US" dirty="0">
              <a:solidFill>
                <a:schemeClr val="dk1"/>
              </a:solidFill>
              <a:latin typeface="Rubik"/>
              <a:ea typeface="Rubik"/>
              <a:cs typeface="Rubik"/>
              <a:sym typeface="Rubik"/>
            </a:endParaRPr>
          </a:p>
          <a:p>
            <a:pPr marL="139700" lvl="0" algn="l" rtl="0">
              <a:spcBef>
                <a:spcPts val="0"/>
              </a:spcBef>
              <a:spcAft>
                <a:spcPts val="0"/>
              </a:spcAft>
              <a:buClr>
                <a:schemeClr val="dk1"/>
              </a:buClr>
              <a:buSzPts val="1400"/>
            </a:pPr>
            <a:endParaRPr lang="en-US" dirty="0">
              <a:solidFill>
                <a:schemeClr val="dk1"/>
              </a:solidFill>
              <a:latin typeface="Rubik"/>
              <a:ea typeface="Rubik"/>
              <a:cs typeface="Rubik"/>
              <a:sym typeface="Rubik"/>
            </a:endParaRPr>
          </a:p>
          <a:p>
            <a:pPr marL="139700" lvl="0" algn="l" rtl="0">
              <a:spcBef>
                <a:spcPts val="0"/>
              </a:spcBef>
              <a:spcAft>
                <a:spcPts val="0"/>
              </a:spcAft>
              <a:buClr>
                <a:schemeClr val="dk1"/>
              </a:buClr>
              <a:buSzPts val="1400"/>
            </a:pPr>
            <a:r>
              <a:rPr lang="en-US" dirty="0">
                <a:solidFill>
                  <a:schemeClr val="dk1"/>
                </a:solidFill>
                <a:latin typeface="Rubik"/>
                <a:ea typeface="Rubik"/>
                <a:cs typeface="Rubik"/>
                <a:sym typeface="Rubik"/>
              </a:rPr>
              <a:t>-</a:t>
            </a:r>
            <a:endParaRPr dirty="0">
              <a:solidFill>
                <a:schemeClr val="dk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1800" dirty="0"/>
              <a:t>Petunjuk</a:t>
            </a:r>
            <a:endParaRPr sz="18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id" b="1" dirty="0">
                <a:latin typeface="+mj-lt"/>
                <a:ea typeface="Rubik"/>
                <a:cs typeface="Rubik"/>
                <a:sym typeface="Rubik"/>
              </a:rPr>
              <a:t>Silahkan merujuk pada Data Source Task 5 yang telah disediakan untuk mengerjakan soal soal di bawah ini</a:t>
            </a:r>
            <a:endParaRPr b="1" dirty="0">
              <a:latin typeface="+mj-lt"/>
              <a:ea typeface="Rubik"/>
              <a:cs typeface="Rubik"/>
              <a:sym typeface="Rubik"/>
            </a:endParaRPr>
          </a:p>
          <a:p>
            <a:pPr marL="0" lvl="0" indent="0" algn="l" rtl="0">
              <a:lnSpc>
                <a:spcPct val="100000"/>
              </a:lnSpc>
              <a:spcBef>
                <a:spcPts val="1200"/>
              </a:spcBef>
              <a:spcAft>
                <a:spcPts val="0"/>
              </a:spcAft>
              <a:buNone/>
            </a:pPr>
            <a:r>
              <a:rPr lang="id" dirty="0">
                <a:solidFill>
                  <a:schemeClr val="dk1"/>
                </a:solidFill>
                <a:latin typeface="+mj-lt"/>
                <a:ea typeface="Rubik"/>
                <a:cs typeface="Rubik"/>
                <a:sym typeface="Rubik"/>
              </a:rPr>
              <a:t>Pada bagian data analytics, terdiri dari 4 soal dengan use case &amp; tabel yang sama. Bayangkan kamu memiliki database erp yang terdiri dari 3 tabel: penjualan, pelanggan, barang. Tabel tersebut akan dibuat menjadi sebuah datamart yang nantinya digunakan untuk visualisasi.</a:t>
            </a:r>
            <a:endParaRPr b="1" dirty="0">
              <a:latin typeface="+mj-lt"/>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1300" b="1" dirty="0">
                <a:latin typeface="Rubik"/>
                <a:ea typeface="Rubik"/>
                <a:cs typeface="Rubik"/>
                <a:sym typeface="Rubik"/>
              </a:rPr>
              <a:t>Soal 1 *:</a:t>
            </a:r>
            <a:endParaRPr sz="1300" b="1" dirty="0">
              <a:latin typeface="Rubik"/>
              <a:ea typeface="Rubik"/>
              <a:cs typeface="Rubik"/>
              <a:sym typeface="Rubik"/>
            </a:endParaRPr>
          </a:p>
          <a:p>
            <a:pPr marL="0" lvl="0" indent="0" algn="l" rtl="0">
              <a:lnSpc>
                <a:spcPct val="100000"/>
              </a:lnSpc>
              <a:spcBef>
                <a:spcPts val="1200"/>
              </a:spcBef>
              <a:spcAft>
                <a:spcPts val="0"/>
              </a:spcAft>
              <a:buClr>
                <a:schemeClr val="dk1"/>
              </a:buClr>
              <a:buSzPts val="1100"/>
              <a:buFont typeface="Arial"/>
              <a:buNone/>
            </a:pPr>
            <a:r>
              <a:rPr lang="id" sz="1300" dirty="0">
                <a:solidFill>
                  <a:schemeClr val="dk1"/>
                </a:solidFill>
                <a:latin typeface="Rubik"/>
                <a:ea typeface="Rubik"/>
                <a:cs typeface="Rubik"/>
                <a:sym typeface="Rubik"/>
              </a:rPr>
              <a:t>Dari 2 query ini, mana yang bekerja lebih baik? Jelaskan mengapa.</a:t>
            </a:r>
            <a:endParaRPr sz="1300" dirty="0">
              <a:solidFill>
                <a:schemeClr val="dk1"/>
              </a:solidFill>
              <a:latin typeface="Rubik"/>
              <a:ea typeface="Rubik"/>
              <a:cs typeface="Rubik"/>
              <a:sym typeface="Rubik"/>
            </a:endParaRPr>
          </a:p>
          <a:p>
            <a:pPr marL="0" lvl="0" indent="0" algn="l" rtl="0">
              <a:lnSpc>
                <a:spcPct val="100000"/>
              </a:lnSpc>
              <a:spcBef>
                <a:spcPts val="0"/>
              </a:spcBef>
              <a:spcAft>
                <a:spcPts val="0"/>
              </a:spcAft>
              <a:buClr>
                <a:schemeClr val="dk1"/>
              </a:buClr>
              <a:buSzPts val="1100"/>
              <a:buFont typeface="Arial"/>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SUBSTR(alamat, 1, 3) = Mat;</a:t>
            </a: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alamat LIKE 'Mat%'</a:t>
            </a:r>
            <a:endParaRPr sz="1300" dirty="0">
              <a:solidFill>
                <a:schemeClr val="dk1"/>
              </a:solidFill>
              <a:latin typeface="Rubik"/>
              <a:ea typeface="Rubik"/>
              <a:cs typeface="Rubik"/>
              <a:sym typeface="Rubik"/>
            </a:endParaRPr>
          </a:p>
          <a:p>
            <a:pPr marL="0" lvl="0" indent="0" algn="l" rtl="0">
              <a:spcBef>
                <a:spcPts val="0"/>
              </a:spcBef>
              <a:spcAft>
                <a:spcPts val="0"/>
              </a:spcAft>
              <a:buNone/>
            </a:pPr>
            <a:r>
              <a:rPr lang="id" sz="1300" i="1" dirty="0">
                <a:latin typeface="Rubik"/>
                <a:ea typeface="Rubik"/>
                <a:cs typeface="Rubik"/>
                <a:sym typeface="Rubik"/>
              </a:rPr>
              <a:t>*disclaimer: soal ini tidak terkait dengan data source</a:t>
            </a:r>
            <a:endParaRPr sz="1300" i="1"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Jawaban : </a:t>
            </a:r>
            <a:r>
              <a:rPr lang="en-US" sz="1300" dirty="0">
                <a:latin typeface="Rubik"/>
                <a:ea typeface="Rubik"/>
                <a:cs typeface="Rubik"/>
                <a:sym typeface="Rubik"/>
              </a:rPr>
              <a:t>b</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Alasan : </a:t>
            </a:r>
            <a:r>
              <a:rPr lang="en-US" sz="1300" dirty="0">
                <a:latin typeface="Rubik"/>
                <a:ea typeface="Rubik"/>
                <a:cs typeface="Rubik"/>
                <a:sym typeface="Rubik"/>
              </a:rPr>
              <a:t>Karena </a:t>
            </a:r>
            <a:r>
              <a:rPr lang="en-US" sz="1300" dirty="0" err="1">
                <a:latin typeface="Rubik"/>
                <a:ea typeface="Rubik"/>
                <a:cs typeface="Rubik"/>
                <a:sym typeface="Rubik"/>
              </a:rPr>
              <a:t>dengan</a:t>
            </a:r>
            <a:r>
              <a:rPr lang="en-US" sz="1300" dirty="0">
                <a:latin typeface="Rubik"/>
                <a:ea typeface="Rubik"/>
                <a:cs typeface="Rubik"/>
                <a:sym typeface="Rubik"/>
              </a:rPr>
              <a:t> query b </a:t>
            </a:r>
            <a:r>
              <a:rPr lang="en-US" sz="1300" dirty="0" err="1">
                <a:latin typeface="Rubik"/>
                <a:ea typeface="Rubik"/>
                <a:cs typeface="Rubik"/>
                <a:sym typeface="Rubik"/>
              </a:rPr>
              <a:t>akan</a:t>
            </a:r>
            <a:r>
              <a:rPr lang="en-US" sz="1300" dirty="0">
                <a:latin typeface="Rubik"/>
                <a:ea typeface="Rubik"/>
                <a:cs typeface="Rubik"/>
                <a:sym typeface="Rubik"/>
              </a:rPr>
              <a:t> </a:t>
            </a:r>
            <a:r>
              <a:rPr lang="en-US" sz="1300" dirty="0" err="1">
                <a:latin typeface="Rubik"/>
                <a:ea typeface="Rubik"/>
                <a:cs typeface="Rubik"/>
                <a:sym typeface="Rubik"/>
              </a:rPr>
              <a:t>diperoleh</a:t>
            </a:r>
            <a:r>
              <a:rPr lang="en-US" sz="1300" dirty="0">
                <a:latin typeface="Rubik"/>
                <a:ea typeface="Rubik"/>
                <a:cs typeface="Rubik"/>
                <a:sym typeface="Rubik"/>
              </a:rPr>
              <a:t> </a:t>
            </a:r>
            <a:r>
              <a:rPr lang="en-US" sz="1300" dirty="0" err="1">
                <a:latin typeface="Rubik"/>
                <a:ea typeface="Rubik"/>
                <a:cs typeface="Rubik"/>
                <a:sym typeface="Rubik"/>
              </a:rPr>
              <a:t>alamat</a:t>
            </a:r>
            <a:r>
              <a:rPr lang="en-US" sz="1300" dirty="0">
                <a:latin typeface="Rubik"/>
                <a:ea typeface="Rubik"/>
                <a:cs typeface="Rubik"/>
                <a:sym typeface="Rubik"/>
              </a:rPr>
              <a:t> </a:t>
            </a:r>
            <a:r>
              <a:rPr lang="en-US" sz="1300" dirty="0" err="1">
                <a:latin typeface="Rubik"/>
                <a:ea typeface="Rubik"/>
                <a:cs typeface="Rubik"/>
                <a:sym typeface="Rubik"/>
              </a:rPr>
              <a:t>dengan</a:t>
            </a:r>
            <a:r>
              <a:rPr lang="en-US" sz="1300" dirty="0">
                <a:latin typeface="Rubik"/>
                <a:ea typeface="Rubik"/>
                <a:cs typeface="Rubik"/>
                <a:sym typeface="Rubik"/>
              </a:rPr>
              <a:t> </a:t>
            </a:r>
            <a:r>
              <a:rPr lang="en-US" sz="1300" dirty="0" err="1">
                <a:latin typeface="Rubik"/>
                <a:ea typeface="Rubik"/>
                <a:cs typeface="Rubik"/>
                <a:sym typeface="Rubik"/>
              </a:rPr>
              <a:t>awalan</a:t>
            </a:r>
            <a:r>
              <a:rPr lang="en-US" sz="1300" dirty="0">
                <a:latin typeface="Rubik"/>
                <a:ea typeface="Rubik"/>
                <a:cs typeface="Rubik"/>
                <a:sym typeface="Rubik"/>
              </a:rPr>
              <a:t> Mat </a:t>
            </a:r>
            <a:r>
              <a:rPr lang="en-US" sz="1300" dirty="0" err="1">
                <a:latin typeface="Rubik"/>
                <a:ea typeface="Rubik"/>
                <a:cs typeface="Rubik"/>
                <a:sym typeface="Rubik"/>
              </a:rPr>
              <a:t>serta</a:t>
            </a:r>
            <a:r>
              <a:rPr lang="en-US" sz="1300" dirty="0">
                <a:latin typeface="Rubik"/>
                <a:ea typeface="Rubik"/>
                <a:cs typeface="Rubik"/>
                <a:sym typeface="Rubik"/>
              </a:rPr>
              <a:t> </a:t>
            </a:r>
            <a:r>
              <a:rPr lang="en-US" sz="1300" dirty="0" err="1">
                <a:latin typeface="Rubik"/>
                <a:ea typeface="Rubik"/>
                <a:cs typeface="Rubik"/>
                <a:sym typeface="Rubik"/>
              </a:rPr>
              <a:t>berakhiran</a:t>
            </a:r>
            <a:r>
              <a:rPr lang="en-US" sz="1300" dirty="0">
                <a:latin typeface="Rubik"/>
                <a:ea typeface="Rubik"/>
                <a:cs typeface="Rubik"/>
                <a:sym typeface="Rubik"/>
              </a:rPr>
              <a:t> </a:t>
            </a:r>
            <a:r>
              <a:rPr lang="en-US" sz="1300" dirty="0" err="1">
                <a:latin typeface="Rubik"/>
                <a:ea typeface="Rubik"/>
                <a:cs typeface="Rubik"/>
                <a:sym typeface="Rubik"/>
              </a:rPr>
              <a:t>huruf</a:t>
            </a:r>
            <a:r>
              <a:rPr lang="en-US" sz="1300" dirty="0">
                <a:latin typeface="Rubik"/>
                <a:ea typeface="Rubik"/>
                <a:cs typeface="Rubik"/>
                <a:sym typeface="Rubik"/>
              </a:rPr>
              <a:t> </a:t>
            </a:r>
            <a:r>
              <a:rPr lang="en-US" sz="1300" dirty="0" err="1">
                <a:latin typeface="Rubik"/>
                <a:ea typeface="Rubik"/>
                <a:cs typeface="Rubik"/>
                <a:sym typeface="Rubik"/>
              </a:rPr>
              <a:t>apa</a:t>
            </a:r>
            <a:r>
              <a:rPr lang="en-US" sz="1300" dirty="0">
                <a:latin typeface="Rubik"/>
                <a:ea typeface="Rubik"/>
                <a:cs typeface="Rubik"/>
                <a:sym typeface="Rubik"/>
              </a:rPr>
              <a:t> </a:t>
            </a:r>
            <a:r>
              <a:rPr lang="en-US" sz="1300" dirty="0" err="1">
                <a:latin typeface="Rubik"/>
                <a:ea typeface="Rubik"/>
                <a:cs typeface="Rubik"/>
                <a:sym typeface="Rubik"/>
              </a:rPr>
              <a:t>saja</a:t>
            </a:r>
            <a:r>
              <a:rPr lang="en-US" sz="1300" dirty="0">
                <a:latin typeface="Rubik"/>
                <a:ea typeface="Rubik"/>
                <a:cs typeface="Rubik"/>
                <a:sym typeface="Rubik"/>
              </a:rPr>
              <a:t> </a:t>
            </a:r>
            <a:r>
              <a:rPr lang="en-US" sz="1300" dirty="0" err="1">
                <a:latin typeface="Rubik"/>
                <a:ea typeface="Rubik"/>
                <a:cs typeface="Rubik"/>
                <a:sym typeface="Rubik"/>
              </a:rPr>
              <a:t>sedangkan</a:t>
            </a:r>
            <a:r>
              <a:rPr lang="en-US" sz="1300" dirty="0">
                <a:latin typeface="Rubik"/>
                <a:ea typeface="Rubik"/>
                <a:cs typeface="Rubik"/>
                <a:sym typeface="Rubik"/>
              </a:rPr>
              <a:t> </a:t>
            </a:r>
            <a:r>
              <a:rPr lang="en-US" sz="1300" dirty="0" err="1">
                <a:latin typeface="Rubik"/>
                <a:ea typeface="Rubik"/>
                <a:cs typeface="Rubik"/>
                <a:sym typeface="Rubik"/>
              </a:rPr>
              <a:t>kalau</a:t>
            </a:r>
            <a:r>
              <a:rPr lang="en-US" sz="1300" dirty="0">
                <a:latin typeface="Rubik"/>
                <a:ea typeface="Rubik"/>
                <a:cs typeface="Rubik"/>
                <a:sym typeface="Rubik"/>
              </a:rPr>
              <a:t> query a </a:t>
            </a:r>
            <a:r>
              <a:rPr lang="en-US" sz="1300" dirty="0" err="1">
                <a:latin typeface="Rubik"/>
                <a:ea typeface="Rubik"/>
                <a:cs typeface="Rubik"/>
                <a:sym typeface="Rubik"/>
              </a:rPr>
              <a:t>hanya</a:t>
            </a:r>
            <a:r>
              <a:rPr lang="en-US" sz="1300" dirty="0">
                <a:latin typeface="Rubik"/>
                <a:ea typeface="Rubik"/>
                <a:cs typeface="Rubik"/>
                <a:sym typeface="Rubik"/>
              </a:rPr>
              <a:t> </a:t>
            </a:r>
            <a:r>
              <a:rPr lang="en-US" sz="1300" dirty="0" err="1">
                <a:latin typeface="Rubik"/>
                <a:ea typeface="Rubik"/>
                <a:cs typeface="Rubik"/>
                <a:sym typeface="Rubik"/>
              </a:rPr>
              <a:t>akan</a:t>
            </a:r>
            <a:r>
              <a:rPr lang="en-US" sz="1300" dirty="0">
                <a:latin typeface="Rubik"/>
                <a:ea typeface="Rubik"/>
                <a:cs typeface="Rubik"/>
                <a:sym typeface="Rubik"/>
              </a:rPr>
              <a:t> </a:t>
            </a:r>
            <a:r>
              <a:rPr lang="en-US" sz="1300" dirty="0" err="1">
                <a:latin typeface="Rubik"/>
                <a:ea typeface="Rubik"/>
                <a:cs typeface="Rubik"/>
                <a:sym typeface="Rubik"/>
              </a:rPr>
              <a:t>menampilkan</a:t>
            </a:r>
            <a:r>
              <a:rPr lang="en-US" sz="1300" dirty="0">
                <a:latin typeface="Rubik"/>
                <a:ea typeface="Rubik"/>
                <a:cs typeface="Rubik"/>
                <a:sym typeface="Rubik"/>
              </a:rPr>
              <a:t> </a:t>
            </a:r>
            <a:r>
              <a:rPr lang="en-US" sz="1300" dirty="0" err="1">
                <a:latin typeface="Rubik"/>
                <a:ea typeface="Rubik"/>
                <a:cs typeface="Rubik"/>
                <a:sym typeface="Rubik"/>
              </a:rPr>
              <a:t>alamat</a:t>
            </a:r>
            <a:r>
              <a:rPr lang="en-US" sz="1300" dirty="0">
                <a:latin typeface="Rubik"/>
                <a:ea typeface="Rubik"/>
                <a:cs typeface="Rubik"/>
                <a:sym typeface="Rubik"/>
              </a:rPr>
              <a:t> Mat </a:t>
            </a:r>
            <a:r>
              <a:rPr lang="en-US" sz="1300" dirty="0" err="1">
                <a:latin typeface="Rubik"/>
                <a:ea typeface="Rubik"/>
                <a:cs typeface="Rubik"/>
                <a:sym typeface="Rubik"/>
              </a:rPr>
              <a:t>saja</a:t>
            </a:r>
            <a:r>
              <a:rPr lang="en-US" sz="1300" dirty="0">
                <a:latin typeface="Rubik"/>
                <a:ea typeface="Rubik"/>
                <a:cs typeface="Rubik"/>
                <a:sym typeface="Rubik"/>
              </a:rPr>
              <a:t>.</a:t>
            </a:r>
            <a:endParaRPr sz="1300" dirty="0">
              <a:solidFill>
                <a:schemeClr val="dk1"/>
              </a:solidFill>
              <a:latin typeface="Rubik"/>
              <a:ea typeface="Rubik"/>
              <a:cs typeface="Rubik"/>
              <a:sym typeface="Rubik"/>
            </a:endParaRPr>
          </a:p>
          <a:p>
            <a:pPr marL="0" lvl="0" indent="0" algn="l" rtl="0">
              <a:spcBef>
                <a:spcPts val="1200"/>
              </a:spcBef>
              <a:spcAft>
                <a:spcPts val="0"/>
              </a:spcAft>
              <a:buNone/>
            </a:pPr>
            <a:endParaRPr sz="1300" dirty="0">
              <a:latin typeface="Rubik"/>
              <a:ea typeface="Rubik"/>
              <a:cs typeface="Rubik"/>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300" b="1" dirty="0">
                <a:latin typeface="Rubik"/>
                <a:ea typeface="Rubik"/>
                <a:cs typeface="Rubik"/>
                <a:sym typeface="Rubik"/>
              </a:rPr>
              <a:t>Soal 2 *:</a:t>
            </a:r>
            <a:endParaRPr sz="1300" b="1" dirty="0">
              <a:latin typeface="Rubik"/>
              <a:ea typeface="Rubik"/>
              <a:cs typeface="Rubik"/>
              <a:sym typeface="Rubik"/>
            </a:endParaRPr>
          </a:p>
          <a:p>
            <a:pPr marL="0" lvl="0" indent="0" algn="l" rtl="0">
              <a:lnSpc>
                <a:spcPct val="100000"/>
              </a:lnSpc>
              <a:spcBef>
                <a:spcPts val="1200"/>
              </a:spcBef>
              <a:spcAft>
                <a:spcPts val="0"/>
              </a:spcAft>
              <a:buNone/>
            </a:pPr>
            <a:r>
              <a:rPr lang="id" sz="1300" dirty="0">
                <a:solidFill>
                  <a:schemeClr val="dk1"/>
                </a:solidFill>
                <a:latin typeface="Rubik"/>
                <a:ea typeface="Rubik"/>
                <a:cs typeface="Rubik"/>
                <a:sym typeface="Rubik"/>
              </a:rPr>
              <a:t>Anggap kita memiliki tabel pelanggan dengan kolom: id, nama, tanggal_lahir, alamat. Bagaimana cara yang lebih tepat dalam menulis query untuk mendapatkan data pelanggan yang tanggal_lahir nya ada di antara 2000-01-01 sampai 2008-12-31? Pilihlah salah satu jawaban dan berikan alasannya.</a:t>
            </a:r>
            <a:endParaRPr sz="1300" dirty="0">
              <a:solidFill>
                <a:schemeClr val="dk1"/>
              </a:solidFill>
              <a:latin typeface="Rubik"/>
              <a:ea typeface="Rubik"/>
              <a:cs typeface="Rubik"/>
              <a:sym typeface="Rubik"/>
            </a:endParaRPr>
          </a:p>
          <a:p>
            <a:pPr marL="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&gt;= '2000-01-01' AND tanggal_lahir &lt;= '2008-12-31'</a:t>
            </a: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BETWEEN '2000-01-01' AND '2008-12-31' </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0" lvl="0" indent="0" algn="l" rtl="0">
              <a:spcBef>
                <a:spcPts val="0"/>
              </a:spcBef>
              <a:spcAft>
                <a:spcPts val="0"/>
              </a:spcAft>
              <a:buNone/>
            </a:pPr>
            <a:r>
              <a:rPr lang="id" sz="1300" i="1" dirty="0">
                <a:latin typeface="Rubik"/>
                <a:ea typeface="Rubik"/>
                <a:cs typeface="Rubik"/>
                <a:sym typeface="Rubik"/>
              </a:rPr>
              <a:t>*disclaimer: soal ini tidak terkait dengan data source</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Jawaban :</a:t>
            </a:r>
            <a:r>
              <a:rPr lang="en-US" sz="1300" dirty="0">
                <a:latin typeface="Rubik"/>
                <a:ea typeface="Rubik"/>
                <a:cs typeface="Rubik"/>
                <a:sym typeface="Rubik"/>
              </a:rPr>
              <a:t> b</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Alasan :</a:t>
            </a:r>
            <a:r>
              <a:rPr lang="en-US" sz="1300" dirty="0">
                <a:latin typeface="Rubik"/>
                <a:ea typeface="Rubik"/>
                <a:cs typeface="Rubik"/>
                <a:sym typeface="Rubik"/>
              </a:rPr>
              <a:t> </a:t>
            </a:r>
            <a:r>
              <a:rPr lang="en-US" sz="1300" dirty="0" err="1">
                <a:latin typeface="Rubik"/>
                <a:ea typeface="Rubik"/>
                <a:cs typeface="Rubik"/>
                <a:sym typeface="Rubik"/>
              </a:rPr>
              <a:t>karena</a:t>
            </a:r>
            <a:r>
              <a:rPr lang="en-US" sz="1300" dirty="0">
                <a:latin typeface="Rubik"/>
                <a:ea typeface="Rubik"/>
                <a:cs typeface="Rubik"/>
                <a:sym typeface="Rubik"/>
              </a:rPr>
              <a:t> </a:t>
            </a:r>
            <a:r>
              <a:rPr lang="en-US" sz="1300" dirty="0" err="1">
                <a:latin typeface="Rubik"/>
                <a:ea typeface="Rubik"/>
                <a:cs typeface="Rubik"/>
                <a:sym typeface="Rubik"/>
              </a:rPr>
              <a:t>dengan</a:t>
            </a:r>
            <a:r>
              <a:rPr lang="en-US" sz="1300" dirty="0">
                <a:latin typeface="Rubik"/>
                <a:ea typeface="Rubik"/>
                <a:cs typeface="Rubik"/>
                <a:sym typeface="Rubik"/>
              </a:rPr>
              <a:t> query b </a:t>
            </a:r>
            <a:r>
              <a:rPr lang="en-US" sz="1300" dirty="0" err="1">
                <a:latin typeface="Rubik"/>
                <a:ea typeface="Rubik"/>
                <a:cs typeface="Rubik"/>
                <a:sym typeface="Rubik"/>
              </a:rPr>
              <a:t>lebih</a:t>
            </a:r>
            <a:r>
              <a:rPr lang="en-US" sz="1300" dirty="0">
                <a:latin typeface="Rubik"/>
                <a:ea typeface="Rubik"/>
                <a:cs typeface="Rubik"/>
                <a:sym typeface="Rubik"/>
              </a:rPr>
              <a:t> </a:t>
            </a:r>
            <a:r>
              <a:rPr lang="en-US" sz="1300" dirty="0" err="1">
                <a:latin typeface="Rubik"/>
                <a:ea typeface="Rubik"/>
                <a:cs typeface="Rubik"/>
                <a:sym typeface="Rubik"/>
              </a:rPr>
              <a:t>efisien</a:t>
            </a:r>
            <a:r>
              <a:rPr lang="en-US" sz="1300" dirty="0">
                <a:latin typeface="Rubik"/>
                <a:ea typeface="Rubik"/>
                <a:cs typeface="Rubik"/>
                <a:sym typeface="Rubik"/>
              </a:rPr>
              <a:t> dan </a:t>
            </a:r>
            <a:r>
              <a:rPr lang="en-US" sz="1300" dirty="0" err="1">
                <a:latin typeface="Rubik"/>
                <a:ea typeface="Rubik"/>
                <a:cs typeface="Rubik"/>
                <a:sym typeface="Rubik"/>
              </a:rPr>
              <a:t>mengurangi</a:t>
            </a:r>
            <a:r>
              <a:rPr lang="en-US" sz="1300" dirty="0">
                <a:latin typeface="Rubik"/>
                <a:ea typeface="Rubik"/>
                <a:cs typeface="Rubik"/>
                <a:sym typeface="Rubik"/>
              </a:rPr>
              <a:t> </a:t>
            </a:r>
            <a:r>
              <a:rPr lang="en-US" sz="1300" dirty="0" err="1">
                <a:latin typeface="Rubik"/>
                <a:ea typeface="Rubik"/>
                <a:cs typeface="Rubik"/>
                <a:sym typeface="Rubik"/>
              </a:rPr>
              <a:t>kesalahan</a:t>
            </a:r>
            <a:r>
              <a:rPr lang="en-US" sz="1300" dirty="0">
                <a:latin typeface="Rubik"/>
                <a:ea typeface="Rubik"/>
                <a:cs typeface="Rubik"/>
                <a:sym typeface="Rubik"/>
              </a:rPr>
              <a:t> </a:t>
            </a:r>
            <a:r>
              <a:rPr lang="en-US" sz="1300" dirty="0" err="1">
                <a:latin typeface="Rubik"/>
                <a:ea typeface="Rubik"/>
                <a:cs typeface="Rubik"/>
                <a:sym typeface="Rubik"/>
              </a:rPr>
              <a:t>dalam</a:t>
            </a:r>
            <a:r>
              <a:rPr lang="en-US" sz="1300" dirty="0">
                <a:latin typeface="Rubik"/>
                <a:ea typeface="Rubik"/>
                <a:cs typeface="Rubik"/>
                <a:sym typeface="Rubik"/>
              </a:rPr>
              <a:t> </a:t>
            </a:r>
            <a:r>
              <a:rPr lang="en-US" sz="1300" dirty="0" err="1">
                <a:latin typeface="Rubik"/>
                <a:ea typeface="Rubik"/>
                <a:cs typeface="Rubik"/>
                <a:sym typeface="Rubik"/>
              </a:rPr>
              <a:t>penulisan</a:t>
            </a:r>
            <a:r>
              <a:rPr lang="en-US" sz="1300" dirty="0">
                <a:latin typeface="Rubik"/>
                <a:ea typeface="Rubik"/>
                <a:cs typeface="Rubik"/>
                <a:sym typeface="Rubik"/>
              </a:rPr>
              <a:t> query </a:t>
            </a:r>
            <a:r>
              <a:rPr lang="en-US" sz="1300" dirty="0" err="1">
                <a:latin typeface="Rubik"/>
                <a:ea typeface="Rubik"/>
                <a:cs typeface="Rubik"/>
                <a:sym typeface="Rubik"/>
              </a:rPr>
              <a:t>dibandingkan</a:t>
            </a:r>
            <a:r>
              <a:rPr lang="en-US" sz="1300" dirty="0">
                <a:latin typeface="Rubik"/>
                <a:ea typeface="Rubik"/>
                <a:cs typeface="Rubik"/>
                <a:sym typeface="Rubik"/>
              </a:rPr>
              <a:t> </a:t>
            </a:r>
            <a:r>
              <a:rPr lang="en-US" sz="1300" dirty="0" err="1">
                <a:latin typeface="Rubik"/>
                <a:ea typeface="Rubik"/>
                <a:cs typeface="Rubik"/>
                <a:sym typeface="Rubik"/>
              </a:rPr>
              <a:t>dengan</a:t>
            </a:r>
            <a:r>
              <a:rPr lang="en-US" sz="1300" dirty="0">
                <a:latin typeface="Rubik"/>
                <a:ea typeface="Rubik"/>
                <a:cs typeface="Rubik"/>
                <a:sym typeface="Rubik"/>
              </a:rPr>
              <a:t> operator &gt;= / &lt;= </a:t>
            </a:r>
            <a:r>
              <a:rPr lang="en-US" sz="1300" dirty="0" err="1">
                <a:latin typeface="Rubik"/>
                <a:ea typeface="Rubik"/>
                <a:cs typeface="Rubik"/>
                <a:sym typeface="Rubik"/>
              </a:rPr>
              <a:t>meskipun</a:t>
            </a:r>
            <a:r>
              <a:rPr lang="en-US" sz="1300" dirty="0">
                <a:latin typeface="Rubik"/>
                <a:ea typeface="Rubik"/>
                <a:cs typeface="Rubik"/>
                <a:sym typeface="Rubik"/>
              </a:rPr>
              <a:t> </a:t>
            </a:r>
            <a:r>
              <a:rPr lang="en-US" sz="1300" dirty="0" err="1">
                <a:latin typeface="Rubik"/>
                <a:ea typeface="Rubik"/>
                <a:cs typeface="Rubik"/>
                <a:sym typeface="Rubik"/>
              </a:rPr>
              <a:t>diperoleh</a:t>
            </a:r>
            <a:r>
              <a:rPr lang="en-US" sz="1300" dirty="0">
                <a:latin typeface="Rubik"/>
                <a:ea typeface="Rubik"/>
                <a:cs typeface="Rubik"/>
                <a:sym typeface="Rubik"/>
              </a:rPr>
              <a:t> </a:t>
            </a:r>
            <a:r>
              <a:rPr lang="en-US" sz="1300" dirty="0" err="1">
                <a:latin typeface="Rubik"/>
                <a:ea typeface="Rubik"/>
                <a:cs typeface="Rubik"/>
                <a:sym typeface="Rubik"/>
              </a:rPr>
              <a:t>tampilan</a:t>
            </a:r>
            <a:r>
              <a:rPr lang="en-US" sz="1300" dirty="0">
                <a:latin typeface="Rubik"/>
                <a:ea typeface="Rubik"/>
                <a:cs typeface="Rubik"/>
                <a:sym typeface="Rubik"/>
              </a:rPr>
              <a:t> data yang </a:t>
            </a:r>
            <a:r>
              <a:rPr lang="en-US" sz="1300" dirty="0" err="1">
                <a:latin typeface="Rubik"/>
                <a:ea typeface="Rubik"/>
                <a:cs typeface="Rubik"/>
                <a:sym typeface="Rubik"/>
              </a:rPr>
              <a:t>sama</a:t>
            </a:r>
            <a:r>
              <a:rPr lang="en-US" sz="1300" dirty="0">
                <a:latin typeface="Rubik"/>
                <a:ea typeface="Rubik"/>
                <a:cs typeface="Rubik"/>
                <a:sym typeface="Rubik"/>
              </a:rPr>
              <a:t>.</a:t>
            </a:r>
            <a:endParaRPr sz="1300" dirty="0">
              <a:solidFill>
                <a:schemeClr val="dk1"/>
              </a:solidFill>
              <a:latin typeface="Rubik"/>
              <a:ea typeface="Rubik"/>
              <a:cs typeface="Rubik"/>
              <a:sym typeface="Rubik"/>
            </a:endParaRPr>
          </a:p>
          <a:p>
            <a:pPr marL="0" lvl="0" indent="0" algn="l" rtl="0">
              <a:spcBef>
                <a:spcPts val="1200"/>
              </a:spcBef>
              <a:spcAft>
                <a:spcPts val="0"/>
              </a:spcAft>
              <a:buNone/>
            </a:pPr>
            <a:endParaRPr sz="1300" dirty="0">
              <a:latin typeface="Rubik"/>
              <a:ea typeface="Rubik"/>
              <a:cs typeface="Rubik"/>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3: Menentukan Primary Key</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Tugas</a:t>
            </a:r>
            <a:br>
              <a:rPr lang="id" dirty="0">
                <a:solidFill>
                  <a:schemeClr val="dk1"/>
                </a:solidFill>
                <a:latin typeface="Rubik"/>
                <a:ea typeface="Rubik"/>
                <a:cs typeface="Rubik"/>
                <a:sym typeface="Rubik"/>
              </a:rPr>
            </a:br>
            <a:r>
              <a:rPr lang="id" dirty="0">
                <a:solidFill>
                  <a:schemeClr val="dk1"/>
                </a:solidFill>
                <a:latin typeface="Rubik"/>
                <a:ea typeface="Rubik"/>
                <a:cs typeface="Rubik"/>
                <a:sym typeface="Rubik"/>
              </a:rPr>
              <a:t>Tentukan primary key dari table penjualan. jelaskan alasannya</a:t>
            </a:r>
            <a:br>
              <a:rPr lang="id" dirty="0">
                <a:solidFill>
                  <a:schemeClr val="dk1"/>
                </a:solidFill>
                <a:latin typeface="Rubik"/>
                <a:ea typeface="Rubik"/>
                <a:cs typeface="Rubik"/>
                <a:sym typeface="Rubik"/>
              </a:rPr>
            </a:br>
            <a:endParaRPr dirty="0">
              <a:solidFill>
                <a:schemeClr val="dk1"/>
              </a:solidFill>
              <a:latin typeface="Rubik"/>
              <a:ea typeface="Rubik"/>
              <a:cs typeface="Rubik"/>
              <a:sym typeface="Rubik"/>
            </a:endParaRPr>
          </a:p>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Jawaban &amp; Penjelasan :</a:t>
            </a:r>
            <a:endParaRPr lang="en-US" dirty="0">
              <a:solidFill>
                <a:schemeClr val="dk1"/>
              </a:solidFill>
              <a:latin typeface="Rubik"/>
              <a:ea typeface="Rubik"/>
              <a:cs typeface="Rubik"/>
              <a:sym typeface="Rubik"/>
            </a:endParaRPr>
          </a:p>
          <a:p>
            <a:pPr marL="114300" lvl="0" indent="0" algn="l" rtl="0">
              <a:lnSpc>
                <a:spcPct val="100000"/>
              </a:lnSpc>
              <a:spcBef>
                <a:spcPts val="0"/>
              </a:spcBef>
              <a:spcAft>
                <a:spcPts val="0"/>
              </a:spcAft>
              <a:buClr>
                <a:schemeClr val="dk1"/>
              </a:buClr>
              <a:buSzPts val="1800"/>
              <a:buNone/>
            </a:pPr>
            <a:r>
              <a:rPr lang="en-US" dirty="0">
                <a:solidFill>
                  <a:schemeClr val="dk1"/>
                </a:solidFill>
                <a:latin typeface="Rubik"/>
                <a:cs typeface="Rubik"/>
                <a:sym typeface="Rubik"/>
              </a:rPr>
              <a:t>	</a:t>
            </a:r>
            <a:r>
              <a:rPr lang="en-US" dirty="0" err="1">
                <a:solidFill>
                  <a:schemeClr val="dk1"/>
                </a:solidFill>
                <a:latin typeface="Rubik"/>
                <a:cs typeface="Rubik"/>
                <a:sym typeface="Rubik"/>
              </a:rPr>
              <a:t>id_invoice</a:t>
            </a:r>
            <a:endParaRPr lang="en-US" dirty="0">
              <a:solidFill>
                <a:schemeClr val="dk1"/>
              </a:solidFill>
              <a:latin typeface="Rubik"/>
              <a:cs typeface="Rubik"/>
              <a:sym typeface="Rubik"/>
            </a:endParaRPr>
          </a:p>
          <a:p>
            <a:pPr marL="114300" lvl="0" indent="0" algn="l" rtl="0">
              <a:lnSpc>
                <a:spcPct val="100000"/>
              </a:lnSpc>
              <a:spcBef>
                <a:spcPts val="0"/>
              </a:spcBef>
              <a:spcAft>
                <a:spcPts val="0"/>
              </a:spcAft>
              <a:buClr>
                <a:schemeClr val="dk1"/>
              </a:buClr>
              <a:buSzPts val="1800"/>
              <a:buNone/>
            </a:pPr>
            <a:endParaRPr lang="en-US" dirty="0">
              <a:solidFill>
                <a:schemeClr val="dk1"/>
              </a:solidFill>
              <a:latin typeface="Rubik"/>
              <a:cs typeface="Rubik"/>
              <a:sym typeface="Rubik"/>
            </a:endParaRPr>
          </a:p>
          <a:p>
            <a:pPr marL="114300" lvl="0" indent="0" algn="l" rtl="0">
              <a:lnSpc>
                <a:spcPct val="100000"/>
              </a:lnSpc>
              <a:spcBef>
                <a:spcPts val="0"/>
              </a:spcBef>
              <a:spcAft>
                <a:spcPts val="0"/>
              </a:spcAft>
              <a:buClr>
                <a:schemeClr val="dk1"/>
              </a:buClr>
              <a:buSzPts val="1800"/>
              <a:buNone/>
            </a:pPr>
            <a:r>
              <a:rPr lang="en-US" dirty="0">
                <a:solidFill>
                  <a:schemeClr val="dk1"/>
                </a:solidFill>
                <a:latin typeface="Rubik"/>
                <a:cs typeface="Rubik"/>
                <a:sym typeface="Rubik"/>
              </a:rPr>
              <a:t>	</a:t>
            </a:r>
            <a:r>
              <a:rPr lang="en-US" dirty="0" err="1">
                <a:solidFill>
                  <a:schemeClr val="dk1"/>
                </a:solidFill>
                <a:latin typeface="Rubik"/>
                <a:cs typeface="Rubik"/>
                <a:sym typeface="Rubik"/>
              </a:rPr>
              <a:t>karena</a:t>
            </a:r>
            <a:r>
              <a:rPr lang="en-US" dirty="0">
                <a:solidFill>
                  <a:schemeClr val="dk1"/>
                </a:solidFill>
                <a:latin typeface="Rubik"/>
                <a:cs typeface="Rubik"/>
                <a:sym typeface="Rubik"/>
              </a:rPr>
              <a:t>, </a:t>
            </a:r>
            <a:r>
              <a:rPr lang="en-US" dirty="0" err="1">
                <a:solidFill>
                  <a:schemeClr val="dk1"/>
                </a:solidFill>
                <a:latin typeface="Rubik"/>
                <a:cs typeface="Rubik"/>
                <a:sym typeface="Rubik"/>
              </a:rPr>
              <a:t>id_invoice</a:t>
            </a:r>
            <a:r>
              <a:rPr lang="en-US" dirty="0">
                <a:solidFill>
                  <a:schemeClr val="dk1"/>
                </a:solidFill>
                <a:latin typeface="Rubik"/>
                <a:cs typeface="Rubik"/>
                <a:sym typeface="Rubik"/>
              </a:rPr>
              <a:t> </a:t>
            </a:r>
            <a:r>
              <a:rPr lang="en-US" dirty="0" err="1">
                <a:solidFill>
                  <a:schemeClr val="dk1"/>
                </a:solidFill>
                <a:latin typeface="Rubik"/>
                <a:cs typeface="Rubik"/>
                <a:sym typeface="Rubik"/>
              </a:rPr>
              <a:t>merupakan</a:t>
            </a:r>
            <a:r>
              <a:rPr lang="en-US" dirty="0">
                <a:solidFill>
                  <a:schemeClr val="dk1"/>
                </a:solidFill>
                <a:latin typeface="Rubik"/>
                <a:cs typeface="Rubik"/>
                <a:sym typeface="Rubik"/>
              </a:rPr>
              <a:t> </a:t>
            </a:r>
            <a:r>
              <a:rPr lang="en-US" dirty="0" err="1">
                <a:solidFill>
                  <a:schemeClr val="dk1"/>
                </a:solidFill>
                <a:latin typeface="Rubik"/>
                <a:cs typeface="Rubik"/>
                <a:sym typeface="Rubik"/>
              </a:rPr>
              <a:t>kolom</a:t>
            </a:r>
            <a:r>
              <a:rPr lang="en-US" dirty="0">
                <a:solidFill>
                  <a:schemeClr val="dk1"/>
                </a:solidFill>
                <a:latin typeface="Rubik"/>
                <a:cs typeface="Rubik"/>
                <a:sym typeface="Rubik"/>
              </a:rPr>
              <a:t> </a:t>
            </a:r>
            <a:r>
              <a:rPr lang="en-US" dirty="0" err="1">
                <a:solidFill>
                  <a:schemeClr val="dk1"/>
                </a:solidFill>
                <a:latin typeface="Rubik"/>
                <a:cs typeface="Rubik"/>
                <a:sym typeface="Rubik"/>
              </a:rPr>
              <a:t>dengan</a:t>
            </a:r>
            <a:r>
              <a:rPr lang="en-US" dirty="0">
                <a:solidFill>
                  <a:schemeClr val="dk1"/>
                </a:solidFill>
                <a:latin typeface="Rubik"/>
                <a:cs typeface="Rubik"/>
                <a:sym typeface="Rubik"/>
              </a:rPr>
              <a:t> </a:t>
            </a:r>
            <a:r>
              <a:rPr lang="en-US" dirty="0" err="1">
                <a:solidFill>
                  <a:schemeClr val="dk1"/>
                </a:solidFill>
                <a:latin typeface="Rubik"/>
                <a:cs typeface="Rubik"/>
                <a:sym typeface="Rubik"/>
              </a:rPr>
              <a:t>nilai</a:t>
            </a:r>
            <a:r>
              <a:rPr lang="en-US" dirty="0">
                <a:solidFill>
                  <a:schemeClr val="dk1"/>
                </a:solidFill>
                <a:latin typeface="Rubik"/>
                <a:cs typeface="Rubik"/>
                <a:sym typeface="Rubik"/>
              </a:rPr>
              <a:t> </a:t>
            </a:r>
            <a:r>
              <a:rPr lang="en-US" dirty="0" err="1">
                <a:solidFill>
                  <a:schemeClr val="dk1"/>
                </a:solidFill>
                <a:latin typeface="Rubik"/>
                <a:cs typeface="Rubik"/>
                <a:sym typeface="Rubik"/>
              </a:rPr>
              <a:t>unik</a:t>
            </a:r>
            <a:r>
              <a:rPr lang="en-US" dirty="0">
                <a:solidFill>
                  <a:schemeClr val="dk1"/>
                </a:solidFill>
                <a:latin typeface="Rubik"/>
                <a:cs typeface="Rubik"/>
                <a:sym typeface="Rubik"/>
              </a:rPr>
              <a:t> </a:t>
            </a:r>
            <a:r>
              <a:rPr lang="en-US" dirty="0" err="1">
                <a:solidFill>
                  <a:schemeClr val="dk1"/>
                </a:solidFill>
                <a:latin typeface="Rubik"/>
                <a:cs typeface="Rubik"/>
                <a:sym typeface="Rubik"/>
              </a:rPr>
              <a:t>untuk</a:t>
            </a:r>
            <a:endParaRPr lang="en-US" dirty="0">
              <a:solidFill>
                <a:schemeClr val="dk1"/>
              </a:solidFill>
              <a:latin typeface="Rubik"/>
              <a:cs typeface="Rubik"/>
              <a:sym typeface="Rubik"/>
            </a:endParaRPr>
          </a:p>
          <a:p>
            <a:pPr marL="114300" lvl="0" indent="0" algn="l" rtl="0">
              <a:lnSpc>
                <a:spcPct val="100000"/>
              </a:lnSpc>
              <a:spcBef>
                <a:spcPts val="0"/>
              </a:spcBef>
              <a:spcAft>
                <a:spcPts val="0"/>
              </a:spcAft>
              <a:buClr>
                <a:schemeClr val="dk1"/>
              </a:buClr>
              <a:buSzPts val="1800"/>
              <a:buNone/>
            </a:pPr>
            <a:r>
              <a:rPr lang="en-US" dirty="0">
                <a:solidFill>
                  <a:schemeClr val="dk1"/>
                </a:solidFill>
                <a:latin typeface="Rubik"/>
                <a:cs typeface="Rubik"/>
                <a:sym typeface="Rubik"/>
              </a:rPr>
              <a:t>	</a:t>
            </a:r>
            <a:r>
              <a:rPr lang="en-US" dirty="0" err="1">
                <a:solidFill>
                  <a:schemeClr val="dk1"/>
                </a:solidFill>
                <a:latin typeface="Rubik"/>
                <a:cs typeface="Rubik"/>
                <a:sym typeface="Rubik"/>
              </a:rPr>
              <a:t>mengidentifikasikan</a:t>
            </a:r>
            <a:r>
              <a:rPr lang="en-US" dirty="0">
                <a:solidFill>
                  <a:schemeClr val="dk1"/>
                </a:solidFill>
                <a:latin typeface="Rubik"/>
                <a:cs typeface="Rubik"/>
                <a:sym typeface="Rubik"/>
              </a:rPr>
              <a:t> </a:t>
            </a:r>
            <a:r>
              <a:rPr lang="en-US" dirty="0" err="1">
                <a:solidFill>
                  <a:schemeClr val="dk1"/>
                </a:solidFill>
                <a:latin typeface="Rubik"/>
                <a:cs typeface="Rubik"/>
                <a:sym typeface="Rubik"/>
              </a:rPr>
              <a:t>setiap</a:t>
            </a:r>
            <a:r>
              <a:rPr lang="en-US" dirty="0">
                <a:solidFill>
                  <a:schemeClr val="dk1"/>
                </a:solidFill>
                <a:latin typeface="Rubik"/>
                <a:cs typeface="Rubik"/>
                <a:sym typeface="Rubik"/>
              </a:rPr>
              <a:t> </a:t>
            </a:r>
            <a:r>
              <a:rPr lang="en-US" dirty="0" err="1">
                <a:solidFill>
                  <a:schemeClr val="dk1"/>
                </a:solidFill>
                <a:latin typeface="Rubik"/>
                <a:cs typeface="Rubik"/>
                <a:sym typeface="Rubik"/>
              </a:rPr>
              <a:t>barisnya</a:t>
            </a:r>
            <a:r>
              <a:rPr lang="en-US" dirty="0">
                <a:solidFill>
                  <a:schemeClr val="dk1"/>
                </a:solidFill>
                <a:latin typeface="Rubik"/>
                <a:cs typeface="Rubik"/>
                <a:sym typeface="Rubik"/>
              </a:rPr>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Tugas</a:t>
            </a: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Buatlah design datamart (Terdiri dari tabel base, dan tabel aggregate). Upload file query dalam gdrive mu (pastikan dapat diakses public). Lalu masukkan linknya di tabel di bawah, dan cantumkan juga screenshoot query nya (jika lebih dari 1 file, maka masing masing file di-screenshoot)</a:t>
            </a:r>
            <a:br>
              <a:rPr lang="id" sz="1300" dirty="0">
                <a:solidFill>
                  <a:schemeClr val="dk1"/>
                </a:solidFill>
                <a:latin typeface="Rubik"/>
                <a:ea typeface="Rubik"/>
                <a:cs typeface="Rubik"/>
                <a:sym typeface="Rubik"/>
              </a:rPr>
            </a:b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Silahkan tambah halaman jika dibutuhkan</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lang="id-ID" sz="1300" dirty="0">
              <a:solidFill>
                <a:schemeClr val="dk1"/>
              </a:solidFill>
              <a:latin typeface="Rubik"/>
              <a:ea typeface="Rubik"/>
              <a:cs typeface="Rubik"/>
              <a:sym typeface="Rubik"/>
            </a:endParaRPr>
          </a:p>
          <a:p>
            <a:pPr marL="146050" lvl="0" indent="0" algn="l" rtl="0">
              <a:lnSpc>
                <a:spcPct val="100000"/>
              </a:lnSpc>
              <a:spcBef>
                <a:spcPts val="0"/>
              </a:spcBef>
              <a:spcAft>
                <a:spcPts val="0"/>
              </a:spcAft>
              <a:buClr>
                <a:schemeClr val="dk1"/>
              </a:buClr>
              <a:buSzPts val="1300"/>
              <a:buNone/>
            </a:pPr>
            <a:r>
              <a:rPr lang="id" sz="1300" dirty="0">
                <a:solidFill>
                  <a:schemeClr val="dk1"/>
                </a:solidFill>
                <a:latin typeface="Rubik"/>
                <a:ea typeface="Rubik"/>
                <a:cs typeface="Rubik"/>
                <a:sym typeface="Rubik"/>
              </a:rPr>
              <a:t>Jawaban :</a:t>
            </a:r>
            <a:endParaRPr sz="13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p:txBody>
      </p:sp>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4: Design Datamart</a:t>
            </a:r>
            <a:endParaRPr/>
          </a:p>
        </p:txBody>
      </p:sp>
      <p:graphicFrame>
        <p:nvGraphicFramePr>
          <p:cNvPr id="86" name="Google Shape;86;p18"/>
          <p:cNvGraphicFramePr/>
          <p:nvPr>
            <p:extLst>
              <p:ext uri="{D42A27DB-BD31-4B8C-83A1-F6EECF244321}">
                <p14:modId xmlns:p14="http://schemas.microsoft.com/office/powerpoint/2010/main" val="1295322062"/>
              </p:ext>
            </p:extLst>
          </p:nvPr>
        </p:nvGraphicFramePr>
        <p:xfrm>
          <a:off x="708200" y="3222175"/>
          <a:ext cx="8124100" cy="1615350"/>
        </p:xfrm>
        <a:graphic>
          <a:graphicData uri="http://schemas.openxmlformats.org/drawingml/2006/table">
            <a:tbl>
              <a:tblPr>
                <a:noFill/>
                <a:tableStyleId>{9C81B85F-AFAE-4584-9910-FC665E261A55}</a:tableStyleId>
              </a:tblPr>
              <a:tblGrid>
                <a:gridCol w="530396">
                  <a:extLst>
                    <a:ext uri="{9D8B030D-6E8A-4147-A177-3AD203B41FA5}">
                      <a16:colId xmlns:a16="http://schemas.microsoft.com/office/drawing/2014/main" val="20000"/>
                    </a:ext>
                  </a:extLst>
                </a:gridCol>
                <a:gridCol w="3391593">
                  <a:extLst>
                    <a:ext uri="{9D8B030D-6E8A-4147-A177-3AD203B41FA5}">
                      <a16:colId xmlns:a16="http://schemas.microsoft.com/office/drawing/2014/main" val="20001"/>
                    </a:ext>
                  </a:extLst>
                </a:gridCol>
                <a:gridCol w="4202111">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id" dirty="0"/>
                        <a:t>No</a:t>
                      </a:r>
                      <a:endParaRPr dirty="0"/>
                    </a:p>
                  </a:txBody>
                  <a:tcPr marL="91425" marR="91425" marT="91425" marB="91425"/>
                </a:tc>
                <a:tc>
                  <a:txBody>
                    <a:bodyPr/>
                    <a:lstStyle/>
                    <a:p>
                      <a:pPr marL="0" lvl="0" indent="0" algn="l" rtl="0">
                        <a:spcBef>
                          <a:spcPts val="0"/>
                        </a:spcBef>
                        <a:spcAft>
                          <a:spcPts val="0"/>
                        </a:spcAft>
                        <a:buNone/>
                      </a:pPr>
                      <a:r>
                        <a:rPr lang="id"/>
                        <a:t>Nama File</a:t>
                      </a:r>
                      <a:endParaRPr/>
                    </a:p>
                  </a:txBody>
                  <a:tcPr marL="91425" marR="91425" marT="91425" marB="91425"/>
                </a:tc>
                <a:tc>
                  <a:txBody>
                    <a:bodyPr/>
                    <a:lstStyle/>
                    <a:p>
                      <a:pPr marL="0" lvl="0" indent="0" algn="l" rtl="0">
                        <a:spcBef>
                          <a:spcPts val="0"/>
                        </a:spcBef>
                        <a:spcAft>
                          <a:spcPts val="0"/>
                        </a:spcAft>
                        <a:buNone/>
                      </a:pPr>
                      <a:r>
                        <a:rPr lang="id"/>
                        <a:t>Link</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US" dirty="0"/>
                        <a:t>Table Base </a:t>
                      </a:r>
                      <a:r>
                        <a:rPr lang="en-US" dirty="0" err="1"/>
                        <a:t>Penjualan</a:t>
                      </a:r>
                      <a:endParaRPr dirty="0"/>
                    </a:p>
                  </a:txBody>
                  <a:tcPr marL="91425" marR="91425" marT="91425" marB="91425"/>
                </a:tc>
                <a:tc>
                  <a:txBody>
                    <a:bodyPr/>
                    <a:lstStyle/>
                    <a:p>
                      <a:pPr marL="0" lvl="0" indent="0" algn="l" rtl="0">
                        <a:spcBef>
                          <a:spcPts val="0"/>
                        </a:spcBef>
                        <a:spcAft>
                          <a:spcPts val="0"/>
                        </a:spcAft>
                        <a:buNone/>
                      </a:pPr>
                      <a:r>
                        <a:rPr lang="id-ID" dirty="0">
                          <a:hlinkClick r:id="rId3"/>
                        </a:rPr>
                        <a:t>https://drive.google.com/file/d/1EoFoLnUfjBb1iwPqEPWCNK0KDD0KQ86t/view?usp=sharing</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dirty="0"/>
                        <a:t>2.</a:t>
                      </a:r>
                      <a:endParaRPr dirty="0"/>
                    </a:p>
                  </a:txBody>
                  <a:tcPr marL="91425" marR="91425" marT="91425" marB="91425"/>
                </a:tc>
                <a:tc>
                  <a:txBody>
                    <a:bodyPr/>
                    <a:lstStyle/>
                    <a:p>
                      <a:pPr marL="0" lvl="0" indent="0" algn="l" rtl="0">
                        <a:spcBef>
                          <a:spcPts val="0"/>
                        </a:spcBef>
                        <a:spcAft>
                          <a:spcPts val="0"/>
                        </a:spcAft>
                        <a:buNone/>
                      </a:pPr>
                      <a:r>
                        <a:rPr lang="en-US" dirty="0"/>
                        <a:t>Table Aggregate Total </a:t>
                      </a:r>
                      <a:r>
                        <a:rPr lang="en-US" dirty="0" err="1"/>
                        <a:t>Penjualan</a:t>
                      </a:r>
                      <a:r>
                        <a:rPr lang="en-US" dirty="0"/>
                        <a:t> SLCYL</a:t>
                      </a:r>
                      <a:endParaRPr dirty="0"/>
                    </a:p>
                  </a:txBody>
                  <a:tcPr marL="91425" marR="91425" marT="91425" marB="91425"/>
                </a:tc>
                <a:tc>
                  <a:txBody>
                    <a:bodyPr/>
                    <a:lstStyle/>
                    <a:p>
                      <a:pPr marL="0" lvl="0" indent="0" algn="l" rtl="0">
                        <a:spcBef>
                          <a:spcPts val="0"/>
                        </a:spcBef>
                        <a:spcAft>
                          <a:spcPts val="0"/>
                        </a:spcAft>
                        <a:buNone/>
                      </a:pPr>
                      <a:r>
                        <a:rPr lang="id-ID" dirty="0">
                          <a:hlinkClick r:id="rId4"/>
                        </a:rPr>
                        <a:t>https://drive.google.com/file/d/1Xl9ABzgxFVJ2x7PybLGCDhFFzAhaOzJ6/view?usp=sharing</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Base “</a:t>
            </a:r>
            <a:r>
              <a:rPr lang="en-US" dirty="0" err="1"/>
              <a:t>Penjualan</a:t>
            </a:r>
            <a:r>
              <a:rPr lang="id" dirty="0"/>
              <a:t>”</a:t>
            </a:r>
            <a:endParaRPr dirty="0"/>
          </a:p>
          <a:p>
            <a:pPr marL="0" lvl="0" indent="0" algn="l" rtl="0">
              <a:spcBef>
                <a:spcPts val="0"/>
              </a:spcBef>
              <a:spcAft>
                <a:spcPts val="0"/>
              </a:spcAft>
              <a:buNone/>
            </a:pPr>
            <a:endParaRPr dirty="0"/>
          </a:p>
        </p:txBody>
      </p:sp>
      <p:sp>
        <p:nvSpPr>
          <p:cNvPr id="92" name="Google Shape;92;p19"/>
          <p:cNvSpPr/>
          <p:nvPr/>
        </p:nvSpPr>
        <p:spPr>
          <a:xfrm>
            <a:off x="611050" y="11680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5" name="Picture 4">
            <a:extLst>
              <a:ext uri="{FF2B5EF4-FFF2-40B4-BE49-F238E27FC236}">
                <a16:creationId xmlns:a16="http://schemas.microsoft.com/office/drawing/2014/main" id="{FDB682D5-D67F-41FA-9CF5-ECCC0F45385B}"/>
              </a:ext>
            </a:extLst>
          </p:cNvPr>
          <p:cNvPicPr>
            <a:picLocks noChangeAspect="1"/>
          </p:cNvPicPr>
          <p:nvPr/>
        </p:nvPicPr>
        <p:blipFill rotWithShape="1">
          <a:blip r:embed="rId3"/>
          <a:srcRect l="2897"/>
          <a:stretch/>
        </p:blipFill>
        <p:spPr>
          <a:xfrm>
            <a:off x="677552" y="1398021"/>
            <a:ext cx="6546208" cy="8010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1177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dirty="0"/>
              <a:t>Table Base “</a:t>
            </a:r>
            <a:r>
              <a:rPr lang="en-US" dirty="0" err="1"/>
              <a:t>Penjualan</a:t>
            </a:r>
            <a:r>
              <a:rPr lang="id" dirty="0"/>
              <a:t>”</a:t>
            </a:r>
            <a:endParaRPr dirty="0"/>
          </a:p>
          <a:p>
            <a:pPr marL="0" lvl="0" indent="0" algn="l" rtl="0">
              <a:spcBef>
                <a:spcPts val="0"/>
              </a:spcBef>
              <a:spcAft>
                <a:spcPts val="0"/>
              </a:spcAft>
              <a:buNone/>
            </a:pPr>
            <a:endParaRPr dirty="0"/>
          </a:p>
        </p:txBody>
      </p:sp>
      <p:graphicFrame>
        <p:nvGraphicFramePr>
          <p:cNvPr id="98" name="Google Shape;98;p20"/>
          <p:cNvGraphicFramePr/>
          <p:nvPr>
            <p:extLst>
              <p:ext uri="{D42A27DB-BD31-4B8C-83A1-F6EECF244321}">
                <p14:modId xmlns:p14="http://schemas.microsoft.com/office/powerpoint/2010/main" val="1742010074"/>
              </p:ext>
            </p:extLst>
          </p:nvPr>
        </p:nvGraphicFramePr>
        <p:xfrm>
          <a:off x="462650" y="1071075"/>
          <a:ext cx="7035250" cy="2697270"/>
        </p:xfrm>
        <a:graphic>
          <a:graphicData uri="http://schemas.openxmlformats.org/drawingml/2006/table">
            <a:tbl>
              <a:tblPr>
                <a:noFill/>
                <a:tableStyleId>{9C81B85F-AFAE-4584-9910-FC665E261A55}</a:tableStyleId>
              </a:tblPr>
              <a:tblGrid>
                <a:gridCol w="1646100">
                  <a:extLst>
                    <a:ext uri="{9D8B030D-6E8A-4147-A177-3AD203B41FA5}">
                      <a16:colId xmlns:a16="http://schemas.microsoft.com/office/drawing/2014/main" val="20000"/>
                    </a:ext>
                  </a:extLst>
                </a:gridCol>
                <a:gridCol w="1500724">
                  <a:extLst>
                    <a:ext uri="{9D8B030D-6E8A-4147-A177-3AD203B41FA5}">
                      <a16:colId xmlns:a16="http://schemas.microsoft.com/office/drawing/2014/main" val="20001"/>
                    </a:ext>
                  </a:extLst>
                </a:gridCol>
                <a:gridCol w="2382252">
                  <a:extLst>
                    <a:ext uri="{9D8B030D-6E8A-4147-A177-3AD203B41FA5}">
                      <a16:colId xmlns:a16="http://schemas.microsoft.com/office/drawing/2014/main" val="20002"/>
                    </a:ext>
                  </a:extLst>
                </a:gridCol>
                <a:gridCol w="1506174">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dirty="0"/>
                        <a:t>column</a:t>
                      </a:r>
                      <a:endParaRPr sz="900" b="1" dirty="0"/>
                    </a:p>
                  </a:txBody>
                  <a:tcPr marL="91425" marR="91425" marT="91425" marB="91425"/>
                </a:tc>
                <a:tc>
                  <a:txBody>
                    <a:bodyPr/>
                    <a:lstStyle/>
                    <a:p>
                      <a:pPr marL="0" lvl="0" indent="0" algn="l" rtl="0">
                        <a:spcBef>
                          <a:spcPts val="0"/>
                        </a:spcBef>
                        <a:spcAft>
                          <a:spcPts val="0"/>
                        </a:spcAft>
                        <a:buNone/>
                      </a:pPr>
                      <a:r>
                        <a:rPr lang="id" sz="900" b="1" dirty="0"/>
                        <a:t>data type</a:t>
                      </a:r>
                      <a:endParaRPr sz="900" b="1"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d" sz="900" b="1" dirty="0">
                          <a:solidFill>
                            <a:schemeClr val="dk1"/>
                          </a:solidFill>
                        </a:rPr>
                        <a:t>description</a:t>
                      </a:r>
                      <a:endParaRPr sz="900" b="1" dirty="0"/>
                    </a:p>
                  </a:txBody>
                  <a:tcPr marL="91425" marR="91425" marT="91425" marB="91425"/>
                </a:tc>
                <a:tc>
                  <a:txBody>
                    <a:bodyPr/>
                    <a:lstStyle/>
                    <a:p>
                      <a:pPr marL="0" lvl="0" indent="0" algn="l" rtl="0">
                        <a:spcBef>
                          <a:spcPts val="0"/>
                        </a:spcBef>
                        <a:spcAft>
                          <a:spcPts val="0"/>
                        </a:spcAft>
                        <a:buNone/>
                      </a:pPr>
                      <a:r>
                        <a:rPr lang="id" sz="900" b="1" dirty="0"/>
                        <a:t>transformation</a:t>
                      </a:r>
                      <a:endParaRPr sz="900" b="1" dirty="0"/>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id-ID" dirty="0" err="1"/>
                        <a:t>id_invoice</a:t>
                      </a:r>
                      <a:endParaRPr dirty="0"/>
                    </a:p>
                  </a:txBody>
                  <a:tcPr marL="91425" marR="91425" marT="91425" marB="91425"/>
                </a:tc>
                <a:tc>
                  <a:txBody>
                    <a:bodyPr/>
                    <a:lstStyle/>
                    <a:p>
                      <a:pPr marL="0" lvl="0" indent="0" algn="l" rtl="0">
                        <a:spcBef>
                          <a:spcPts val="0"/>
                        </a:spcBef>
                        <a:spcAft>
                          <a:spcPts val="0"/>
                        </a:spcAft>
                        <a:buNone/>
                      </a:pPr>
                      <a:r>
                        <a:rPr lang="en-US" dirty="0"/>
                        <a:t>v</a:t>
                      </a:r>
                      <a:r>
                        <a:rPr lang="id-ID" dirty="0" err="1"/>
                        <a:t>archar</a:t>
                      </a:r>
                      <a:r>
                        <a:rPr lang="en-US" dirty="0"/>
                        <a:t> </a:t>
                      </a:r>
                      <a:r>
                        <a:rPr lang="id-ID" dirty="0"/>
                        <a:t>(255)</a:t>
                      </a:r>
                      <a:endParaRPr dirty="0"/>
                    </a:p>
                  </a:txBody>
                  <a:tcPr marL="91425" marR="91425" marT="91425" marB="91425"/>
                </a:tc>
                <a:tc>
                  <a:txBody>
                    <a:bodyPr/>
                    <a:lstStyle/>
                    <a:p>
                      <a:pPr marL="0" lvl="0" indent="0" algn="l" rtl="0">
                        <a:spcBef>
                          <a:spcPts val="0"/>
                        </a:spcBef>
                        <a:spcAft>
                          <a:spcPts val="0"/>
                        </a:spcAft>
                        <a:buNone/>
                      </a:pPr>
                      <a:r>
                        <a:rPr lang="en-US" dirty="0" err="1"/>
                        <a:t>Menyimpan</a:t>
                      </a:r>
                      <a:r>
                        <a:rPr lang="en-US" dirty="0"/>
                        <a:t> id invoice</a:t>
                      </a: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id-ID" dirty="0" err="1"/>
                        <a:t>id_barang</a:t>
                      </a:r>
                      <a:endParaRPr dirty="0"/>
                    </a:p>
                  </a:txBody>
                  <a:tcPr marL="91425" marR="91425" marT="91425" marB="91425"/>
                </a:tc>
                <a:tc>
                  <a:txBody>
                    <a:bodyPr/>
                    <a:lstStyle/>
                    <a:p>
                      <a:pPr marL="0" lvl="0" indent="0" algn="l" rtl="0">
                        <a:spcBef>
                          <a:spcPts val="0"/>
                        </a:spcBef>
                        <a:spcAft>
                          <a:spcPts val="0"/>
                        </a:spcAft>
                        <a:buNone/>
                      </a:pPr>
                      <a:r>
                        <a:rPr lang="en-US" dirty="0"/>
                        <a:t>v</a:t>
                      </a:r>
                      <a:r>
                        <a:rPr lang="id-ID" dirty="0" err="1"/>
                        <a:t>archar</a:t>
                      </a:r>
                      <a:r>
                        <a:rPr lang="en-US" dirty="0"/>
                        <a:t> </a:t>
                      </a:r>
                      <a:r>
                        <a:rPr lang="id-ID" dirty="0"/>
                        <a:t>(255)</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Menyimpan</a:t>
                      </a:r>
                      <a:r>
                        <a:rPr lang="en-US" dirty="0"/>
                        <a:t> </a:t>
                      </a:r>
                      <a:r>
                        <a:rPr lang="id-ID" dirty="0" err="1"/>
                        <a:t>id</a:t>
                      </a:r>
                      <a:r>
                        <a:rPr lang="en-US" dirty="0"/>
                        <a:t> </a:t>
                      </a:r>
                      <a:r>
                        <a:rPr lang="id-ID" dirty="0"/>
                        <a:t>barang</a:t>
                      </a: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US" dirty="0" err="1"/>
                        <a:t>Nama_barang</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varchar (255)</a:t>
                      </a:r>
                    </a:p>
                  </a:txBody>
                  <a:tcPr marL="91425" marR="91425" marT="91425" marB="91425"/>
                </a:tc>
                <a:tc>
                  <a:txBody>
                    <a:bodyPr/>
                    <a:lstStyle/>
                    <a:p>
                      <a:pPr marL="0" lvl="0" indent="0" algn="l" rtl="0">
                        <a:spcBef>
                          <a:spcPts val="0"/>
                        </a:spcBef>
                        <a:spcAft>
                          <a:spcPts val="0"/>
                        </a:spcAft>
                        <a:buNone/>
                      </a:pPr>
                      <a:r>
                        <a:rPr lang="en-US" dirty="0" err="1"/>
                        <a:t>Menyimpan</a:t>
                      </a:r>
                      <a:r>
                        <a:rPr lang="en-US" dirty="0"/>
                        <a:t> </a:t>
                      </a:r>
                      <a:r>
                        <a:rPr lang="en-US" dirty="0" err="1"/>
                        <a:t>nama</a:t>
                      </a:r>
                      <a:r>
                        <a:rPr lang="en-US" dirty="0"/>
                        <a:t> </a:t>
                      </a:r>
                      <a:r>
                        <a:rPr lang="en-US" dirty="0" err="1"/>
                        <a:t>barang</a:t>
                      </a:r>
                      <a:endParaRPr dirty="0"/>
                    </a:p>
                  </a:txBody>
                  <a:tcPr marL="91425" marR="91425" marT="91425" marB="91425"/>
                </a:tc>
                <a:tc>
                  <a:txBody>
                    <a:bodyPr/>
                    <a:lstStyle/>
                    <a:p>
                      <a:pPr marL="0" lvl="0" indent="0" algn="l" rtl="0">
                        <a:spcBef>
                          <a:spcPts val="0"/>
                        </a:spcBef>
                        <a:spcAft>
                          <a:spcPts val="0"/>
                        </a:spcAft>
                        <a:buNone/>
                      </a:pPr>
                      <a:r>
                        <a:rPr lang="en-US" dirty="0"/>
                        <a:t>joining</a:t>
                      </a:r>
                      <a:endParaRPr dirty="0"/>
                    </a:p>
                  </a:txBody>
                  <a:tcPr marL="91425" marR="91425" marT="91425" marB="91425"/>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r>
                        <a:rPr lang="id-ID" dirty="0" err="1"/>
                        <a:t>jumlah_barang</a:t>
                      </a:r>
                      <a:endParaRPr dirty="0"/>
                    </a:p>
                  </a:txBody>
                  <a:tcPr marL="91425" marR="91425" marT="91425" marB="91425"/>
                </a:tc>
                <a:tc>
                  <a:txBody>
                    <a:bodyPr/>
                    <a:lstStyle/>
                    <a:p>
                      <a:pPr marL="0" lvl="0" indent="0" algn="l" rtl="0">
                        <a:spcBef>
                          <a:spcPts val="0"/>
                        </a:spcBef>
                        <a:spcAft>
                          <a:spcPts val="0"/>
                        </a:spcAft>
                        <a:buNone/>
                      </a:pPr>
                      <a:r>
                        <a:rPr lang="en-US" dirty="0"/>
                        <a:t>int (11)</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Menyimpan</a:t>
                      </a:r>
                      <a:r>
                        <a:rPr lang="en-US" dirty="0"/>
                        <a:t> </a:t>
                      </a:r>
                      <a:r>
                        <a:rPr lang="id-ID" dirty="0"/>
                        <a:t>jumlah</a:t>
                      </a:r>
                      <a:r>
                        <a:rPr lang="en-US" dirty="0"/>
                        <a:t> </a:t>
                      </a:r>
                      <a:r>
                        <a:rPr lang="id-ID" dirty="0"/>
                        <a:t>barang</a:t>
                      </a: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6"/>
                  </a:ext>
                </a:extLst>
              </a:tr>
              <a:tr h="320000">
                <a:tc>
                  <a:txBody>
                    <a:bodyPr/>
                    <a:lstStyle/>
                    <a:p>
                      <a:pPr marL="0" lvl="0" indent="0" algn="l" rtl="0">
                        <a:spcBef>
                          <a:spcPts val="0"/>
                        </a:spcBef>
                        <a:spcAft>
                          <a:spcPts val="0"/>
                        </a:spcAft>
                        <a:buNone/>
                      </a:pPr>
                      <a:r>
                        <a:rPr lang="id-ID" dirty="0"/>
                        <a:t>harga</a:t>
                      </a:r>
                      <a:endParaRPr dirty="0"/>
                    </a:p>
                  </a:txBody>
                  <a:tcPr marL="91425" marR="91425" marT="91425" marB="91425"/>
                </a:tc>
                <a:tc>
                  <a:txBody>
                    <a:bodyPr/>
                    <a:lstStyle/>
                    <a:p>
                      <a:pPr marL="0" lvl="0" indent="0" algn="l" rtl="0">
                        <a:spcBef>
                          <a:spcPts val="0"/>
                        </a:spcBef>
                        <a:spcAft>
                          <a:spcPts val="0"/>
                        </a:spcAft>
                        <a:buNone/>
                      </a:pPr>
                      <a:r>
                        <a:rPr lang="id-ID" dirty="0" err="1"/>
                        <a:t>double</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Menyimpan</a:t>
                      </a:r>
                      <a:r>
                        <a:rPr lang="en-US" dirty="0"/>
                        <a:t> </a:t>
                      </a:r>
                      <a:r>
                        <a:rPr lang="id-ID" dirty="0"/>
                        <a:t>harga</a:t>
                      </a:r>
                      <a:r>
                        <a:rPr lang="en-US" dirty="0"/>
                        <a:t> </a:t>
                      </a:r>
                      <a:r>
                        <a:rPr lang="en-US" dirty="0" err="1"/>
                        <a:t>barang</a:t>
                      </a:r>
                      <a:endParaRPr lang="id-ID"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7"/>
                  </a:ext>
                </a:extLst>
              </a:tr>
              <a:tr h="320000">
                <a:tc>
                  <a:txBody>
                    <a:bodyPr/>
                    <a:lstStyle/>
                    <a:p>
                      <a:pPr marL="0" lvl="0" indent="0" algn="l" rtl="0">
                        <a:spcBef>
                          <a:spcPts val="0"/>
                        </a:spcBef>
                        <a:spcAft>
                          <a:spcPts val="0"/>
                        </a:spcAft>
                        <a:buNone/>
                      </a:pPr>
                      <a:r>
                        <a:rPr lang="en-US" dirty="0" err="1"/>
                        <a:t>lini</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varchar (255)</a:t>
                      </a:r>
                    </a:p>
                  </a:txBody>
                  <a:tcPr marL="91425" marR="91425" marT="91425" marB="91425"/>
                </a:tc>
                <a:tc>
                  <a:txBody>
                    <a:bodyPr/>
                    <a:lstStyle/>
                    <a:p>
                      <a:pPr marL="0" lvl="0" indent="0" algn="l" rtl="0">
                        <a:spcBef>
                          <a:spcPts val="0"/>
                        </a:spcBef>
                        <a:spcAft>
                          <a:spcPts val="0"/>
                        </a:spcAft>
                        <a:buNone/>
                      </a:pPr>
                      <a:r>
                        <a:rPr lang="en-US" dirty="0" err="1"/>
                        <a:t>Menyimpan</a:t>
                      </a:r>
                      <a:r>
                        <a:rPr lang="en-US" dirty="0"/>
                        <a:t> </a:t>
                      </a:r>
                      <a:r>
                        <a:rPr lang="en-US" dirty="0" err="1"/>
                        <a:t>lini</a:t>
                      </a:r>
                      <a:r>
                        <a:rPr lang="en-US" dirty="0"/>
                        <a:t> brand</a:t>
                      </a:r>
                      <a:endParaRPr dirty="0"/>
                    </a:p>
                  </a:txBody>
                  <a:tcPr marL="91425" marR="91425" marT="91425" marB="91425"/>
                </a:tc>
                <a:tc>
                  <a:txBody>
                    <a:bodyPr/>
                    <a:lstStyle/>
                    <a:p>
                      <a:pPr marL="0" lvl="0" indent="0" algn="l" rtl="0">
                        <a:spcBef>
                          <a:spcPts val="0"/>
                        </a:spcBef>
                        <a:spcAft>
                          <a:spcPts val="0"/>
                        </a:spcAft>
                        <a:buNone/>
                      </a:pPr>
                      <a:r>
                        <a:rPr lang="en-US" dirty="0"/>
                        <a:t>filtering</a:t>
                      </a:r>
                      <a:endParaRPr dirty="0"/>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Total_Penjualan</a:t>
            </a:r>
            <a:r>
              <a:rPr lang="id" dirty="0"/>
              <a:t>”</a:t>
            </a:r>
            <a:endParaRPr dirty="0"/>
          </a:p>
        </p:txBody>
      </p:sp>
      <p:sp>
        <p:nvSpPr>
          <p:cNvPr id="104" name="Google Shape;104;p21"/>
          <p:cNvSpPr/>
          <p:nvPr/>
        </p:nvSpPr>
        <p:spPr>
          <a:xfrm>
            <a:off x="611050" y="11680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4E850962-53A1-4174-8852-048527CDBB2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117" r="3630"/>
          <a:stretch/>
        </p:blipFill>
        <p:spPr>
          <a:xfrm>
            <a:off x="706581" y="1350572"/>
            <a:ext cx="6475615" cy="74916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647</Words>
  <Application>Microsoft Office PowerPoint</Application>
  <PresentationFormat>On-screen Show (16:9)</PresentationFormat>
  <Paragraphs>93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Verdana</vt:lpstr>
      <vt:lpstr>Rubik</vt:lpstr>
      <vt:lpstr>Simple Light</vt:lpstr>
      <vt:lpstr>Soal &amp; Template Jawaban</vt:lpstr>
      <vt:lpstr>Petunjuk</vt:lpstr>
      <vt:lpstr>Query</vt:lpstr>
      <vt:lpstr>Query</vt:lpstr>
      <vt:lpstr>Soal 3: Menentukan Primary Key</vt:lpstr>
      <vt:lpstr>Soal 4: Design Datamart</vt:lpstr>
      <vt:lpstr>Table Base “Penjualan” </vt:lpstr>
      <vt:lpstr>Table Base “Penjualan” </vt:lpstr>
      <vt:lpstr>Table Aggregate “Total_Penjualan”</vt:lpstr>
      <vt:lpstr>Table Aggregate “Total_Penjualan_SLCYL”</vt:lpstr>
      <vt:lpstr>Soal 5 : Data Visualization</vt:lpstr>
      <vt:lpstr>PowerPoint Presentation</vt:lpstr>
      <vt:lpstr>Soal 6 : Additional Complementary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Soal &amp; Template Jawaban</dc:title>
  <cp:lastModifiedBy>Maulana Kavaldo</cp:lastModifiedBy>
  <cp:revision>10</cp:revision>
  <dcterms:modified xsi:type="dcterms:W3CDTF">2022-11-28T12:38:31Z</dcterms:modified>
</cp:coreProperties>
</file>