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Lst>
  <p:notesMasterIdLst>
    <p:notesMasterId r:id="rId4"/>
  </p:notesMasterIdLst>
  <p:sldSz cx="14630400" cy="8229600"/>
  <p:notesSz cx="8229600" cy="14630400"/>
  <p:embeddedFontLst>
    <p:embeddedFont>
      <p:font typeface="Syne"/>
      <p:regular r:id="rId9"/>
    </p:embeddedFont>
    <p:embeddedFont>
      <p:font typeface="Syne"/>
      <p:regular r:id="rId10"/>
    </p:embeddedFont>
    <p:embeddedFont>
      <p:font typeface="Overpass Light"/>
      <p:regular r:id="rId11"/>
    </p:embeddedFont>
    <p:embeddedFont>
      <p:font typeface="Overpass Light"/>
      <p:regular r:id="rId12"/>
    </p:embeddedFont>
    <p:embeddedFont>
      <p:font typeface="Overpass Light"/>
      <p:regular r:id="rId13"/>
    </p:embeddedFont>
    <p:embeddedFont>
      <p:font typeface="Overpass Light"/>
      <p:regular r:id="rId1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font" Target="fonts/font1.fntdata"/><Relationship Id="rId10" Type="http://schemas.openxmlformats.org/officeDocument/2006/relationships/font" Target="fonts/font2.fntdata"/><Relationship Id="rId11" Type="http://schemas.openxmlformats.org/officeDocument/2006/relationships/font" Target="fonts/font3.fntdata"/><Relationship Id="rId12" Type="http://schemas.openxmlformats.org/officeDocument/2006/relationships/font" Target="fonts/font4.fntdata"/><Relationship Id="rId13" Type="http://schemas.openxmlformats.org/officeDocument/2006/relationships/font" Target="fonts/font5.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974294"/>
            <a:ext cx="7556421" cy="2126337"/>
          </a:xfrm>
          <a:prstGeom prst="rect">
            <a:avLst/>
          </a:prstGeom>
          <a:noFill/>
          <a:ln/>
        </p:spPr>
        <p:txBody>
          <a:bodyPr wrap="square" lIns="0" tIns="0" rIns="0" bIns="0" rtlCol="0" anchor="t"/>
          <a:lstStyle/>
          <a:p>
            <a:pPr algn="l" indent="0" marL="0">
              <a:lnSpc>
                <a:spcPts val="5550"/>
              </a:lnSpc>
              <a:buNone/>
            </a:pPr>
            <a:r>
              <a:rPr lang="en-US" sz="4450" b="1" dirty="0">
                <a:solidFill>
                  <a:srgbClr val="233939"/>
                </a:solidFill>
                <a:latin typeface="Syne Bold" pitchFamily="34" charset="0"/>
                <a:ea typeface="Syne Bold" pitchFamily="34" charset="-122"/>
                <a:cs typeface="Syne Bold" pitchFamily="34" charset="-120"/>
              </a:rPr>
              <a:t>Real-Time Polling Application: Technical Overview</a:t>
            </a:r>
            <a:endParaRPr lang="en-US" sz="4450" dirty="0"/>
          </a:p>
        </p:txBody>
      </p:sp>
      <p:sp>
        <p:nvSpPr>
          <p:cNvPr id="4" name="Text 1"/>
          <p:cNvSpPr/>
          <p:nvPr/>
        </p:nvSpPr>
        <p:spPr>
          <a:xfrm>
            <a:off x="6280190" y="4440793"/>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This documentation provides a comprehensive overview of a real-time polling application built with Django. It covers the core functionalities, architectural design, and detailed implementation, along with setup and troubleshooting guides. This application enables users to create polls, vote in real-time, and view automatically updating results.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33281" y="541377"/>
            <a:ext cx="6719173" cy="476250"/>
          </a:xfrm>
          <a:prstGeom prst="rect">
            <a:avLst/>
          </a:prstGeom>
          <a:noFill/>
          <a:ln/>
        </p:spPr>
        <p:txBody>
          <a:bodyPr wrap="none" lIns="0" tIns="0" rIns="0" bIns="0" rtlCol="0" anchor="t"/>
          <a:lstStyle/>
          <a:p>
            <a:pPr algn="l" indent="0" marL="0">
              <a:lnSpc>
                <a:spcPts val="3700"/>
              </a:lnSpc>
              <a:buNone/>
            </a:pPr>
            <a:r>
              <a:rPr lang="en-US" sz="2950" b="1" dirty="0">
                <a:solidFill>
                  <a:srgbClr val="233939"/>
                </a:solidFill>
                <a:latin typeface="Syne Bold" pitchFamily="34" charset="0"/>
                <a:ea typeface="Syne Bold" pitchFamily="34" charset="-122"/>
                <a:cs typeface="Syne Bold" pitchFamily="34" charset="-120"/>
              </a:rPr>
              <a:t>Core Features and Technologies</a:t>
            </a:r>
            <a:endParaRPr lang="en-US" sz="2950" dirty="0"/>
          </a:p>
        </p:txBody>
      </p:sp>
      <p:sp>
        <p:nvSpPr>
          <p:cNvPr id="3" name="Text 1"/>
          <p:cNvSpPr/>
          <p:nvPr/>
        </p:nvSpPr>
        <p:spPr>
          <a:xfrm>
            <a:off x="533281" y="1398389"/>
            <a:ext cx="1972628" cy="238125"/>
          </a:xfrm>
          <a:prstGeom prst="rect">
            <a:avLst/>
          </a:prstGeom>
          <a:noFill/>
          <a:ln/>
        </p:spPr>
        <p:txBody>
          <a:bodyPr wrap="none" lIns="0" tIns="0" rIns="0" bIns="0" rtlCol="0" anchor="t"/>
          <a:lstStyle/>
          <a:p>
            <a:pPr algn="l" indent="0" marL="0">
              <a:lnSpc>
                <a:spcPts val="1850"/>
              </a:lnSpc>
              <a:buNone/>
            </a:pPr>
            <a:r>
              <a:rPr lang="en-US" sz="1450" b="1" dirty="0">
                <a:solidFill>
                  <a:srgbClr val="233939"/>
                </a:solidFill>
                <a:latin typeface="Syne Bold" pitchFamily="34" charset="0"/>
                <a:ea typeface="Syne Bold" pitchFamily="34" charset="-122"/>
                <a:cs typeface="Syne Bold" pitchFamily="34" charset="-120"/>
              </a:rPr>
              <a:t>Key Functionalities</a:t>
            </a:r>
            <a:endParaRPr lang="en-US" sz="1450" dirty="0"/>
          </a:p>
        </p:txBody>
      </p:sp>
      <p:sp>
        <p:nvSpPr>
          <p:cNvPr id="4" name="Text 2"/>
          <p:cNvSpPr/>
          <p:nvPr/>
        </p:nvSpPr>
        <p:spPr>
          <a:xfrm>
            <a:off x="533281" y="1788795"/>
            <a:ext cx="6596062" cy="243840"/>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3B4E4E"/>
                </a:solidFill>
                <a:latin typeface="Overpass Light" pitchFamily="34" charset="0"/>
                <a:ea typeface="Overpass Light" pitchFamily="34" charset="-122"/>
                <a:cs typeface="Overpass Light" pitchFamily="34" charset="-120"/>
              </a:rPr>
              <a:t>Create polls with questions and multiple options.</a:t>
            </a:r>
            <a:endParaRPr lang="en-US" sz="1150" dirty="0"/>
          </a:p>
        </p:txBody>
      </p:sp>
      <p:sp>
        <p:nvSpPr>
          <p:cNvPr id="5" name="Text 3"/>
          <p:cNvSpPr/>
          <p:nvPr/>
        </p:nvSpPr>
        <p:spPr>
          <a:xfrm>
            <a:off x="533281" y="2085856"/>
            <a:ext cx="6596062" cy="243840"/>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3B4E4E"/>
                </a:solidFill>
                <a:latin typeface="Overpass Light" pitchFamily="34" charset="0"/>
                <a:ea typeface="Overpass Light" pitchFamily="34" charset="-122"/>
                <a:cs typeface="Overpass Light" pitchFamily="34" charset="-120"/>
              </a:rPr>
              <a:t>Share polls via unique links for easy access.</a:t>
            </a:r>
            <a:endParaRPr lang="en-US" sz="1150" dirty="0"/>
          </a:p>
        </p:txBody>
      </p:sp>
      <p:sp>
        <p:nvSpPr>
          <p:cNvPr id="6" name="Text 4"/>
          <p:cNvSpPr/>
          <p:nvPr/>
        </p:nvSpPr>
        <p:spPr>
          <a:xfrm>
            <a:off x="533281" y="2382917"/>
            <a:ext cx="6596062" cy="243840"/>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3B4E4E"/>
                </a:solidFill>
                <a:latin typeface="Overpass Light" pitchFamily="34" charset="0"/>
                <a:ea typeface="Overpass Light" pitchFamily="34" charset="-122"/>
                <a:cs typeface="Overpass Light" pitchFamily="34" charset="-120"/>
              </a:rPr>
              <a:t>Real-time voting and instant result updates.</a:t>
            </a:r>
            <a:endParaRPr lang="en-US" sz="1150" dirty="0"/>
          </a:p>
        </p:txBody>
      </p:sp>
      <p:sp>
        <p:nvSpPr>
          <p:cNvPr id="7" name="Text 5"/>
          <p:cNvSpPr/>
          <p:nvPr/>
        </p:nvSpPr>
        <p:spPr>
          <a:xfrm>
            <a:off x="533281" y="2679978"/>
            <a:ext cx="6596062" cy="243840"/>
          </a:xfrm>
          <a:prstGeom prst="rect">
            <a:avLst/>
          </a:prstGeom>
          <a:noFill/>
          <a:ln/>
        </p:spPr>
        <p:txBody>
          <a:bodyPr wrap="none" lIns="0" tIns="0" rIns="0" bIns="0" rtlCol="0" anchor="t"/>
          <a:lstStyle/>
          <a:p>
            <a:pPr algn="l" marL="342900" indent="-342900">
              <a:lnSpc>
                <a:spcPts val="1900"/>
              </a:lnSpc>
              <a:buSzPct val="100000"/>
              <a:buChar char="•"/>
            </a:pPr>
            <a:r>
              <a:rPr lang="en-US" sz="1150" dirty="0">
                <a:solidFill>
                  <a:srgbClr val="3B4E4E"/>
                </a:solidFill>
                <a:latin typeface="Overpass Light" pitchFamily="34" charset="0"/>
                <a:ea typeface="Overpass Light" pitchFamily="34" charset="-122"/>
                <a:cs typeface="Overpass Light" pitchFamily="34" charset="-120"/>
              </a:rPr>
              <a:t>Visual representation of poll results with dynamic charts.</a:t>
            </a:r>
            <a:endParaRPr lang="en-US" sz="1150" dirty="0"/>
          </a:p>
        </p:txBody>
      </p:sp>
      <p:sp>
        <p:nvSpPr>
          <p:cNvPr id="8" name="Text 6"/>
          <p:cNvSpPr/>
          <p:nvPr/>
        </p:nvSpPr>
        <p:spPr>
          <a:xfrm>
            <a:off x="7508677" y="1398389"/>
            <a:ext cx="1904643" cy="238125"/>
          </a:xfrm>
          <a:prstGeom prst="rect">
            <a:avLst/>
          </a:prstGeom>
          <a:noFill/>
          <a:ln/>
        </p:spPr>
        <p:txBody>
          <a:bodyPr wrap="none" lIns="0" tIns="0" rIns="0" bIns="0" rtlCol="0" anchor="t"/>
          <a:lstStyle/>
          <a:p>
            <a:pPr algn="l" indent="0" marL="0">
              <a:lnSpc>
                <a:spcPts val="1850"/>
              </a:lnSpc>
              <a:buNone/>
            </a:pPr>
            <a:r>
              <a:rPr lang="en-US" sz="1450" b="1" dirty="0">
                <a:solidFill>
                  <a:srgbClr val="233939"/>
                </a:solidFill>
                <a:latin typeface="Syne Bold" pitchFamily="34" charset="0"/>
                <a:ea typeface="Syne Bold" pitchFamily="34" charset="-122"/>
                <a:cs typeface="Syne Bold" pitchFamily="34" charset="-120"/>
              </a:rPr>
              <a:t>Technology Stack</a:t>
            </a:r>
            <a:endParaRPr lang="en-US" sz="1450" dirty="0"/>
          </a:p>
        </p:txBody>
      </p:sp>
      <p:sp>
        <p:nvSpPr>
          <p:cNvPr id="9" name="Text 7"/>
          <p:cNvSpPr/>
          <p:nvPr/>
        </p:nvSpPr>
        <p:spPr>
          <a:xfrm>
            <a:off x="7508677" y="1788795"/>
            <a:ext cx="6596062" cy="487680"/>
          </a:xfrm>
          <a:prstGeom prst="rect">
            <a:avLst/>
          </a:prstGeom>
          <a:noFill/>
          <a:ln/>
        </p:spPr>
        <p:txBody>
          <a:bodyPr wrap="square" lIns="0" tIns="0" rIns="0" bIns="0" rtlCol="0" anchor="t"/>
          <a:lstStyle/>
          <a:p>
            <a:pPr algn="l" indent="0" marL="0">
              <a:lnSpc>
                <a:spcPts val="1900"/>
              </a:lnSpc>
              <a:buNone/>
            </a:pPr>
            <a:r>
              <a:rPr lang="en-US" sz="1150" dirty="0">
                <a:solidFill>
                  <a:srgbClr val="3B4E4E"/>
                </a:solidFill>
                <a:latin typeface="Overpass Light" pitchFamily="34" charset="0"/>
                <a:ea typeface="Overpass Light" pitchFamily="34" charset="-122"/>
                <a:cs typeface="Overpass Light" pitchFamily="34" charset="-120"/>
              </a:rPr>
              <a:t>The application leverages a robust set of technologies to ensure efficiency and real-time capabilities.</a:t>
            </a:r>
            <a:endParaRPr lang="en-US" sz="1150" dirty="0"/>
          </a:p>
        </p:txBody>
      </p:sp>
      <p:sp>
        <p:nvSpPr>
          <p:cNvPr id="10" name="Text 8"/>
          <p:cNvSpPr/>
          <p:nvPr/>
        </p:nvSpPr>
        <p:spPr>
          <a:xfrm>
            <a:off x="7508677" y="2413516"/>
            <a:ext cx="6596062" cy="243840"/>
          </a:xfrm>
          <a:prstGeom prst="rect">
            <a:avLst/>
          </a:prstGeom>
          <a:noFill/>
          <a:ln/>
        </p:spPr>
        <p:txBody>
          <a:bodyPr wrap="none" lIns="0" tIns="0" rIns="0" bIns="0" rtlCol="0" anchor="t"/>
          <a:lstStyle/>
          <a:p>
            <a:pPr algn="l" marL="342900" indent="-342900">
              <a:lnSpc>
                <a:spcPts val="1900"/>
              </a:lnSpc>
              <a:buSzPct val="100000"/>
              <a:buChar char="•"/>
            </a:pPr>
            <a:r>
              <a:rPr lang="en-US" sz="1150" b="1" dirty="0">
                <a:solidFill>
                  <a:srgbClr val="3B4E4E"/>
                </a:solidFill>
                <a:latin typeface="Overpass Light" pitchFamily="34" charset="0"/>
                <a:ea typeface="Overpass Light" pitchFamily="34" charset="-122"/>
                <a:cs typeface="Overpass Light" pitchFamily="34" charset="-120"/>
              </a:rPr>
              <a:t>Backend:</a:t>
            </a:r>
            <a:pPr algn="l" indent="0" marL="0">
              <a:lnSpc>
                <a:spcPts val="1900"/>
              </a:lnSpc>
              <a:buNone/>
            </a:pPr>
            <a:r>
              <a:rPr lang="en-US" sz="1150" dirty="0">
                <a:solidFill>
                  <a:srgbClr val="3B4E4E"/>
                </a:solidFill>
                <a:latin typeface="Overpass Light" pitchFamily="34" charset="0"/>
                <a:ea typeface="Overpass Light" pitchFamily="34" charset="-122"/>
                <a:cs typeface="Overpass Light" pitchFamily="34" charset="-120"/>
              </a:rPr>
              <a:t> Python Django for robust server-side logic.</a:t>
            </a:r>
            <a:endParaRPr lang="en-US" sz="1150" dirty="0"/>
          </a:p>
        </p:txBody>
      </p:sp>
      <p:sp>
        <p:nvSpPr>
          <p:cNvPr id="11" name="Text 9"/>
          <p:cNvSpPr/>
          <p:nvPr/>
        </p:nvSpPr>
        <p:spPr>
          <a:xfrm>
            <a:off x="7508677" y="2710577"/>
            <a:ext cx="6596062" cy="243840"/>
          </a:xfrm>
          <a:prstGeom prst="rect">
            <a:avLst/>
          </a:prstGeom>
          <a:noFill/>
          <a:ln/>
        </p:spPr>
        <p:txBody>
          <a:bodyPr wrap="none" lIns="0" tIns="0" rIns="0" bIns="0" rtlCol="0" anchor="t"/>
          <a:lstStyle/>
          <a:p>
            <a:pPr algn="l" marL="342900" indent="-342900">
              <a:lnSpc>
                <a:spcPts val="1900"/>
              </a:lnSpc>
              <a:buSzPct val="100000"/>
              <a:buChar char="•"/>
            </a:pPr>
            <a:r>
              <a:rPr lang="en-US" sz="1150" b="1" dirty="0">
                <a:solidFill>
                  <a:srgbClr val="3B4E4E"/>
                </a:solidFill>
                <a:latin typeface="Overpass Light" pitchFamily="34" charset="0"/>
                <a:ea typeface="Overpass Light" pitchFamily="34" charset="-122"/>
                <a:cs typeface="Overpass Light" pitchFamily="34" charset="-120"/>
              </a:rPr>
              <a:t>Database:</a:t>
            </a:r>
            <a:pPr algn="l" indent="0" marL="0">
              <a:lnSpc>
                <a:spcPts val="1900"/>
              </a:lnSpc>
              <a:buNone/>
            </a:pPr>
            <a:r>
              <a:rPr lang="en-US" sz="1150" dirty="0">
                <a:solidFill>
                  <a:srgbClr val="3B4E4E"/>
                </a:solidFill>
                <a:latin typeface="Overpass Light" pitchFamily="34" charset="0"/>
                <a:ea typeface="Overpass Light" pitchFamily="34" charset="-122"/>
                <a:cs typeface="Overpass Light" pitchFamily="34" charset="-120"/>
              </a:rPr>
              <a:t> PostgreSQL for reliable data storage.</a:t>
            </a:r>
            <a:endParaRPr lang="en-US" sz="1150" dirty="0"/>
          </a:p>
        </p:txBody>
      </p:sp>
      <p:sp>
        <p:nvSpPr>
          <p:cNvPr id="12" name="Text 10"/>
          <p:cNvSpPr/>
          <p:nvPr/>
        </p:nvSpPr>
        <p:spPr>
          <a:xfrm>
            <a:off x="7508677" y="3007638"/>
            <a:ext cx="6596062" cy="243840"/>
          </a:xfrm>
          <a:prstGeom prst="rect">
            <a:avLst/>
          </a:prstGeom>
          <a:noFill/>
          <a:ln/>
        </p:spPr>
        <p:txBody>
          <a:bodyPr wrap="none" lIns="0" tIns="0" rIns="0" bIns="0" rtlCol="0" anchor="t"/>
          <a:lstStyle/>
          <a:p>
            <a:pPr algn="l" marL="342900" indent="-342900">
              <a:lnSpc>
                <a:spcPts val="1900"/>
              </a:lnSpc>
              <a:buSzPct val="100000"/>
              <a:buChar char="•"/>
            </a:pPr>
            <a:r>
              <a:rPr lang="en-US" sz="1150" b="1" dirty="0">
                <a:solidFill>
                  <a:srgbClr val="3B4E4E"/>
                </a:solidFill>
                <a:latin typeface="Overpass Light" pitchFamily="34" charset="0"/>
                <a:ea typeface="Overpass Light" pitchFamily="34" charset="-122"/>
                <a:cs typeface="Overpass Light" pitchFamily="34" charset="-120"/>
              </a:rPr>
              <a:t>Real-time:</a:t>
            </a:r>
            <a:pPr algn="l" indent="0" marL="0">
              <a:lnSpc>
                <a:spcPts val="1900"/>
              </a:lnSpc>
              <a:buNone/>
            </a:pPr>
            <a:r>
              <a:rPr lang="en-US" sz="1150" dirty="0">
                <a:solidFill>
                  <a:srgbClr val="3B4E4E"/>
                </a:solidFill>
                <a:latin typeface="Overpass Light" pitchFamily="34" charset="0"/>
                <a:ea typeface="Overpass Light" pitchFamily="34" charset="-122"/>
                <a:cs typeface="Overpass Light" pitchFamily="34" charset="-120"/>
              </a:rPr>
              <a:t> Server-Sent Events (SSE) for live updates, powered by Django Channels.</a:t>
            </a:r>
            <a:endParaRPr lang="en-US" sz="1150" dirty="0"/>
          </a:p>
        </p:txBody>
      </p:sp>
      <p:sp>
        <p:nvSpPr>
          <p:cNvPr id="13" name="Text 11"/>
          <p:cNvSpPr/>
          <p:nvPr/>
        </p:nvSpPr>
        <p:spPr>
          <a:xfrm>
            <a:off x="7508677" y="3304699"/>
            <a:ext cx="6596062" cy="243840"/>
          </a:xfrm>
          <a:prstGeom prst="rect">
            <a:avLst/>
          </a:prstGeom>
          <a:noFill/>
          <a:ln/>
        </p:spPr>
        <p:txBody>
          <a:bodyPr wrap="none" lIns="0" tIns="0" rIns="0" bIns="0" rtlCol="0" anchor="t"/>
          <a:lstStyle/>
          <a:p>
            <a:pPr algn="l" marL="342900" indent="-342900">
              <a:lnSpc>
                <a:spcPts val="1900"/>
              </a:lnSpc>
              <a:buSzPct val="100000"/>
              <a:buChar char="•"/>
            </a:pPr>
            <a:r>
              <a:rPr lang="en-US" sz="1150" b="1" dirty="0">
                <a:solidFill>
                  <a:srgbClr val="3B4E4E"/>
                </a:solidFill>
                <a:latin typeface="Overpass Light" pitchFamily="34" charset="0"/>
                <a:ea typeface="Overpass Light" pitchFamily="34" charset="-122"/>
                <a:cs typeface="Overpass Light" pitchFamily="34" charset="-120"/>
              </a:rPr>
              <a:t>Frontend:</a:t>
            </a:r>
            <a:pPr algn="l" indent="0" marL="0">
              <a:lnSpc>
                <a:spcPts val="1900"/>
              </a:lnSpc>
              <a:buNone/>
            </a:pPr>
            <a:r>
              <a:rPr lang="en-US" sz="1150" dirty="0">
                <a:solidFill>
                  <a:srgbClr val="3B4E4E"/>
                </a:solidFill>
                <a:latin typeface="Overpass Light" pitchFamily="34" charset="0"/>
                <a:ea typeface="Overpass Light" pitchFamily="34" charset="-122"/>
                <a:cs typeface="Overpass Light" pitchFamily="34" charset="-120"/>
              </a:rPr>
              <a:t> Chart.js for interactive data visualization.</a:t>
            </a:r>
            <a:endParaRPr lang="en-US" sz="1150" dirty="0"/>
          </a:p>
        </p:txBody>
      </p:sp>
      <p:sp>
        <p:nvSpPr>
          <p:cNvPr id="14" name="Shape 12"/>
          <p:cNvSpPr/>
          <p:nvPr/>
        </p:nvSpPr>
        <p:spPr>
          <a:xfrm>
            <a:off x="533281" y="3849166"/>
            <a:ext cx="13563838" cy="26551"/>
          </a:xfrm>
          <a:prstGeom prst="rect">
            <a:avLst/>
          </a:prstGeom>
          <a:solidFill>
            <a:srgbClr val="3B4E4E">
              <a:alpha val="50000"/>
            </a:srgbClr>
          </a:solidFill>
          <a:ln/>
        </p:spPr>
      </p:sp>
      <p:sp>
        <p:nvSpPr>
          <p:cNvPr id="15" name="Text 13"/>
          <p:cNvSpPr/>
          <p:nvPr/>
        </p:nvSpPr>
        <p:spPr>
          <a:xfrm>
            <a:off x="533281" y="4104084"/>
            <a:ext cx="6213396" cy="381000"/>
          </a:xfrm>
          <a:prstGeom prst="rect">
            <a:avLst/>
          </a:prstGeom>
          <a:noFill/>
          <a:ln/>
        </p:spPr>
        <p:txBody>
          <a:bodyPr wrap="none" lIns="0" tIns="0" rIns="0" bIns="0" rtlCol="0" anchor="t"/>
          <a:lstStyle/>
          <a:p>
            <a:pPr algn="l" indent="0" marL="0">
              <a:lnSpc>
                <a:spcPts val="2950"/>
              </a:lnSpc>
              <a:buNone/>
            </a:pPr>
            <a:r>
              <a:rPr lang="en-US" sz="2350" b="1" dirty="0">
                <a:solidFill>
                  <a:srgbClr val="233939"/>
                </a:solidFill>
                <a:latin typeface="Syne Bold" pitchFamily="34" charset="0"/>
                <a:ea typeface="Syne Bold" pitchFamily="34" charset="-122"/>
                <a:cs typeface="Syne Bold" pitchFamily="34" charset="-120"/>
              </a:rPr>
              <a:t>System Architecture: Real-Time Flow</a:t>
            </a:r>
            <a:endParaRPr lang="en-US" sz="2350" dirty="0"/>
          </a:p>
        </p:txBody>
      </p:sp>
      <p:pic>
        <p:nvPicPr>
          <p:cNvPr id="16" name="Image 0" descr="preencoded.png">    </p:cNvPr>
          <p:cNvPicPr>
            <a:picLocks noChangeAspect="1"/>
          </p:cNvPicPr>
          <p:nvPr/>
        </p:nvPicPr>
        <p:blipFill>
          <a:blip r:embed="rId1"/>
          <a:stretch>
            <a:fillRect/>
          </a:stretch>
        </p:blipFill>
        <p:spPr>
          <a:xfrm>
            <a:off x="533281" y="4713565"/>
            <a:ext cx="6781919" cy="609481"/>
          </a:xfrm>
          <a:prstGeom prst="rect">
            <a:avLst/>
          </a:prstGeom>
        </p:spPr>
      </p:pic>
      <p:sp>
        <p:nvSpPr>
          <p:cNvPr id="17" name="Text 14"/>
          <p:cNvSpPr/>
          <p:nvPr/>
        </p:nvSpPr>
        <p:spPr>
          <a:xfrm>
            <a:off x="685562" y="5475327"/>
            <a:ext cx="1904643" cy="238125"/>
          </a:xfrm>
          <a:prstGeom prst="rect">
            <a:avLst/>
          </a:prstGeom>
          <a:noFill/>
          <a:ln/>
        </p:spPr>
        <p:txBody>
          <a:bodyPr wrap="none" lIns="0" tIns="0" rIns="0" bIns="0" rtlCol="0" anchor="t"/>
          <a:lstStyle/>
          <a:p>
            <a:pPr algn="l" indent="0" marL="0">
              <a:lnSpc>
                <a:spcPts val="1850"/>
              </a:lnSpc>
              <a:buNone/>
            </a:pPr>
            <a:r>
              <a:rPr lang="en-US" sz="1450" b="1" dirty="0">
                <a:solidFill>
                  <a:srgbClr val="3B4E4E"/>
                </a:solidFill>
                <a:latin typeface="Syne Bold" pitchFamily="34" charset="0"/>
                <a:ea typeface="Syne Bold" pitchFamily="34" charset="-122"/>
                <a:cs typeface="Syne Bold" pitchFamily="34" charset="-120"/>
              </a:rPr>
              <a:t>User Interaction</a:t>
            </a:r>
            <a:endParaRPr lang="en-US" sz="1450" dirty="0"/>
          </a:p>
        </p:txBody>
      </p:sp>
      <p:sp>
        <p:nvSpPr>
          <p:cNvPr id="18" name="Text 15"/>
          <p:cNvSpPr/>
          <p:nvPr/>
        </p:nvSpPr>
        <p:spPr>
          <a:xfrm>
            <a:off x="685562" y="5804773"/>
            <a:ext cx="6477357" cy="243840"/>
          </a:xfrm>
          <a:prstGeom prst="rect">
            <a:avLst/>
          </a:prstGeom>
          <a:noFill/>
          <a:ln/>
        </p:spPr>
        <p:txBody>
          <a:bodyPr wrap="none" lIns="0" tIns="0" rIns="0" bIns="0" rtlCol="0" anchor="t"/>
          <a:lstStyle/>
          <a:p>
            <a:pPr algn="l" indent="0" marL="0">
              <a:lnSpc>
                <a:spcPts val="1900"/>
              </a:lnSpc>
              <a:buNone/>
            </a:pPr>
            <a:r>
              <a:rPr lang="en-US" sz="1150" dirty="0">
                <a:solidFill>
                  <a:srgbClr val="3B4E4E"/>
                </a:solidFill>
                <a:latin typeface="Overpass Light" pitchFamily="34" charset="0"/>
                <a:ea typeface="Overpass Light" pitchFamily="34" charset="-122"/>
                <a:cs typeface="Overpass Light" pitchFamily="34" charset="-120"/>
              </a:rPr>
              <a:t>User submits a vote via the frontend.</a:t>
            </a:r>
            <a:endParaRPr lang="en-US" sz="1150" dirty="0"/>
          </a:p>
        </p:txBody>
      </p:sp>
      <p:pic>
        <p:nvPicPr>
          <p:cNvPr id="19" name="Image 1" descr="preencoded.png">    </p:cNvPr>
          <p:cNvPicPr>
            <a:picLocks noChangeAspect="1"/>
          </p:cNvPicPr>
          <p:nvPr/>
        </p:nvPicPr>
        <p:blipFill>
          <a:blip r:embed="rId2"/>
          <a:stretch>
            <a:fillRect/>
          </a:stretch>
        </p:blipFill>
        <p:spPr>
          <a:xfrm>
            <a:off x="7315200" y="4713565"/>
            <a:ext cx="6781919" cy="609481"/>
          </a:xfrm>
          <a:prstGeom prst="rect">
            <a:avLst/>
          </a:prstGeom>
        </p:spPr>
      </p:pic>
      <p:sp>
        <p:nvSpPr>
          <p:cNvPr id="20" name="Text 16"/>
          <p:cNvSpPr/>
          <p:nvPr/>
        </p:nvSpPr>
        <p:spPr>
          <a:xfrm>
            <a:off x="7467481" y="5475327"/>
            <a:ext cx="2128361" cy="238125"/>
          </a:xfrm>
          <a:prstGeom prst="rect">
            <a:avLst/>
          </a:prstGeom>
          <a:noFill/>
          <a:ln/>
        </p:spPr>
        <p:txBody>
          <a:bodyPr wrap="none" lIns="0" tIns="0" rIns="0" bIns="0" rtlCol="0" anchor="t"/>
          <a:lstStyle/>
          <a:p>
            <a:pPr algn="l" indent="0" marL="0">
              <a:lnSpc>
                <a:spcPts val="1850"/>
              </a:lnSpc>
              <a:buNone/>
            </a:pPr>
            <a:r>
              <a:rPr lang="en-US" sz="1450" b="1" dirty="0">
                <a:solidFill>
                  <a:srgbClr val="3B4E4E"/>
                </a:solidFill>
                <a:latin typeface="Syne Bold" pitchFamily="34" charset="0"/>
                <a:ea typeface="Syne Bold" pitchFamily="34" charset="-122"/>
                <a:cs typeface="Syne Bold" pitchFamily="34" charset="-120"/>
              </a:rPr>
              <a:t>Backend Processing</a:t>
            </a:r>
            <a:endParaRPr lang="en-US" sz="1450" dirty="0"/>
          </a:p>
        </p:txBody>
      </p:sp>
      <p:sp>
        <p:nvSpPr>
          <p:cNvPr id="21" name="Text 17"/>
          <p:cNvSpPr/>
          <p:nvPr/>
        </p:nvSpPr>
        <p:spPr>
          <a:xfrm>
            <a:off x="7467481" y="5804773"/>
            <a:ext cx="6477357" cy="243840"/>
          </a:xfrm>
          <a:prstGeom prst="rect">
            <a:avLst/>
          </a:prstGeom>
          <a:noFill/>
          <a:ln/>
        </p:spPr>
        <p:txBody>
          <a:bodyPr wrap="none" lIns="0" tIns="0" rIns="0" bIns="0" rtlCol="0" anchor="t"/>
          <a:lstStyle/>
          <a:p>
            <a:pPr algn="l" indent="0" marL="0">
              <a:lnSpc>
                <a:spcPts val="1900"/>
              </a:lnSpc>
              <a:buNone/>
            </a:pPr>
            <a:r>
              <a:rPr lang="en-US" sz="1150" dirty="0">
                <a:solidFill>
                  <a:srgbClr val="3B4E4E"/>
                </a:solidFill>
                <a:latin typeface="Overpass Light" pitchFamily="34" charset="0"/>
                <a:ea typeface="Overpass Light" pitchFamily="34" charset="-122"/>
                <a:cs typeface="Overpass Light" pitchFamily="34" charset="-120"/>
              </a:rPr>
              <a:t>Django view saves the vote to the database and sends a success response.</a:t>
            </a:r>
            <a:endParaRPr lang="en-US" sz="1150" dirty="0"/>
          </a:p>
        </p:txBody>
      </p:sp>
      <p:pic>
        <p:nvPicPr>
          <p:cNvPr id="22" name="Image 2" descr="preencoded.png">    </p:cNvPr>
          <p:cNvPicPr>
            <a:picLocks noChangeAspect="1"/>
          </p:cNvPicPr>
          <p:nvPr/>
        </p:nvPicPr>
        <p:blipFill>
          <a:blip r:embed="rId3"/>
          <a:stretch>
            <a:fillRect/>
          </a:stretch>
        </p:blipFill>
        <p:spPr>
          <a:xfrm>
            <a:off x="533281" y="6200894"/>
            <a:ext cx="6781919" cy="609481"/>
          </a:xfrm>
          <a:prstGeom prst="rect">
            <a:avLst/>
          </a:prstGeom>
        </p:spPr>
      </p:pic>
      <p:sp>
        <p:nvSpPr>
          <p:cNvPr id="23" name="Text 18"/>
          <p:cNvSpPr/>
          <p:nvPr/>
        </p:nvSpPr>
        <p:spPr>
          <a:xfrm>
            <a:off x="685562" y="6962656"/>
            <a:ext cx="1904643" cy="238125"/>
          </a:xfrm>
          <a:prstGeom prst="rect">
            <a:avLst/>
          </a:prstGeom>
          <a:noFill/>
          <a:ln/>
        </p:spPr>
        <p:txBody>
          <a:bodyPr wrap="none" lIns="0" tIns="0" rIns="0" bIns="0" rtlCol="0" anchor="t"/>
          <a:lstStyle/>
          <a:p>
            <a:pPr algn="l" indent="0" marL="0">
              <a:lnSpc>
                <a:spcPts val="1850"/>
              </a:lnSpc>
              <a:buNone/>
            </a:pPr>
            <a:r>
              <a:rPr lang="en-US" sz="1450" b="1" dirty="0">
                <a:solidFill>
                  <a:srgbClr val="3B4E4E"/>
                </a:solidFill>
                <a:latin typeface="Syne Bold" pitchFamily="34" charset="0"/>
                <a:ea typeface="Syne Bold" pitchFamily="34" charset="-122"/>
                <a:cs typeface="Syne Bold" pitchFamily="34" charset="-120"/>
              </a:rPr>
              <a:t>SSE Consumer</a:t>
            </a:r>
            <a:endParaRPr lang="en-US" sz="1450" dirty="0"/>
          </a:p>
        </p:txBody>
      </p:sp>
      <p:sp>
        <p:nvSpPr>
          <p:cNvPr id="24" name="Text 19"/>
          <p:cNvSpPr/>
          <p:nvPr/>
        </p:nvSpPr>
        <p:spPr>
          <a:xfrm>
            <a:off x="685562" y="7292102"/>
            <a:ext cx="6477357" cy="243840"/>
          </a:xfrm>
          <a:prstGeom prst="rect">
            <a:avLst/>
          </a:prstGeom>
          <a:noFill/>
          <a:ln/>
        </p:spPr>
        <p:txBody>
          <a:bodyPr wrap="none" lIns="0" tIns="0" rIns="0" bIns="0" rtlCol="0" anchor="t"/>
          <a:lstStyle/>
          <a:p>
            <a:pPr algn="l" indent="0" marL="0">
              <a:lnSpc>
                <a:spcPts val="1900"/>
              </a:lnSpc>
              <a:buNone/>
            </a:pPr>
            <a:r>
              <a:rPr lang="en-US" sz="1150" dirty="0">
                <a:solidFill>
                  <a:srgbClr val="3B4E4E"/>
                </a:solidFill>
                <a:latin typeface="Overpass Light" pitchFamily="34" charset="0"/>
                <a:ea typeface="Overpass Light" pitchFamily="34" charset="-122"/>
                <a:cs typeface="Overpass Light" pitchFamily="34" charset="-120"/>
              </a:rPr>
              <a:t>Continuously checks for new votes and fetches updated poll data.</a:t>
            </a:r>
            <a:endParaRPr lang="en-US" sz="1150" dirty="0"/>
          </a:p>
        </p:txBody>
      </p:sp>
      <p:pic>
        <p:nvPicPr>
          <p:cNvPr id="25" name="Image 3" descr="preencoded.png">    </p:cNvPr>
          <p:cNvPicPr>
            <a:picLocks noChangeAspect="1"/>
          </p:cNvPicPr>
          <p:nvPr/>
        </p:nvPicPr>
        <p:blipFill>
          <a:blip r:embed="rId4"/>
          <a:stretch>
            <a:fillRect/>
          </a:stretch>
        </p:blipFill>
        <p:spPr>
          <a:xfrm>
            <a:off x="7315200" y="6200894"/>
            <a:ext cx="6781919" cy="609481"/>
          </a:xfrm>
          <a:prstGeom prst="rect">
            <a:avLst/>
          </a:prstGeom>
        </p:spPr>
      </p:pic>
      <p:sp>
        <p:nvSpPr>
          <p:cNvPr id="26" name="Text 20"/>
          <p:cNvSpPr/>
          <p:nvPr/>
        </p:nvSpPr>
        <p:spPr>
          <a:xfrm>
            <a:off x="7467481" y="6962656"/>
            <a:ext cx="1904643" cy="238125"/>
          </a:xfrm>
          <a:prstGeom prst="rect">
            <a:avLst/>
          </a:prstGeom>
          <a:noFill/>
          <a:ln/>
        </p:spPr>
        <p:txBody>
          <a:bodyPr wrap="none" lIns="0" tIns="0" rIns="0" bIns="0" rtlCol="0" anchor="t"/>
          <a:lstStyle/>
          <a:p>
            <a:pPr algn="l" indent="0" marL="0">
              <a:lnSpc>
                <a:spcPts val="1850"/>
              </a:lnSpc>
              <a:buNone/>
            </a:pPr>
            <a:r>
              <a:rPr lang="en-US" sz="1450" b="1" dirty="0">
                <a:solidFill>
                  <a:srgbClr val="3B4E4E"/>
                </a:solidFill>
                <a:latin typeface="Syne Bold" pitchFamily="34" charset="0"/>
                <a:ea typeface="Syne Bold" pitchFamily="34" charset="-122"/>
                <a:cs typeface="Syne Bold" pitchFamily="34" charset="-120"/>
              </a:rPr>
              <a:t>Real-time Update</a:t>
            </a:r>
            <a:endParaRPr lang="en-US" sz="1450" dirty="0"/>
          </a:p>
        </p:txBody>
      </p:sp>
      <p:sp>
        <p:nvSpPr>
          <p:cNvPr id="27" name="Text 21"/>
          <p:cNvSpPr/>
          <p:nvPr/>
        </p:nvSpPr>
        <p:spPr>
          <a:xfrm>
            <a:off x="7467481" y="7292102"/>
            <a:ext cx="6477357" cy="243840"/>
          </a:xfrm>
          <a:prstGeom prst="rect">
            <a:avLst/>
          </a:prstGeom>
          <a:noFill/>
          <a:ln/>
        </p:spPr>
        <p:txBody>
          <a:bodyPr wrap="none" lIns="0" tIns="0" rIns="0" bIns="0" rtlCol="0" anchor="t"/>
          <a:lstStyle/>
          <a:p>
            <a:pPr algn="l" indent="0" marL="0">
              <a:lnSpc>
                <a:spcPts val="1900"/>
              </a:lnSpc>
              <a:buNone/>
            </a:pPr>
            <a:r>
              <a:rPr lang="en-US" sz="1150" dirty="0">
                <a:solidFill>
                  <a:srgbClr val="3B4E4E"/>
                </a:solidFill>
                <a:latin typeface="Overpass Light" pitchFamily="34" charset="0"/>
                <a:ea typeface="Overpass Light" pitchFamily="34" charset="-122"/>
                <a:cs typeface="Overpass Light" pitchFamily="34" charset="-120"/>
              </a:rPr>
              <a:t>SSE Consumer sends updated data to the browser, refreshing the chart.</a:t>
            </a:r>
            <a:endParaRPr lang="en-US" sz="11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Slide 1</vt:lpstr>
      <vt:lpstr>Slide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2025-07-19T10:24:55Z</dcterms:created>
  <dcterms:modified xsi:type="dcterms:W3CDTF">2025-07-19T10:24:55Z</dcterms:modified>
</cp:coreProperties>
</file>