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mo" panose="020B0604020202020204" charset="0"/>
      <p:regular r:id="rId13"/>
    </p:embeddedFont>
    <p:embeddedFont>
      <p:font typeface="Arimo Bold" panose="020B0604020202020204" charset="0"/>
      <p:regular r:id="rId14"/>
    </p:embeddedFont>
    <p:embeddedFont>
      <p:font typeface="League Spartan"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946"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svg"/><Relationship Id="rId7" Type="http://schemas.openxmlformats.org/officeDocument/2006/relationships/image" Target="../media/image12.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8.svg"/><Relationship Id="rId5" Type="http://schemas.openxmlformats.org/officeDocument/2006/relationships/image" Target="../media/image2.sv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0.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3.jpeg"/><Relationship Id="rId4" Type="http://schemas.openxmlformats.org/officeDocument/2006/relationships/image" Target="../media/image11.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4.jpeg"/><Relationship Id="rId4" Type="http://schemas.openxmlformats.org/officeDocument/2006/relationships/image" Target="../media/image11.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5.jpeg"/><Relationship Id="rId4" Type="http://schemas.openxmlformats.org/officeDocument/2006/relationships/image" Target="../media/image11.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6.jpeg"/><Relationship Id="rId4" Type="http://schemas.openxmlformats.org/officeDocument/2006/relationships/image" Target="../media/image11.pn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7.jpeg"/><Relationship Id="rId4" Type="http://schemas.openxmlformats.org/officeDocument/2006/relationships/image" Target="../media/image11.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2548192">
            <a:off x="368978" y="-172546"/>
            <a:ext cx="1319443" cy="2483119"/>
          </a:xfrm>
          <a:custGeom>
            <a:avLst/>
            <a:gdLst/>
            <a:ahLst/>
            <a:cxnLst/>
            <a:rect l="l" t="t" r="r" b="b"/>
            <a:pathLst>
              <a:path w="1319443" h="2483119">
                <a:moveTo>
                  <a:pt x="0" y="0"/>
                </a:moveTo>
                <a:lnTo>
                  <a:pt x="1319444" y="0"/>
                </a:lnTo>
                <a:lnTo>
                  <a:pt x="1319444" y="2483119"/>
                </a:lnTo>
                <a:lnTo>
                  <a:pt x="0" y="24831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4623612" flipH="1" flipV="1">
            <a:off x="15546641" y="7018104"/>
            <a:ext cx="2951197" cy="3606751"/>
          </a:xfrm>
          <a:custGeom>
            <a:avLst/>
            <a:gdLst/>
            <a:ahLst/>
            <a:cxnLst/>
            <a:rect l="l" t="t" r="r" b="b"/>
            <a:pathLst>
              <a:path w="2951197" h="3606751">
                <a:moveTo>
                  <a:pt x="2951197" y="3606751"/>
                </a:moveTo>
                <a:lnTo>
                  <a:pt x="0" y="3606751"/>
                </a:lnTo>
                <a:lnTo>
                  <a:pt x="0" y="0"/>
                </a:lnTo>
                <a:lnTo>
                  <a:pt x="2951197" y="0"/>
                </a:lnTo>
                <a:lnTo>
                  <a:pt x="2951197" y="3606751"/>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1183243" y="654668"/>
            <a:ext cx="15921515" cy="9183530"/>
          </a:xfrm>
          <a:custGeom>
            <a:avLst/>
            <a:gdLst/>
            <a:ahLst/>
            <a:cxnLst/>
            <a:rect l="l" t="t" r="r" b="b"/>
            <a:pathLst>
              <a:path w="15921515" h="9183530">
                <a:moveTo>
                  <a:pt x="0" y="0"/>
                </a:moveTo>
                <a:lnTo>
                  <a:pt x="15921514" y="0"/>
                </a:lnTo>
                <a:lnTo>
                  <a:pt x="15921514" y="9183530"/>
                </a:lnTo>
                <a:lnTo>
                  <a:pt x="0" y="918353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5400000">
            <a:off x="1078623" y="8488653"/>
            <a:ext cx="703795" cy="1995295"/>
          </a:xfrm>
          <a:custGeom>
            <a:avLst/>
            <a:gdLst/>
            <a:ahLst/>
            <a:cxnLst/>
            <a:rect l="l" t="t" r="r" b="b"/>
            <a:pathLst>
              <a:path w="703795" h="1995295">
                <a:moveTo>
                  <a:pt x="0" y="0"/>
                </a:moveTo>
                <a:lnTo>
                  <a:pt x="703795" y="0"/>
                </a:lnTo>
                <a:lnTo>
                  <a:pt x="703795" y="1995294"/>
                </a:lnTo>
                <a:lnTo>
                  <a:pt x="0" y="19952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2526567"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a:off x="16778822" y="2430274"/>
            <a:ext cx="1146427" cy="1487111"/>
          </a:xfrm>
          <a:custGeom>
            <a:avLst/>
            <a:gdLst/>
            <a:ahLst/>
            <a:cxnLst/>
            <a:rect l="l" t="t" r="r" b="b"/>
            <a:pathLst>
              <a:path w="1146427" h="1487111">
                <a:moveTo>
                  <a:pt x="0" y="0"/>
                </a:moveTo>
                <a:lnTo>
                  <a:pt x="1146427" y="0"/>
                </a:lnTo>
                <a:lnTo>
                  <a:pt x="1146427" y="1487111"/>
                </a:lnTo>
                <a:lnTo>
                  <a:pt x="0" y="14871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TextBox 14"/>
          <p:cNvSpPr txBox="1"/>
          <p:nvPr/>
        </p:nvSpPr>
        <p:spPr>
          <a:xfrm>
            <a:off x="2800602" y="3894078"/>
            <a:ext cx="12133630" cy="2365493"/>
          </a:xfrm>
          <a:prstGeom prst="rect">
            <a:avLst/>
          </a:prstGeom>
        </p:spPr>
        <p:txBody>
          <a:bodyPr lIns="0" tIns="0" rIns="0" bIns="0" rtlCol="0" anchor="t">
            <a:spAutoFit/>
          </a:bodyPr>
          <a:lstStyle/>
          <a:p>
            <a:pPr algn="ctr">
              <a:lnSpc>
                <a:spcPts val="9502"/>
              </a:lnSpc>
            </a:pPr>
            <a:r>
              <a:rPr lang="en-US" sz="6787">
                <a:solidFill>
                  <a:srgbClr val="FFFFFF"/>
                </a:solidFill>
                <a:latin typeface="League Spartan"/>
                <a:ea typeface="League Spartan"/>
                <a:cs typeface="League Spartan"/>
                <a:sym typeface="League Spartan"/>
              </a:rPr>
              <a:t>Aplikasi Penyewaan Mobil </a:t>
            </a:r>
          </a:p>
          <a:p>
            <a:pPr algn="ctr">
              <a:lnSpc>
                <a:spcPts val="9502"/>
              </a:lnSpc>
              <a:spcBef>
                <a:spcPct val="0"/>
              </a:spcBef>
            </a:pPr>
            <a:r>
              <a:rPr lang="en-US" sz="6787">
                <a:solidFill>
                  <a:srgbClr val="FFFFFF"/>
                </a:solidFill>
                <a:latin typeface="League Spartan"/>
                <a:ea typeface="League Spartan"/>
                <a:cs typeface="League Spartan"/>
                <a:sym typeface="League Spartan"/>
              </a:rPr>
              <a:t>Online Berbasis Web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C3F8E"/>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830245"/>
            <a:ext cx="16230600" cy="6428055"/>
            <a:chOff x="0" y="0"/>
            <a:chExt cx="4274726" cy="1692986"/>
          </a:xfrm>
        </p:grpSpPr>
        <p:sp>
          <p:nvSpPr>
            <p:cNvPr id="3" name="Freeform 3"/>
            <p:cNvSpPr/>
            <p:nvPr/>
          </p:nvSpPr>
          <p:spPr>
            <a:xfrm>
              <a:off x="0" y="0"/>
              <a:ext cx="4274726" cy="1692986"/>
            </a:xfrm>
            <a:custGeom>
              <a:avLst/>
              <a:gdLst/>
              <a:ahLst/>
              <a:cxnLst/>
              <a:rect l="l" t="t" r="r" b="b"/>
              <a:pathLst>
                <a:path w="4274726" h="1692986">
                  <a:moveTo>
                    <a:pt x="0" y="0"/>
                  </a:moveTo>
                  <a:lnTo>
                    <a:pt x="4274726" y="0"/>
                  </a:lnTo>
                  <a:lnTo>
                    <a:pt x="4274726" y="1692986"/>
                  </a:lnTo>
                  <a:lnTo>
                    <a:pt x="0" y="1692986"/>
                  </a:lnTo>
                  <a:close/>
                </a:path>
              </a:pathLst>
            </a:custGeom>
            <a:solidFill>
              <a:srgbClr val="FFFFFF"/>
            </a:solidFill>
          </p:spPr>
        </p:sp>
        <p:sp>
          <p:nvSpPr>
            <p:cNvPr id="4" name="TextBox 4"/>
            <p:cNvSpPr txBox="1"/>
            <p:nvPr/>
          </p:nvSpPr>
          <p:spPr>
            <a:xfrm>
              <a:off x="0" y="-47625"/>
              <a:ext cx="4274726" cy="174061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00200" y="3238500"/>
            <a:ext cx="14715086" cy="6286401"/>
          </a:xfrm>
          <a:prstGeom prst="rect">
            <a:avLst/>
          </a:prstGeom>
        </p:spPr>
        <p:txBody>
          <a:bodyPr wrap="square" lIns="0" tIns="0" rIns="0" bIns="0" rtlCol="0" anchor="t">
            <a:spAutoFit/>
          </a:bodyPr>
          <a:lstStyle/>
          <a:p>
            <a:pPr algn="ctr">
              <a:lnSpc>
                <a:spcPts val="5508"/>
              </a:lnSpc>
            </a:pPr>
            <a:r>
              <a:rPr lang="en-US" sz="3800" dirty="0" err="1">
                <a:solidFill>
                  <a:srgbClr val="23354B"/>
                </a:solidFill>
                <a:latin typeface="Arimo"/>
                <a:ea typeface="Arimo"/>
                <a:cs typeface="Arimo"/>
                <a:sym typeface="Arimo"/>
              </a:rPr>
              <a:t>Pengembangan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aplikasi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penyewaan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mobil</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berbasis</a:t>
            </a:r>
            <a:r>
              <a:rPr lang="en-US" sz="3800" dirty="0">
                <a:solidFill>
                  <a:srgbClr val="23354B"/>
                </a:solidFill>
                <a:latin typeface="Arimo"/>
                <a:ea typeface="Arimo"/>
                <a:cs typeface="Arimo"/>
                <a:sym typeface="Arimo"/>
              </a:rPr>
              <a:t> web </a:t>
            </a:r>
            <a:r>
              <a:rPr lang="en-US" sz="3800" dirty="0" err="1">
                <a:solidFill>
                  <a:srgbClr val="23354B"/>
                </a:solidFill>
                <a:latin typeface="Arimo"/>
                <a:ea typeface="Arimo"/>
                <a:cs typeface="Arimo"/>
                <a:sym typeface="Arimo"/>
              </a:rPr>
              <a:t>merupakan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solusi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efektif</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untuk</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memenuhi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kebutuhan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masyarakat</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memungkinkan</a:t>
            </a:r>
            <a:r>
              <a:rPr lang="en-US" sz="3800" dirty="0">
                <a:solidFill>
                  <a:srgbClr val="23354B"/>
                </a:solidFill>
                <a:latin typeface="Arimo"/>
                <a:ea typeface="Arimo"/>
                <a:cs typeface="Arimo"/>
                <a:sym typeface="Arimo"/>
              </a:rPr>
              <a:t> proses </a:t>
            </a:r>
            <a:r>
              <a:rPr lang="en-US" sz="3800" dirty="0" err="1">
                <a:solidFill>
                  <a:srgbClr val="23354B"/>
                </a:solidFill>
                <a:latin typeface="Arimo"/>
                <a:ea typeface="Arimo"/>
                <a:cs typeface="Arimo"/>
                <a:sym typeface="Arimo"/>
              </a:rPr>
              <a:t>sewa</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kendaraan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menjadi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lebih</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efisien</a:t>
            </a:r>
            <a:r>
              <a:rPr lang="en-US" sz="3800" dirty="0">
                <a:solidFill>
                  <a:srgbClr val="23354B"/>
                </a:solidFill>
                <a:latin typeface="Arimo"/>
                <a:ea typeface="Arimo"/>
                <a:cs typeface="Arimo"/>
                <a:sym typeface="Arimo"/>
              </a:rPr>
              <a:t> dan </a:t>
            </a:r>
            <a:r>
              <a:rPr lang="en-US" sz="3800" dirty="0" err="1">
                <a:solidFill>
                  <a:srgbClr val="23354B"/>
                </a:solidFill>
                <a:latin typeface="Arimo"/>
                <a:ea typeface="Arimo"/>
                <a:cs typeface="Arimo"/>
                <a:sym typeface="Arimo"/>
              </a:rPr>
              <a:t>nyaman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Aplikasi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ini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memudahkan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pengguna</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mencari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informasi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mobil</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menentukan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waktu</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sewa</a:t>
            </a:r>
            <a:r>
              <a:rPr lang="en-US" sz="3800" dirty="0">
                <a:solidFill>
                  <a:srgbClr val="23354B"/>
                </a:solidFill>
                <a:latin typeface="Arimo"/>
                <a:ea typeface="Arimo"/>
                <a:cs typeface="Arimo"/>
                <a:sym typeface="Arimo"/>
              </a:rPr>
              <a:t>, dan </a:t>
            </a:r>
            <a:r>
              <a:rPr lang="en-US" sz="3800" dirty="0" err="1">
                <a:solidFill>
                  <a:srgbClr val="23354B"/>
                </a:solidFill>
                <a:latin typeface="Arimo"/>
                <a:ea typeface="Arimo"/>
                <a:cs typeface="Arimo"/>
                <a:sym typeface="Arimo"/>
              </a:rPr>
              <a:t>memilih</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metode</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penyewaan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lepas</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kunci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atau</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dengan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sopir</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sekaligus</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mendukung</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pengelolaan</a:t>
            </a:r>
            <a:r>
              <a:rPr lang="en-US" sz="3800" dirty="0">
                <a:solidFill>
                  <a:srgbClr val="23354B"/>
                </a:solidFill>
                <a:latin typeface="Arimo"/>
                <a:ea typeface="Arimo"/>
                <a:cs typeface="Arimo"/>
                <a:sym typeface="Arimo"/>
              </a:rPr>
              <a:t> data </a:t>
            </a:r>
            <a:r>
              <a:rPr lang="en-US" sz="3800" dirty="0" err="1">
                <a:solidFill>
                  <a:srgbClr val="23354B"/>
                </a:solidFill>
                <a:latin typeface="Arimo"/>
                <a:ea typeface="Arimo"/>
                <a:cs typeface="Arimo"/>
                <a:sym typeface="Arimo"/>
              </a:rPr>
              <a:t>kendaraan</a:t>
            </a:r>
            <a:r>
              <a:rPr lang="en-US" sz="3800" dirty="0">
                <a:solidFill>
                  <a:srgbClr val="23354B"/>
                </a:solidFill>
                <a:latin typeface="Arimo"/>
                <a:ea typeface="Arimo"/>
                <a:cs typeface="Arimo"/>
                <a:sym typeface="Arimo"/>
              </a:rPr>
              <a:t> dan </a:t>
            </a:r>
            <a:r>
              <a:rPr lang="en-US" sz="3800" dirty="0" err="1">
                <a:solidFill>
                  <a:srgbClr val="23354B"/>
                </a:solidFill>
                <a:latin typeface="Arimo"/>
                <a:ea typeface="Arimo"/>
                <a:cs typeface="Arimo"/>
                <a:sym typeface="Arimo"/>
              </a:rPr>
              <a:t>transaksi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secara</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terstruktur</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untuk</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meningkatkan</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efisiensi</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operasional</a:t>
            </a:r>
            <a:r>
              <a:rPr lang="en-US" sz="3800" dirty="0">
                <a:solidFill>
                  <a:srgbClr val="23354B"/>
                </a:solidFill>
                <a:latin typeface="Arimo"/>
                <a:ea typeface="Arimo"/>
                <a:cs typeface="Arimo"/>
                <a:sym typeface="Arimo"/>
              </a:rPr>
              <a:t> </a:t>
            </a:r>
            <a:r>
              <a:rPr lang="en-US" sz="3800" dirty="0" err="1">
                <a:solidFill>
                  <a:srgbClr val="23354B"/>
                </a:solidFill>
                <a:latin typeface="Arimo"/>
                <a:ea typeface="Arimo"/>
                <a:cs typeface="Arimo"/>
                <a:sym typeface="Arimo"/>
              </a:rPr>
              <a:t>perusahaan</a:t>
            </a:r>
            <a:r>
              <a:rPr lang="en-US" sz="3800" dirty="0">
                <a:solidFill>
                  <a:srgbClr val="23354B"/>
                </a:solidFill>
                <a:latin typeface="Arimo"/>
                <a:ea typeface="Arimo"/>
                <a:cs typeface="Arimo"/>
                <a:sym typeface="Arimo"/>
              </a:rPr>
              <a:t>.</a:t>
            </a:r>
          </a:p>
          <a:p>
            <a:pPr algn="just">
              <a:lnSpc>
                <a:spcPts val="5508"/>
              </a:lnSpc>
              <a:spcBef>
                <a:spcPct val="0"/>
              </a:spcBef>
            </a:pPr>
            <a:endParaRPr lang="en-US" sz="3934" dirty="0">
              <a:solidFill>
                <a:srgbClr val="23354B"/>
              </a:solidFill>
              <a:latin typeface="Arimo"/>
              <a:ea typeface="Arimo"/>
              <a:cs typeface="Arimo"/>
              <a:sym typeface="Arimo"/>
            </a:endParaRPr>
          </a:p>
        </p:txBody>
      </p:sp>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5172154" y="838200"/>
            <a:ext cx="8086646" cy="1731243"/>
          </a:xfrm>
          <a:prstGeom prst="rect">
            <a:avLst/>
          </a:prstGeom>
        </p:spPr>
        <p:txBody>
          <a:bodyPr wrap="square" lIns="0" tIns="0" rIns="0" bIns="0" rtlCol="0" anchor="t">
            <a:spAutoFit/>
          </a:bodyPr>
          <a:lstStyle/>
          <a:p>
            <a:pPr algn="ctr">
              <a:lnSpc>
                <a:spcPts val="13999"/>
              </a:lnSpc>
              <a:spcBef>
                <a:spcPct val="0"/>
              </a:spcBef>
            </a:pPr>
            <a:r>
              <a:rPr lang="en-US" sz="9999" dirty="0">
                <a:solidFill>
                  <a:srgbClr val="FFFFFF"/>
                </a:solidFill>
                <a:latin typeface="League Spartan"/>
                <a:ea typeface="League Spartan"/>
                <a:cs typeface="League Spartan"/>
                <a:sym typeface="League Spartan"/>
              </a:rPr>
              <a:t>Kesimpulan</a:t>
            </a:r>
          </a:p>
        </p:txBody>
      </p:sp>
      <p:sp>
        <p:nvSpPr>
          <p:cNvPr id="8"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C3F8E"/>
        </a:solidFill>
        <a:effectLst/>
      </p:bgPr>
    </p:bg>
    <p:spTree>
      <p:nvGrpSpPr>
        <p:cNvPr id="1" name=""/>
        <p:cNvGrpSpPr/>
        <p:nvPr/>
      </p:nvGrpSpPr>
      <p:grpSpPr>
        <a:xfrm>
          <a:off x="0" y="0"/>
          <a:ext cx="0" cy="0"/>
          <a:chOff x="0" y="0"/>
          <a:chExt cx="0" cy="0"/>
        </a:xfrm>
      </p:grpSpPr>
      <p:sp>
        <p:nvSpPr>
          <p:cNvPr id="2" name="Freeform 2"/>
          <p:cNvSpPr/>
          <p:nvPr/>
        </p:nvSpPr>
        <p:spPr>
          <a:xfrm>
            <a:off x="15537499" y="408799"/>
            <a:ext cx="1487448" cy="1929472"/>
          </a:xfrm>
          <a:custGeom>
            <a:avLst/>
            <a:gdLst/>
            <a:ahLst/>
            <a:cxnLst/>
            <a:rect l="l" t="t" r="r" b="b"/>
            <a:pathLst>
              <a:path w="1487448" h="1929472">
                <a:moveTo>
                  <a:pt x="0" y="0"/>
                </a:moveTo>
                <a:lnTo>
                  <a:pt x="1487447" y="0"/>
                </a:lnTo>
                <a:lnTo>
                  <a:pt x="1487447"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87293" y="7753458"/>
            <a:ext cx="1487448" cy="1929472"/>
          </a:xfrm>
          <a:custGeom>
            <a:avLst/>
            <a:gdLst/>
            <a:ahLst/>
            <a:cxnLst/>
            <a:rect l="l" t="t" r="r" b="b"/>
            <a:pathLst>
              <a:path w="1487448" h="1929472">
                <a:moveTo>
                  <a:pt x="0" y="0"/>
                </a:moveTo>
                <a:lnTo>
                  <a:pt x="1487448" y="0"/>
                </a:lnTo>
                <a:lnTo>
                  <a:pt x="1487448" y="1929473"/>
                </a:lnTo>
                <a:lnTo>
                  <a:pt x="0" y="19294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892260" y="845119"/>
            <a:ext cx="764962" cy="2168706"/>
          </a:xfrm>
          <a:custGeom>
            <a:avLst/>
            <a:gdLst/>
            <a:ahLst/>
            <a:cxnLst/>
            <a:rect l="l" t="t" r="r" b="b"/>
            <a:pathLst>
              <a:path w="764962" h="2168706">
                <a:moveTo>
                  <a:pt x="0" y="0"/>
                </a:moveTo>
                <a:lnTo>
                  <a:pt x="764962" y="0"/>
                </a:lnTo>
                <a:lnTo>
                  <a:pt x="764962" y="2168707"/>
                </a:lnTo>
                <a:lnTo>
                  <a:pt x="0" y="21687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5155018" y="7251361"/>
            <a:ext cx="764962" cy="2168706"/>
          </a:xfrm>
          <a:custGeom>
            <a:avLst/>
            <a:gdLst/>
            <a:ahLst/>
            <a:cxnLst/>
            <a:rect l="l" t="t" r="r" b="b"/>
            <a:pathLst>
              <a:path w="764962" h="2168706">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168611" y="3767021"/>
            <a:ext cx="13950777" cy="2476733"/>
          </a:xfrm>
          <a:prstGeom prst="rect">
            <a:avLst/>
          </a:prstGeom>
        </p:spPr>
        <p:txBody>
          <a:bodyPr lIns="0" tIns="0" rIns="0" bIns="0" rtlCol="0" anchor="t">
            <a:spAutoFit/>
          </a:bodyPr>
          <a:lstStyle/>
          <a:p>
            <a:pPr algn="ctr">
              <a:lnSpc>
                <a:spcPts val="20299"/>
              </a:lnSpc>
              <a:spcBef>
                <a:spcPct val="0"/>
              </a:spcBef>
            </a:pPr>
            <a:r>
              <a:rPr lang="en-US" sz="14499">
                <a:solidFill>
                  <a:srgbClr val="FFFFFF"/>
                </a:solidFill>
                <a:latin typeface="League Spartan"/>
                <a:ea typeface="League Spartan"/>
                <a:cs typeface="League Spartan"/>
                <a:sym typeface="League Spartan"/>
              </a:rPr>
              <a:t>Terima Kasih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539006" y="3550543"/>
            <a:ext cx="6254884" cy="1255400"/>
          </a:xfrm>
          <a:prstGeom prst="rect">
            <a:avLst/>
          </a:prstGeom>
        </p:spPr>
        <p:txBody>
          <a:bodyPr lIns="0" tIns="0" rIns="0" bIns="0" rtlCol="0" anchor="t">
            <a:spAutoFit/>
          </a:bodyPr>
          <a:lstStyle/>
          <a:p>
            <a:pPr algn="ctr">
              <a:lnSpc>
                <a:spcPts val="10079"/>
              </a:lnSpc>
              <a:spcBef>
                <a:spcPct val="0"/>
              </a:spcBef>
            </a:pPr>
            <a:r>
              <a:rPr lang="en-US" sz="7199" b="1">
                <a:solidFill>
                  <a:srgbClr val="2C3F8E"/>
                </a:solidFill>
                <a:latin typeface="Arimo Bold"/>
                <a:ea typeface="Arimo Bold"/>
                <a:cs typeface="Arimo Bold"/>
                <a:sym typeface="Arimo Bold"/>
              </a:rPr>
              <a:t>Kelompok 4</a:t>
            </a:r>
          </a:p>
        </p:txBody>
      </p:sp>
      <p:sp>
        <p:nvSpPr>
          <p:cNvPr id="10"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7214022" y="2232754"/>
            <a:ext cx="9820761" cy="7695906"/>
          </a:xfrm>
          <a:custGeom>
            <a:avLst/>
            <a:gdLst/>
            <a:ahLst/>
            <a:cxnLst/>
            <a:rect l="l" t="t" r="r" b="b"/>
            <a:pathLst>
              <a:path w="9820761" h="7695906">
                <a:moveTo>
                  <a:pt x="0" y="0"/>
                </a:moveTo>
                <a:lnTo>
                  <a:pt x="9820762" y="0"/>
                </a:lnTo>
                <a:lnTo>
                  <a:pt x="9820762" y="7695906"/>
                </a:lnTo>
                <a:lnTo>
                  <a:pt x="0" y="76959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p:nvPr/>
        </p:nvGrpSpPr>
        <p:grpSpPr>
          <a:xfrm>
            <a:off x="6889140" y="2827839"/>
            <a:ext cx="1293781" cy="1121224"/>
            <a:chOff x="0" y="0"/>
            <a:chExt cx="340749" cy="295302"/>
          </a:xfrm>
        </p:grpSpPr>
        <p:sp>
          <p:nvSpPr>
            <p:cNvPr id="13" name="Freeform 13"/>
            <p:cNvSpPr/>
            <p:nvPr/>
          </p:nvSpPr>
          <p:spPr>
            <a:xfrm>
              <a:off x="0" y="0"/>
              <a:ext cx="340749" cy="295302"/>
            </a:xfrm>
            <a:custGeom>
              <a:avLst/>
              <a:gdLst/>
              <a:ahLst/>
              <a:cxnLst/>
              <a:rect l="l" t="t" r="r" b="b"/>
              <a:pathLst>
                <a:path w="340749" h="295302">
                  <a:moveTo>
                    <a:pt x="0" y="0"/>
                  </a:moveTo>
                  <a:lnTo>
                    <a:pt x="340749" y="0"/>
                  </a:lnTo>
                  <a:lnTo>
                    <a:pt x="340749" y="295302"/>
                  </a:lnTo>
                  <a:lnTo>
                    <a:pt x="0" y="295302"/>
                  </a:lnTo>
                  <a:close/>
                </a:path>
              </a:pathLst>
            </a:custGeom>
            <a:solidFill>
              <a:srgbClr val="2C3F8E"/>
            </a:solidFill>
          </p:spPr>
        </p:sp>
        <p:sp>
          <p:nvSpPr>
            <p:cNvPr id="14" name="TextBox 14"/>
            <p:cNvSpPr txBox="1"/>
            <p:nvPr/>
          </p:nvSpPr>
          <p:spPr>
            <a:xfrm>
              <a:off x="0" y="-95250"/>
              <a:ext cx="340749" cy="390552"/>
            </a:xfrm>
            <a:prstGeom prst="rect">
              <a:avLst/>
            </a:prstGeom>
          </p:spPr>
          <p:txBody>
            <a:bodyPr lIns="50800" tIns="50800" rIns="50800" bIns="50800" rtlCol="0" anchor="ctr"/>
            <a:lstStyle/>
            <a:p>
              <a:pPr algn="ctr">
                <a:lnSpc>
                  <a:spcPts val="5459"/>
                </a:lnSpc>
              </a:pPr>
              <a:r>
                <a:rPr lang="en-US" sz="3899" b="1">
                  <a:solidFill>
                    <a:srgbClr val="FFFFFF"/>
                  </a:solidFill>
                  <a:latin typeface="Arimo Bold"/>
                  <a:ea typeface="Arimo Bold"/>
                  <a:cs typeface="Arimo Bold"/>
                  <a:sym typeface="Arimo Bold"/>
                </a:rPr>
                <a:t>1</a:t>
              </a:r>
            </a:p>
          </p:txBody>
        </p:sp>
      </p:grpSp>
      <p:sp>
        <p:nvSpPr>
          <p:cNvPr id="15" name="TextBox 15"/>
          <p:cNvSpPr txBox="1"/>
          <p:nvPr/>
        </p:nvSpPr>
        <p:spPr>
          <a:xfrm>
            <a:off x="2591758" y="838200"/>
            <a:ext cx="12327493" cy="1708151"/>
          </a:xfrm>
          <a:prstGeom prst="rect">
            <a:avLst/>
          </a:prstGeom>
        </p:spPr>
        <p:txBody>
          <a:bodyPr lIns="0" tIns="0" rIns="0" bIns="0" rtlCol="0" anchor="t">
            <a:spAutoFit/>
          </a:bodyPr>
          <a:lstStyle/>
          <a:p>
            <a:pPr algn="ctr">
              <a:lnSpc>
                <a:spcPts val="13999"/>
              </a:lnSpc>
              <a:spcBef>
                <a:spcPct val="0"/>
              </a:spcBef>
            </a:pPr>
            <a:r>
              <a:rPr lang="en-US" sz="9999">
                <a:solidFill>
                  <a:srgbClr val="2C3F8E"/>
                </a:solidFill>
                <a:latin typeface="League Spartan"/>
                <a:ea typeface="League Spartan"/>
                <a:cs typeface="League Spartan"/>
                <a:sym typeface="League Spartan"/>
              </a:rPr>
              <a:t>Nama Anggota</a:t>
            </a:r>
          </a:p>
        </p:txBody>
      </p:sp>
      <p:grpSp>
        <p:nvGrpSpPr>
          <p:cNvPr id="16" name="Group 16"/>
          <p:cNvGrpSpPr/>
          <p:nvPr/>
        </p:nvGrpSpPr>
        <p:grpSpPr>
          <a:xfrm>
            <a:off x="16270540" y="4693926"/>
            <a:ext cx="1293781" cy="1121224"/>
            <a:chOff x="0" y="0"/>
            <a:chExt cx="340749" cy="295302"/>
          </a:xfrm>
        </p:grpSpPr>
        <p:sp>
          <p:nvSpPr>
            <p:cNvPr id="17" name="Freeform 17"/>
            <p:cNvSpPr/>
            <p:nvPr/>
          </p:nvSpPr>
          <p:spPr>
            <a:xfrm>
              <a:off x="0" y="0"/>
              <a:ext cx="340749" cy="295302"/>
            </a:xfrm>
            <a:custGeom>
              <a:avLst/>
              <a:gdLst/>
              <a:ahLst/>
              <a:cxnLst/>
              <a:rect l="l" t="t" r="r" b="b"/>
              <a:pathLst>
                <a:path w="340749" h="295302">
                  <a:moveTo>
                    <a:pt x="0" y="0"/>
                  </a:moveTo>
                  <a:lnTo>
                    <a:pt x="340749" y="0"/>
                  </a:lnTo>
                  <a:lnTo>
                    <a:pt x="340749" y="295302"/>
                  </a:lnTo>
                  <a:lnTo>
                    <a:pt x="0" y="295302"/>
                  </a:lnTo>
                  <a:close/>
                </a:path>
              </a:pathLst>
            </a:custGeom>
            <a:solidFill>
              <a:srgbClr val="2C3F8E"/>
            </a:solidFill>
          </p:spPr>
        </p:sp>
        <p:sp>
          <p:nvSpPr>
            <p:cNvPr id="18" name="TextBox 18"/>
            <p:cNvSpPr txBox="1"/>
            <p:nvPr/>
          </p:nvSpPr>
          <p:spPr>
            <a:xfrm>
              <a:off x="0" y="-95250"/>
              <a:ext cx="340749" cy="390552"/>
            </a:xfrm>
            <a:prstGeom prst="rect">
              <a:avLst/>
            </a:prstGeom>
          </p:spPr>
          <p:txBody>
            <a:bodyPr lIns="50800" tIns="50800" rIns="50800" bIns="50800" rtlCol="0" anchor="ctr"/>
            <a:lstStyle/>
            <a:p>
              <a:pPr algn="ctr">
                <a:lnSpc>
                  <a:spcPts val="5459"/>
                </a:lnSpc>
              </a:pPr>
              <a:r>
                <a:rPr lang="en-US" sz="3899" b="1">
                  <a:solidFill>
                    <a:srgbClr val="FFFFFF"/>
                  </a:solidFill>
                  <a:latin typeface="Arimo Bold"/>
                  <a:ea typeface="Arimo Bold"/>
                  <a:cs typeface="Arimo Bold"/>
                  <a:sym typeface="Arimo Bold"/>
                </a:rPr>
                <a:t>2</a:t>
              </a:r>
            </a:p>
          </p:txBody>
        </p:sp>
      </p:grpSp>
      <p:grpSp>
        <p:nvGrpSpPr>
          <p:cNvPr id="19" name="Group 19"/>
          <p:cNvGrpSpPr/>
          <p:nvPr/>
        </p:nvGrpSpPr>
        <p:grpSpPr>
          <a:xfrm>
            <a:off x="6793890" y="6536376"/>
            <a:ext cx="1293781" cy="1121224"/>
            <a:chOff x="0" y="0"/>
            <a:chExt cx="340749" cy="295302"/>
          </a:xfrm>
        </p:grpSpPr>
        <p:sp>
          <p:nvSpPr>
            <p:cNvPr id="20" name="Freeform 20"/>
            <p:cNvSpPr/>
            <p:nvPr/>
          </p:nvSpPr>
          <p:spPr>
            <a:xfrm>
              <a:off x="0" y="0"/>
              <a:ext cx="340749" cy="295302"/>
            </a:xfrm>
            <a:custGeom>
              <a:avLst/>
              <a:gdLst/>
              <a:ahLst/>
              <a:cxnLst/>
              <a:rect l="l" t="t" r="r" b="b"/>
              <a:pathLst>
                <a:path w="340749" h="295302">
                  <a:moveTo>
                    <a:pt x="0" y="0"/>
                  </a:moveTo>
                  <a:lnTo>
                    <a:pt x="340749" y="0"/>
                  </a:lnTo>
                  <a:lnTo>
                    <a:pt x="340749" y="295302"/>
                  </a:lnTo>
                  <a:lnTo>
                    <a:pt x="0" y="295302"/>
                  </a:lnTo>
                  <a:close/>
                </a:path>
              </a:pathLst>
            </a:custGeom>
            <a:solidFill>
              <a:srgbClr val="2C3F8E"/>
            </a:solidFill>
          </p:spPr>
        </p:sp>
        <p:sp>
          <p:nvSpPr>
            <p:cNvPr id="21" name="TextBox 21"/>
            <p:cNvSpPr txBox="1"/>
            <p:nvPr/>
          </p:nvSpPr>
          <p:spPr>
            <a:xfrm>
              <a:off x="0" y="-95250"/>
              <a:ext cx="340749" cy="390552"/>
            </a:xfrm>
            <a:prstGeom prst="rect">
              <a:avLst/>
            </a:prstGeom>
          </p:spPr>
          <p:txBody>
            <a:bodyPr lIns="50800" tIns="50800" rIns="50800" bIns="50800" rtlCol="0" anchor="ctr"/>
            <a:lstStyle/>
            <a:p>
              <a:pPr algn="ctr">
                <a:lnSpc>
                  <a:spcPts val="5459"/>
                </a:lnSpc>
              </a:pPr>
              <a:r>
                <a:rPr lang="en-US" sz="3899" b="1">
                  <a:solidFill>
                    <a:srgbClr val="FFFFFF"/>
                  </a:solidFill>
                  <a:latin typeface="Arimo Bold"/>
                  <a:ea typeface="Arimo Bold"/>
                  <a:cs typeface="Arimo Bold"/>
                  <a:sym typeface="Arimo Bold"/>
                </a:rPr>
                <a:t>3</a:t>
              </a:r>
            </a:p>
          </p:txBody>
        </p:sp>
      </p:grpSp>
      <p:grpSp>
        <p:nvGrpSpPr>
          <p:cNvPr id="22" name="Group 22"/>
          <p:cNvGrpSpPr/>
          <p:nvPr/>
        </p:nvGrpSpPr>
        <p:grpSpPr>
          <a:xfrm>
            <a:off x="16387893" y="8459039"/>
            <a:ext cx="1293781" cy="1121224"/>
            <a:chOff x="0" y="0"/>
            <a:chExt cx="340749" cy="295302"/>
          </a:xfrm>
        </p:grpSpPr>
        <p:sp>
          <p:nvSpPr>
            <p:cNvPr id="23" name="Freeform 23"/>
            <p:cNvSpPr/>
            <p:nvPr/>
          </p:nvSpPr>
          <p:spPr>
            <a:xfrm>
              <a:off x="0" y="0"/>
              <a:ext cx="340749" cy="295302"/>
            </a:xfrm>
            <a:custGeom>
              <a:avLst/>
              <a:gdLst/>
              <a:ahLst/>
              <a:cxnLst/>
              <a:rect l="l" t="t" r="r" b="b"/>
              <a:pathLst>
                <a:path w="340749" h="295302">
                  <a:moveTo>
                    <a:pt x="0" y="0"/>
                  </a:moveTo>
                  <a:lnTo>
                    <a:pt x="340749" y="0"/>
                  </a:lnTo>
                  <a:lnTo>
                    <a:pt x="340749" y="295302"/>
                  </a:lnTo>
                  <a:lnTo>
                    <a:pt x="0" y="295302"/>
                  </a:lnTo>
                  <a:close/>
                </a:path>
              </a:pathLst>
            </a:custGeom>
            <a:solidFill>
              <a:srgbClr val="2C3F8E"/>
            </a:solidFill>
          </p:spPr>
        </p:sp>
        <p:sp>
          <p:nvSpPr>
            <p:cNvPr id="24" name="TextBox 24"/>
            <p:cNvSpPr txBox="1"/>
            <p:nvPr/>
          </p:nvSpPr>
          <p:spPr>
            <a:xfrm>
              <a:off x="0" y="-95250"/>
              <a:ext cx="340749" cy="390552"/>
            </a:xfrm>
            <a:prstGeom prst="rect">
              <a:avLst/>
            </a:prstGeom>
          </p:spPr>
          <p:txBody>
            <a:bodyPr lIns="50800" tIns="50800" rIns="50800" bIns="50800" rtlCol="0" anchor="ctr"/>
            <a:lstStyle/>
            <a:p>
              <a:pPr algn="ctr">
                <a:lnSpc>
                  <a:spcPts val="5459"/>
                </a:lnSpc>
              </a:pPr>
              <a:r>
                <a:rPr lang="en-US" sz="3899" b="1">
                  <a:solidFill>
                    <a:srgbClr val="FFFFFF"/>
                  </a:solidFill>
                  <a:latin typeface="Arimo Bold"/>
                  <a:ea typeface="Arimo Bold"/>
                  <a:cs typeface="Arimo Bold"/>
                  <a:sym typeface="Arimo Bold"/>
                </a:rPr>
                <a:t>4</a:t>
              </a:r>
            </a:p>
          </p:txBody>
        </p:sp>
      </p:grpSp>
      <p:sp>
        <p:nvSpPr>
          <p:cNvPr id="25" name="TextBox 25"/>
          <p:cNvSpPr txBox="1"/>
          <p:nvPr/>
        </p:nvSpPr>
        <p:spPr>
          <a:xfrm>
            <a:off x="9773637" y="2888682"/>
            <a:ext cx="3540594" cy="1199515"/>
          </a:xfrm>
          <a:prstGeom prst="rect">
            <a:avLst/>
          </a:prstGeom>
        </p:spPr>
        <p:txBody>
          <a:bodyPr lIns="0" tIns="0" rIns="0" bIns="0" rtlCol="0" anchor="t">
            <a:spAutoFit/>
          </a:bodyPr>
          <a:lstStyle/>
          <a:p>
            <a:pPr algn="ctr">
              <a:lnSpc>
                <a:spcPts val="4759"/>
              </a:lnSpc>
            </a:pPr>
            <a:r>
              <a:rPr lang="en-US" sz="3399">
                <a:solidFill>
                  <a:srgbClr val="FFFFFF"/>
                </a:solidFill>
                <a:latin typeface="Arimo"/>
                <a:ea typeface="Arimo"/>
                <a:cs typeface="Arimo"/>
                <a:sym typeface="Arimo"/>
              </a:rPr>
              <a:t>Maulia Hafifatun S</a:t>
            </a:r>
          </a:p>
          <a:p>
            <a:pPr algn="ctr">
              <a:lnSpc>
                <a:spcPts val="4759"/>
              </a:lnSpc>
              <a:spcBef>
                <a:spcPct val="0"/>
              </a:spcBef>
            </a:pPr>
            <a:r>
              <a:rPr lang="en-US" sz="3399">
                <a:solidFill>
                  <a:srgbClr val="FFFFFF"/>
                </a:solidFill>
                <a:latin typeface="Arimo"/>
                <a:ea typeface="Arimo"/>
                <a:cs typeface="Arimo"/>
                <a:sym typeface="Arimo"/>
              </a:rPr>
              <a:t> 5230411231</a:t>
            </a:r>
          </a:p>
        </p:txBody>
      </p:sp>
      <p:sp>
        <p:nvSpPr>
          <p:cNvPr id="26" name="TextBox 26"/>
          <p:cNvSpPr txBox="1"/>
          <p:nvPr/>
        </p:nvSpPr>
        <p:spPr>
          <a:xfrm>
            <a:off x="10925378" y="4729743"/>
            <a:ext cx="3609130" cy="1710796"/>
          </a:xfrm>
          <a:prstGeom prst="rect">
            <a:avLst/>
          </a:prstGeom>
        </p:spPr>
        <p:txBody>
          <a:bodyPr lIns="0" tIns="0" rIns="0" bIns="0" rtlCol="0" anchor="t">
            <a:spAutoFit/>
          </a:bodyPr>
          <a:lstStyle/>
          <a:p>
            <a:pPr algn="ctr">
              <a:lnSpc>
                <a:spcPts val="4682"/>
              </a:lnSpc>
            </a:pPr>
            <a:r>
              <a:rPr lang="en-US" sz="3344">
                <a:solidFill>
                  <a:srgbClr val="FFFFFF"/>
                </a:solidFill>
                <a:latin typeface="Arimo"/>
                <a:ea typeface="Arimo"/>
                <a:cs typeface="Arimo"/>
                <a:sym typeface="Arimo"/>
              </a:rPr>
              <a:t>Elsa Ambarwati</a:t>
            </a:r>
          </a:p>
          <a:p>
            <a:pPr algn="ctr">
              <a:lnSpc>
                <a:spcPts val="4759"/>
              </a:lnSpc>
            </a:pPr>
            <a:r>
              <a:rPr lang="en-US" sz="3399">
                <a:solidFill>
                  <a:srgbClr val="FFFFFF"/>
                </a:solidFill>
                <a:latin typeface="Arimo"/>
                <a:ea typeface="Arimo"/>
                <a:cs typeface="Arimo"/>
                <a:sym typeface="Arimo"/>
              </a:rPr>
              <a:t>5230411238</a:t>
            </a:r>
          </a:p>
          <a:p>
            <a:pPr algn="just">
              <a:lnSpc>
                <a:spcPts val="4125"/>
              </a:lnSpc>
              <a:spcBef>
                <a:spcPct val="0"/>
              </a:spcBef>
            </a:pPr>
            <a:endParaRPr lang="en-US" sz="3399">
              <a:solidFill>
                <a:srgbClr val="FFFFFF"/>
              </a:solidFill>
              <a:latin typeface="Arimo"/>
              <a:ea typeface="Arimo"/>
              <a:cs typeface="Arimo"/>
              <a:sym typeface="Arimo"/>
            </a:endParaRPr>
          </a:p>
        </p:txBody>
      </p:sp>
      <p:sp>
        <p:nvSpPr>
          <p:cNvPr id="27" name="TextBox 27"/>
          <p:cNvSpPr txBox="1"/>
          <p:nvPr/>
        </p:nvSpPr>
        <p:spPr>
          <a:xfrm>
            <a:off x="8971128" y="6536247"/>
            <a:ext cx="5145613" cy="1199585"/>
          </a:xfrm>
          <a:prstGeom prst="rect">
            <a:avLst/>
          </a:prstGeom>
        </p:spPr>
        <p:txBody>
          <a:bodyPr lIns="0" tIns="0" rIns="0" bIns="0" rtlCol="0" anchor="t">
            <a:spAutoFit/>
          </a:bodyPr>
          <a:lstStyle/>
          <a:p>
            <a:pPr algn="ctr">
              <a:lnSpc>
                <a:spcPts val="4756"/>
              </a:lnSpc>
            </a:pPr>
            <a:r>
              <a:rPr lang="en-US" sz="3397">
                <a:solidFill>
                  <a:srgbClr val="FFFFFF"/>
                </a:solidFill>
                <a:latin typeface="Arimo"/>
                <a:ea typeface="Arimo"/>
                <a:cs typeface="Arimo"/>
                <a:sym typeface="Arimo"/>
              </a:rPr>
              <a:t>Birgita Egi Azh F</a:t>
            </a:r>
          </a:p>
          <a:p>
            <a:pPr algn="ctr">
              <a:lnSpc>
                <a:spcPts val="4756"/>
              </a:lnSpc>
              <a:spcBef>
                <a:spcPct val="0"/>
              </a:spcBef>
            </a:pPr>
            <a:r>
              <a:rPr lang="en-US" sz="3397">
                <a:solidFill>
                  <a:srgbClr val="FFFFFF"/>
                </a:solidFill>
                <a:latin typeface="Arimo"/>
                <a:ea typeface="Arimo"/>
                <a:cs typeface="Arimo"/>
                <a:sym typeface="Arimo"/>
              </a:rPr>
              <a:t>5230411255</a:t>
            </a:r>
          </a:p>
        </p:txBody>
      </p:sp>
      <p:sp>
        <p:nvSpPr>
          <p:cNvPr id="28" name="TextBox 28"/>
          <p:cNvSpPr txBox="1"/>
          <p:nvPr/>
        </p:nvSpPr>
        <p:spPr>
          <a:xfrm>
            <a:off x="10157136" y="8380678"/>
            <a:ext cx="5145613" cy="1199585"/>
          </a:xfrm>
          <a:prstGeom prst="rect">
            <a:avLst/>
          </a:prstGeom>
        </p:spPr>
        <p:txBody>
          <a:bodyPr lIns="0" tIns="0" rIns="0" bIns="0" rtlCol="0" anchor="t">
            <a:spAutoFit/>
          </a:bodyPr>
          <a:lstStyle/>
          <a:p>
            <a:pPr algn="ctr">
              <a:lnSpc>
                <a:spcPts val="4756"/>
              </a:lnSpc>
            </a:pPr>
            <a:r>
              <a:rPr lang="en-US" sz="3397">
                <a:solidFill>
                  <a:srgbClr val="FFFFFF"/>
                </a:solidFill>
                <a:latin typeface="Arimo"/>
                <a:ea typeface="Arimo"/>
                <a:cs typeface="Arimo"/>
                <a:sym typeface="Arimo"/>
              </a:rPr>
              <a:t>Risang Haryo P</a:t>
            </a:r>
          </a:p>
          <a:p>
            <a:pPr algn="ctr">
              <a:lnSpc>
                <a:spcPts val="4756"/>
              </a:lnSpc>
              <a:spcBef>
                <a:spcPct val="0"/>
              </a:spcBef>
            </a:pPr>
            <a:r>
              <a:rPr lang="en-US" sz="3397">
                <a:solidFill>
                  <a:srgbClr val="FFFFFF"/>
                </a:solidFill>
                <a:latin typeface="Arimo"/>
                <a:ea typeface="Arimo"/>
                <a:cs typeface="Arimo"/>
                <a:sym typeface="Arimo"/>
              </a:rPr>
              <a:t>5230411290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F8E"/>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830245"/>
            <a:ext cx="16230600" cy="6428055"/>
            <a:chOff x="0" y="0"/>
            <a:chExt cx="4274726" cy="1692986"/>
          </a:xfrm>
        </p:grpSpPr>
        <p:sp>
          <p:nvSpPr>
            <p:cNvPr id="3" name="Freeform 3"/>
            <p:cNvSpPr/>
            <p:nvPr/>
          </p:nvSpPr>
          <p:spPr>
            <a:xfrm>
              <a:off x="0" y="0"/>
              <a:ext cx="4274726" cy="1692986"/>
            </a:xfrm>
            <a:custGeom>
              <a:avLst/>
              <a:gdLst/>
              <a:ahLst/>
              <a:cxnLst/>
              <a:rect l="l" t="t" r="r" b="b"/>
              <a:pathLst>
                <a:path w="4274726" h="1692986">
                  <a:moveTo>
                    <a:pt x="0" y="0"/>
                  </a:moveTo>
                  <a:lnTo>
                    <a:pt x="4274726" y="0"/>
                  </a:lnTo>
                  <a:lnTo>
                    <a:pt x="4274726" y="1692986"/>
                  </a:lnTo>
                  <a:lnTo>
                    <a:pt x="0" y="1692986"/>
                  </a:lnTo>
                  <a:close/>
                </a:path>
              </a:pathLst>
            </a:custGeom>
            <a:solidFill>
              <a:srgbClr val="FFFFFF"/>
            </a:solidFill>
          </p:spPr>
        </p:sp>
        <p:sp>
          <p:nvSpPr>
            <p:cNvPr id="4" name="TextBox 4"/>
            <p:cNvSpPr txBox="1"/>
            <p:nvPr/>
          </p:nvSpPr>
          <p:spPr>
            <a:xfrm>
              <a:off x="0" y="-47625"/>
              <a:ext cx="4274726" cy="174061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88115" y="4019116"/>
            <a:ext cx="14577029" cy="3799043"/>
          </a:xfrm>
          <a:prstGeom prst="rect">
            <a:avLst/>
          </a:prstGeom>
        </p:spPr>
        <p:txBody>
          <a:bodyPr lIns="0" tIns="0" rIns="0" bIns="0" rtlCol="0" anchor="t">
            <a:spAutoFit/>
          </a:bodyPr>
          <a:lstStyle/>
          <a:p>
            <a:pPr algn="ctr">
              <a:lnSpc>
                <a:spcPts val="4278"/>
              </a:lnSpc>
            </a:pPr>
            <a:r>
              <a:rPr lang="en-US" sz="3056">
                <a:solidFill>
                  <a:srgbClr val="23354B"/>
                </a:solidFill>
                <a:latin typeface="Arimo"/>
                <a:ea typeface="Arimo"/>
                <a:cs typeface="Arimo"/>
                <a:sym typeface="Arimo"/>
              </a:rPr>
              <a:t>Program ini adalah aplikasi penyewaan mobil berbasis website yang memiliki dua</a:t>
            </a:r>
          </a:p>
          <a:p>
            <a:pPr algn="ctr">
              <a:lnSpc>
                <a:spcPts val="4278"/>
              </a:lnSpc>
              <a:spcBef>
                <a:spcPct val="0"/>
              </a:spcBef>
            </a:pPr>
            <a:r>
              <a:rPr lang="en-US" sz="3056">
                <a:solidFill>
                  <a:srgbClr val="23354B"/>
                </a:solidFill>
                <a:latin typeface="Arimo"/>
                <a:ea typeface="Arimo"/>
                <a:cs typeface="Arimo"/>
                <a:sym typeface="Arimo"/>
              </a:rPr>
              <a:t>metode utama, yaitu lepas kunci dan dengan supir. Website penyewaan mobil online memungkinkan pengguna untuk mencari informasi tentang jenis mobil yang tersedia, harga sewa, dan syarat-syarat penyewaan dengan lebih cepat dan mudah. Selain itu, sistem ini juga dapat mengelola data kendaraan dan transaksi penyewaan secara efisien. Dengan demikian, pembuatan website ini diharapkan dapat membantu penyewa untuk menyewa mobil sesuai dengan kebutuhan</a:t>
            </a:r>
          </a:p>
        </p:txBody>
      </p:sp>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5491538" y="838200"/>
            <a:ext cx="7691061" cy="1731243"/>
          </a:xfrm>
          <a:prstGeom prst="rect">
            <a:avLst/>
          </a:prstGeom>
        </p:spPr>
        <p:txBody>
          <a:bodyPr wrap="square" lIns="0" tIns="0" rIns="0" bIns="0" rtlCol="0" anchor="t">
            <a:spAutoFit/>
          </a:bodyPr>
          <a:lstStyle/>
          <a:p>
            <a:pPr algn="ctr">
              <a:lnSpc>
                <a:spcPts val="13999"/>
              </a:lnSpc>
              <a:spcBef>
                <a:spcPct val="0"/>
              </a:spcBef>
            </a:pPr>
            <a:r>
              <a:rPr lang="en-US" sz="9999" dirty="0" err="1">
                <a:solidFill>
                  <a:srgbClr val="FFFFFF"/>
                </a:solidFill>
                <a:latin typeface="League Spartan"/>
                <a:ea typeface="League Spartan"/>
                <a:cs typeface="League Spartan"/>
                <a:sym typeface="League Spartan"/>
              </a:rPr>
              <a:t>Penjelasan</a:t>
            </a:r>
            <a:endParaRPr lang="en-US" sz="9999" dirty="0">
              <a:solidFill>
                <a:srgbClr val="FFFFFF"/>
              </a:solidFill>
              <a:latin typeface="League Spartan"/>
              <a:ea typeface="League Spartan"/>
              <a:cs typeface="League Spartan"/>
              <a:sym typeface="League Spartan"/>
            </a:endParaRPr>
          </a:p>
        </p:txBody>
      </p:sp>
      <p:sp>
        <p:nvSpPr>
          <p:cNvPr id="8"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3F8E"/>
        </a:solidFill>
        <a:effectLst/>
      </p:bgPr>
    </p:bg>
    <p:spTree>
      <p:nvGrpSpPr>
        <p:cNvPr id="1" name=""/>
        <p:cNvGrpSpPr/>
        <p:nvPr/>
      </p:nvGrpSpPr>
      <p:grpSpPr>
        <a:xfrm>
          <a:off x="0" y="0"/>
          <a:ext cx="0" cy="0"/>
          <a:chOff x="0" y="0"/>
          <a:chExt cx="0" cy="0"/>
        </a:xfrm>
      </p:grpSpPr>
      <p:sp>
        <p:nvSpPr>
          <p:cNvPr id="2" name="Freeform 2"/>
          <p:cNvSpPr/>
          <p:nvPr/>
        </p:nvSpPr>
        <p:spPr>
          <a:xfrm>
            <a:off x="-437245" y="1218367"/>
            <a:ext cx="16376222" cy="9211625"/>
          </a:xfrm>
          <a:custGeom>
            <a:avLst/>
            <a:gdLst/>
            <a:ahLst/>
            <a:cxnLst/>
            <a:rect l="l" t="t" r="r" b="b"/>
            <a:pathLst>
              <a:path w="16376222" h="9211625">
                <a:moveTo>
                  <a:pt x="0" y="0"/>
                </a:moveTo>
                <a:lnTo>
                  <a:pt x="16376222" y="0"/>
                </a:lnTo>
                <a:lnTo>
                  <a:pt x="16376222" y="9211625"/>
                </a:lnTo>
                <a:lnTo>
                  <a:pt x="0" y="9211625"/>
                </a:lnTo>
                <a:lnTo>
                  <a:pt x="0" y="0"/>
                </a:lnTo>
                <a:close/>
              </a:path>
            </a:pathLst>
          </a:custGeom>
          <a:blipFill>
            <a:blip r:embed="rId2">
              <a:alphaModFix amt="6000"/>
              <a:extLst>
                <a:ext uri="{96DAC541-7B7A-43D3-8B79-37D633B846F1}">
                  <asvg:svgBlip xmlns:asvg="http://schemas.microsoft.com/office/drawing/2016/SVG/main" r:embed="rId3"/>
                </a:ext>
              </a:extLst>
            </a:blip>
            <a:stretch>
              <a:fillRect t="-69598" b="-1068"/>
            </a:stretch>
          </a:blipFill>
        </p:spPr>
        <p:txBody>
          <a:bodyPr/>
          <a:lstStyle/>
          <a:p>
            <a:r>
              <a:rPr lang="id-ID" dirty="0"/>
              <a:t>N</a:t>
            </a:r>
            <a:endParaRPr lang="en-ID" dirty="0"/>
          </a:p>
        </p:txBody>
      </p:sp>
      <p:grpSp>
        <p:nvGrpSpPr>
          <p:cNvPr id="3" name="Group 3"/>
          <p:cNvGrpSpPr/>
          <p:nvPr/>
        </p:nvGrpSpPr>
        <p:grpSpPr>
          <a:xfrm>
            <a:off x="1028700" y="2830245"/>
            <a:ext cx="16230600" cy="1495718"/>
            <a:chOff x="0" y="0"/>
            <a:chExt cx="4274726" cy="393934"/>
          </a:xfrm>
        </p:grpSpPr>
        <p:sp>
          <p:nvSpPr>
            <p:cNvPr id="4" name="Freeform 4"/>
            <p:cNvSpPr/>
            <p:nvPr/>
          </p:nvSpPr>
          <p:spPr>
            <a:xfrm>
              <a:off x="0" y="0"/>
              <a:ext cx="4274726" cy="393934"/>
            </a:xfrm>
            <a:custGeom>
              <a:avLst/>
              <a:gdLst/>
              <a:ahLst/>
              <a:cxnLst/>
              <a:rect l="l" t="t" r="r" b="b"/>
              <a:pathLst>
                <a:path w="4274726" h="393934">
                  <a:moveTo>
                    <a:pt x="47700" y="0"/>
                  </a:moveTo>
                  <a:lnTo>
                    <a:pt x="4227026" y="0"/>
                  </a:lnTo>
                  <a:cubicBezTo>
                    <a:pt x="4239677" y="0"/>
                    <a:pt x="4251809" y="5025"/>
                    <a:pt x="4260755" y="13971"/>
                  </a:cubicBezTo>
                  <a:cubicBezTo>
                    <a:pt x="4269700" y="22916"/>
                    <a:pt x="4274726" y="35049"/>
                    <a:pt x="4274726" y="47700"/>
                  </a:cubicBezTo>
                  <a:lnTo>
                    <a:pt x="4274726" y="346234"/>
                  </a:lnTo>
                  <a:cubicBezTo>
                    <a:pt x="4274726" y="358885"/>
                    <a:pt x="4269700" y="371018"/>
                    <a:pt x="4260755" y="379963"/>
                  </a:cubicBezTo>
                  <a:cubicBezTo>
                    <a:pt x="4251809" y="388908"/>
                    <a:pt x="4239677" y="393934"/>
                    <a:pt x="4227026" y="393934"/>
                  </a:cubicBezTo>
                  <a:lnTo>
                    <a:pt x="47700" y="393934"/>
                  </a:lnTo>
                  <a:cubicBezTo>
                    <a:pt x="35049" y="393934"/>
                    <a:pt x="22916" y="388908"/>
                    <a:pt x="13971" y="379963"/>
                  </a:cubicBezTo>
                  <a:cubicBezTo>
                    <a:pt x="5025" y="371018"/>
                    <a:pt x="0" y="358885"/>
                    <a:pt x="0" y="346234"/>
                  </a:cubicBezTo>
                  <a:lnTo>
                    <a:pt x="0" y="47700"/>
                  </a:lnTo>
                  <a:cubicBezTo>
                    <a:pt x="0" y="35049"/>
                    <a:pt x="5025" y="22916"/>
                    <a:pt x="13971" y="13971"/>
                  </a:cubicBezTo>
                  <a:cubicBezTo>
                    <a:pt x="22916" y="5025"/>
                    <a:pt x="35049" y="0"/>
                    <a:pt x="47700" y="0"/>
                  </a:cubicBezTo>
                  <a:close/>
                </a:path>
              </a:pathLst>
            </a:custGeom>
            <a:solidFill>
              <a:srgbClr val="FFFFFF"/>
            </a:solidFill>
            <a:ln cap="rnd">
              <a:noFill/>
              <a:prstDash val="solid"/>
              <a:round/>
            </a:ln>
          </p:spPr>
        </p:sp>
        <p:sp>
          <p:nvSpPr>
            <p:cNvPr id="5" name="TextBox 5"/>
            <p:cNvSpPr txBox="1"/>
            <p:nvPr/>
          </p:nvSpPr>
          <p:spPr>
            <a:xfrm>
              <a:off x="0" y="-47625"/>
              <a:ext cx="4274726" cy="441559"/>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0" y="871612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934224" y="7153732"/>
            <a:ext cx="16230600" cy="1688782"/>
            <a:chOff x="0" y="0"/>
            <a:chExt cx="4274726" cy="444782"/>
          </a:xfrm>
        </p:grpSpPr>
        <p:sp>
          <p:nvSpPr>
            <p:cNvPr id="10" name="Freeform 10"/>
            <p:cNvSpPr/>
            <p:nvPr/>
          </p:nvSpPr>
          <p:spPr>
            <a:xfrm>
              <a:off x="0" y="0"/>
              <a:ext cx="4274726" cy="444782"/>
            </a:xfrm>
            <a:custGeom>
              <a:avLst/>
              <a:gdLst/>
              <a:ahLst/>
              <a:cxnLst/>
              <a:rect l="l" t="t" r="r" b="b"/>
              <a:pathLst>
                <a:path w="4274726" h="444782">
                  <a:moveTo>
                    <a:pt x="47700" y="0"/>
                  </a:moveTo>
                  <a:lnTo>
                    <a:pt x="4227026" y="0"/>
                  </a:lnTo>
                  <a:cubicBezTo>
                    <a:pt x="4239677" y="0"/>
                    <a:pt x="4251809" y="5025"/>
                    <a:pt x="4260755" y="13971"/>
                  </a:cubicBezTo>
                  <a:cubicBezTo>
                    <a:pt x="4269700" y="22916"/>
                    <a:pt x="4274726" y="35049"/>
                    <a:pt x="4274726" y="47700"/>
                  </a:cubicBezTo>
                  <a:lnTo>
                    <a:pt x="4274726" y="397083"/>
                  </a:lnTo>
                  <a:cubicBezTo>
                    <a:pt x="4274726" y="409733"/>
                    <a:pt x="4269700" y="421866"/>
                    <a:pt x="4260755" y="430811"/>
                  </a:cubicBezTo>
                  <a:cubicBezTo>
                    <a:pt x="4251809" y="439757"/>
                    <a:pt x="4239677" y="444782"/>
                    <a:pt x="4227026" y="444782"/>
                  </a:cubicBezTo>
                  <a:lnTo>
                    <a:pt x="47700" y="444782"/>
                  </a:lnTo>
                  <a:cubicBezTo>
                    <a:pt x="35049" y="444782"/>
                    <a:pt x="22916" y="439757"/>
                    <a:pt x="13971" y="430811"/>
                  </a:cubicBezTo>
                  <a:cubicBezTo>
                    <a:pt x="5025" y="421866"/>
                    <a:pt x="0" y="409733"/>
                    <a:pt x="0" y="397083"/>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11" name="TextBox 11"/>
            <p:cNvSpPr txBox="1"/>
            <p:nvPr/>
          </p:nvSpPr>
          <p:spPr>
            <a:xfrm>
              <a:off x="0" y="-47625"/>
              <a:ext cx="4274726" cy="492407"/>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56970" y="3199149"/>
            <a:ext cx="14774060" cy="554191"/>
          </a:xfrm>
          <a:prstGeom prst="rect">
            <a:avLst/>
          </a:prstGeom>
        </p:spPr>
        <p:txBody>
          <a:bodyPr lIns="0" tIns="0" rIns="0" bIns="0" rtlCol="0" anchor="t">
            <a:spAutoFit/>
          </a:bodyPr>
          <a:lstStyle/>
          <a:p>
            <a:pPr marL="755657" lvl="1" indent="-377829" algn="just">
              <a:lnSpc>
                <a:spcPts val="4655"/>
              </a:lnSpc>
              <a:buAutoNum type="arabicPeriod"/>
            </a:pPr>
            <a:r>
              <a:rPr lang="id-ID" sz="3500" dirty="0">
                <a:solidFill>
                  <a:srgbClr val="23354B"/>
                </a:solidFill>
                <a:latin typeface="Arimo"/>
                <a:ea typeface="Arimo"/>
                <a:cs typeface="Arimo"/>
                <a:sym typeface="Arimo"/>
              </a:rPr>
              <a:t> </a:t>
            </a:r>
            <a:r>
              <a:rPr lang="en-US" sz="3500" dirty="0" err="1">
                <a:solidFill>
                  <a:srgbClr val="23354B"/>
                </a:solidFill>
                <a:latin typeface="Arimo"/>
                <a:ea typeface="Arimo"/>
                <a:cs typeface="Arimo"/>
                <a:sym typeface="Arimo"/>
              </a:rPr>
              <a:t>Merancang</a:t>
            </a:r>
            <a:r>
              <a:rPr lang="en-US" sz="3500" dirty="0">
                <a:solidFill>
                  <a:srgbClr val="23354B"/>
                </a:solidFill>
                <a:latin typeface="Arimo"/>
                <a:ea typeface="Arimo"/>
                <a:cs typeface="Arimo"/>
                <a:sym typeface="Arimo"/>
              </a:rPr>
              <a:t> dan </a:t>
            </a:r>
            <a:r>
              <a:rPr lang="en-US" sz="3500" dirty="0" err="1">
                <a:solidFill>
                  <a:srgbClr val="23354B"/>
                </a:solidFill>
                <a:latin typeface="Arimo"/>
                <a:ea typeface="Arimo"/>
                <a:cs typeface="Arimo"/>
                <a:sym typeface="Arimo"/>
              </a:rPr>
              <a:t>mengembangkan</a:t>
            </a:r>
            <a:r>
              <a:rPr lang="en-US" sz="3500" dirty="0">
                <a:solidFill>
                  <a:srgbClr val="23354B"/>
                </a:solidFill>
                <a:latin typeface="Arimo"/>
                <a:ea typeface="Arimo"/>
                <a:cs typeface="Arimo"/>
                <a:sym typeface="Arimo"/>
              </a:rPr>
              <a:t> website yang user-friendly</a:t>
            </a:r>
          </a:p>
        </p:txBody>
      </p:sp>
      <p:sp>
        <p:nvSpPr>
          <p:cNvPr id="13" name="TextBox 13"/>
          <p:cNvSpPr txBox="1"/>
          <p:nvPr/>
        </p:nvSpPr>
        <p:spPr>
          <a:xfrm>
            <a:off x="6823075" y="781050"/>
            <a:ext cx="4911725" cy="1731243"/>
          </a:xfrm>
          <a:prstGeom prst="rect">
            <a:avLst/>
          </a:prstGeom>
        </p:spPr>
        <p:txBody>
          <a:bodyPr wrap="square" lIns="0" tIns="0" rIns="0" bIns="0" rtlCol="0" anchor="t">
            <a:spAutoFit/>
          </a:bodyPr>
          <a:lstStyle/>
          <a:p>
            <a:pPr algn="ctr">
              <a:lnSpc>
                <a:spcPts val="13999"/>
              </a:lnSpc>
              <a:spcBef>
                <a:spcPct val="0"/>
              </a:spcBef>
            </a:pPr>
            <a:r>
              <a:rPr lang="en-US" sz="9999" dirty="0" err="1">
                <a:solidFill>
                  <a:srgbClr val="FFFFFF"/>
                </a:solidFill>
                <a:latin typeface="League Spartan"/>
                <a:ea typeface="League Spartan"/>
                <a:cs typeface="League Spartan"/>
                <a:sym typeface="League Spartan"/>
              </a:rPr>
              <a:t>Tujuan</a:t>
            </a:r>
            <a:endParaRPr lang="en-US" sz="9999" dirty="0">
              <a:solidFill>
                <a:srgbClr val="FFFFFF"/>
              </a:solidFill>
              <a:latin typeface="League Spartan"/>
              <a:ea typeface="League Spartan"/>
              <a:cs typeface="League Spartan"/>
              <a:sym typeface="League Spartan"/>
            </a:endParaRPr>
          </a:p>
        </p:txBody>
      </p:sp>
      <p:sp>
        <p:nvSpPr>
          <p:cNvPr id="14" name="TextBox 14"/>
          <p:cNvSpPr txBox="1"/>
          <p:nvPr/>
        </p:nvSpPr>
        <p:spPr>
          <a:xfrm>
            <a:off x="2073031" y="7637309"/>
            <a:ext cx="14774060" cy="554191"/>
          </a:xfrm>
          <a:prstGeom prst="rect">
            <a:avLst/>
          </a:prstGeom>
        </p:spPr>
        <p:txBody>
          <a:bodyPr lIns="0" tIns="0" rIns="0" bIns="0" rtlCol="0" anchor="t">
            <a:spAutoFit/>
          </a:bodyPr>
          <a:lstStyle/>
          <a:p>
            <a:pPr algn="just">
              <a:lnSpc>
                <a:spcPts val="4655"/>
              </a:lnSpc>
            </a:pPr>
            <a:r>
              <a:rPr lang="en-US" sz="3500" dirty="0">
                <a:solidFill>
                  <a:srgbClr val="23354B"/>
                </a:solidFill>
                <a:latin typeface="Arimo"/>
                <a:ea typeface="Arimo"/>
                <a:cs typeface="Arimo"/>
                <a:sym typeface="Arimo"/>
              </a:rPr>
              <a:t>3.</a:t>
            </a:r>
            <a:r>
              <a:rPr lang="id-ID" sz="3500" dirty="0">
                <a:solidFill>
                  <a:srgbClr val="23354B"/>
                </a:solidFill>
                <a:latin typeface="Arimo"/>
                <a:ea typeface="Arimo"/>
                <a:cs typeface="Arimo"/>
                <a:sym typeface="Arimo"/>
              </a:rPr>
              <a:t> </a:t>
            </a:r>
            <a:r>
              <a:rPr lang="en-US" sz="3500" dirty="0" err="1">
                <a:solidFill>
                  <a:srgbClr val="23354B"/>
                </a:solidFill>
                <a:latin typeface="Arimo"/>
                <a:ea typeface="Arimo"/>
                <a:cs typeface="Arimo"/>
                <a:sym typeface="Arimo"/>
              </a:rPr>
              <a:t>Membangun</a:t>
            </a:r>
            <a:r>
              <a:rPr lang="en-US" sz="3500" dirty="0">
                <a:solidFill>
                  <a:srgbClr val="23354B"/>
                </a:solidFill>
                <a:latin typeface="Arimo"/>
                <a:ea typeface="Arimo"/>
                <a:cs typeface="Arimo"/>
                <a:sym typeface="Arimo"/>
              </a:rPr>
              <a:t> </a:t>
            </a:r>
            <a:r>
              <a:rPr lang="en-US" sz="3500" dirty="0" err="1">
                <a:solidFill>
                  <a:srgbClr val="23354B"/>
                </a:solidFill>
                <a:latin typeface="Arimo"/>
                <a:ea typeface="Arimo"/>
                <a:cs typeface="Arimo"/>
                <a:sym typeface="Arimo"/>
              </a:rPr>
              <a:t>sistem</a:t>
            </a:r>
            <a:r>
              <a:rPr lang="en-US" sz="3500" dirty="0">
                <a:solidFill>
                  <a:srgbClr val="23354B"/>
                </a:solidFill>
                <a:latin typeface="Arimo"/>
                <a:ea typeface="Arimo"/>
                <a:cs typeface="Arimo"/>
                <a:sym typeface="Arimo"/>
              </a:rPr>
              <a:t> database yang </a:t>
            </a:r>
            <a:r>
              <a:rPr lang="en-US" sz="3500" dirty="0" err="1">
                <a:solidFill>
                  <a:srgbClr val="23354B"/>
                </a:solidFill>
                <a:latin typeface="Arimo"/>
                <a:ea typeface="Arimo"/>
                <a:cs typeface="Arimo"/>
                <a:sym typeface="Arimo"/>
              </a:rPr>
              <a:t>efektif</a:t>
            </a:r>
            <a:r>
              <a:rPr lang="en-US" sz="3500" dirty="0">
                <a:solidFill>
                  <a:srgbClr val="23354B"/>
                </a:solidFill>
                <a:latin typeface="Arimo"/>
                <a:ea typeface="Arimo"/>
                <a:cs typeface="Arimo"/>
                <a:sym typeface="Arimo"/>
              </a:rPr>
              <a:t> </a:t>
            </a:r>
            <a:r>
              <a:rPr lang="en-US" sz="3500" dirty="0" err="1">
                <a:solidFill>
                  <a:srgbClr val="23354B"/>
                </a:solidFill>
                <a:latin typeface="Arimo"/>
                <a:ea typeface="Arimo"/>
                <a:cs typeface="Arimo"/>
                <a:sym typeface="Arimo"/>
              </a:rPr>
              <a:t>untuk</a:t>
            </a:r>
            <a:r>
              <a:rPr lang="en-US" sz="3500" dirty="0">
                <a:solidFill>
                  <a:srgbClr val="23354B"/>
                </a:solidFill>
                <a:latin typeface="Arimo"/>
                <a:ea typeface="Arimo"/>
                <a:cs typeface="Arimo"/>
                <a:sym typeface="Arimo"/>
              </a:rPr>
              <a:t> </a:t>
            </a:r>
            <a:r>
              <a:rPr lang="en-US" sz="3500" dirty="0" err="1">
                <a:solidFill>
                  <a:srgbClr val="23354B"/>
                </a:solidFill>
                <a:latin typeface="Arimo"/>
                <a:ea typeface="Arimo"/>
                <a:cs typeface="Arimo"/>
                <a:sym typeface="Arimo"/>
              </a:rPr>
              <a:t>pengelolaan</a:t>
            </a:r>
            <a:r>
              <a:rPr lang="en-US" sz="3500" dirty="0">
                <a:solidFill>
                  <a:srgbClr val="23354B"/>
                </a:solidFill>
                <a:latin typeface="Arimo"/>
                <a:ea typeface="Arimo"/>
                <a:cs typeface="Arimo"/>
                <a:sym typeface="Arimo"/>
              </a:rPr>
              <a:t> data</a:t>
            </a:r>
          </a:p>
        </p:txBody>
      </p:sp>
      <p:sp>
        <p:nvSpPr>
          <p:cNvPr id="15" name="Freeform 15"/>
          <p:cNvSpPr/>
          <p:nvPr/>
        </p:nvSpPr>
        <p:spPr>
          <a:xfrm rot="5400000">
            <a:off x="15155018" y="8347628"/>
            <a:ext cx="764962" cy="2168706"/>
          </a:xfrm>
          <a:custGeom>
            <a:avLst/>
            <a:gdLst/>
            <a:ahLst/>
            <a:cxnLst/>
            <a:rect l="l" t="t" r="r" b="b"/>
            <a:pathLst>
              <a:path w="764962" h="2168706">
                <a:moveTo>
                  <a:pt x="0" y="0"/>
                </a:moveTo>
                <a:lnTo>
                  <a:pt x="764961" y="0"/>
                </a:lnTo>
                <a:lnTo>
                  <a:pt x="764961" y="2168706"/>
                </a:lnTo>
                <a:lnTo>
                  <a:pt x="0" y="21687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a:off x="915174" y="4932063"/>
            <a:ext cx="16230600" cy="1495718"/>
            <a:chOff x="0" y="0"/>
            <a:chExt cx="4274726" cy="393934"/>
          </a:xfrm>
        </p:grpSpPr>
        <p:sp>
          <p:nvSpPr>
            <p:cNvPr id="17" name="Freeform 17"/>
            <p:cNvSpPr/>
            <p:nvPr/>
          </p:nvSpPr>
          <p:spPr>
            <a:xfrm>
              <a:off x="0" y="0"/>
              <a:ext cx="4274726" cy="393934"/>
            </a:xfrm>
            <a:custGeom>
              <a:avLst/>
              <a:gdLst/>
              <a:ahLst/>
              <a:cxnLst/>
              <a:rect l="l" t="t" r="r" b="b"/>
              <a:pathLst>
                <a:path w="4274726" h="393934">
                  <a:moveTo>
                    <a:pt x="47700" y="0"/>
                  </a:moveTo>
                  <a:lnTo>
                    <a:pt x="4227026" y="0"/>
                  </a:lnTo>
                  <a:cubicBezTo>
                    <a:pt x="4239677" y="0"/>
                    <a:pt x="4251809" y="5025"/>
                    <a:pt x="4260755" y="13971"/>
                  </a:cubicBezTo>
                  <a:cubicBezTo>
                    <a:pt x="4269700" y="22916"/>
                    <a:pt x="4274726" y="35049"/>
                    <a:pt x="4274726" y="47700"/>
                  </a:cubicBezTo>
                  <a:lnTo>
                    <a:pt x="4274726" y="346234"/>
                  </a:lnTo>
                  <a:cubicBezTo>
                    <a:pt x="4274726" y="358885"/>
                    <a:pt x="4269700" y="371018"/>
                    <a:pt x="4260755" y="379963"/>
                  </a:cubicBezTo>
                  <a:cubicBezTo>
                    <a:pt x="4251809" y="388908"/>
                    <a:pt x="4239677" y="393934"/>
                    <a:pt x="4227026" y="393934"/>
                  </a:cubicBezTo>
                  <a:lnTo>
                    <a:pt x="47700" y="393934"/>
                  </a:lnTo>
                  <a:cubicBezTo>
                    <a:pt x="35049" y="393934"/>
                    <a:pt x="22916" y="388908"/>
                    <a:pt x="13971" y="379963"/>
                  </a:cubicBezTo>
                  <a:cubicBezTo>
                    <a:pt x="5025" y="371018"/>
                    <a:pt x="0" y="358885"/>
                    <a:pt x="0" y="346234"/>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18" name="TextBox 18"/>
            <p:cNvSpPr txBox="1"/>
            <p:nvPr/>
          </p:nvSpPr>
          <p:spPr>
            <a:xfrm>
              <a:off x="0" y="-47625"/>
              <a:ext cx="4274726" cy="44155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2114468" y="5346865"/>
            <a:ext cx="14774060" cy="599439"/>
          </a:xfrm>
          <a:prstGeom prst="rect">
            <a:avLst/>
          </a:prstGeom>
        </p:spPr>
        <p:txBody>
          <a:bodyPr lIns="0" tIns="0" rIns="0" bIns="0" rtlCol="0" anchor="t">
            <a:spAutoFit/>
          </a:bodyPr>
          <a:lstStyle/>
          <a:p>
            <a:pPr algn="just">
              <a:lnSpc>
                <a:spcPts val="4655"/>
              </a:lnSpc>
            </a:pPr>
            <a:r>
              <a:rPr lang="en-US" sz="3500">
                <a:solidFill>
                  <a:srgbClr val="23354B"/>
                </a:solidFill>
                <a:latin typeface="Arimo"/>
                <a:ea typeface="Arimo"/>
                <a:cs typeface="Arimo"/>
                <a:sym typeface="Arimo"/>
              </a:rPr>
              <a:t>2. Mengidentifikasi fitur - fitur yang diperlukan.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3825905"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5400000">
            <a:off x="15790705" y="8427861"/>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4615759" y="1548969"/>
            <a:ext cx="9056482" cy="5773507"/>
          </a:xfrm>
          <a:custGeom>
            <a:avLst/>
            <a:gdLst/>
            <a:ahLst/>
            <a:cxnLst/>
            <a:rect l="l" t="t" r="r" b="b"/>
            <a:pathLst>
              <a:path w="9056482" h="5773507">
                <a:moveTo>
                  <a:pt x="0" y="0"/>
                </a:moveTo>
                <a:lnTo>
                  <a:pt x="9056482" y="0"/>
                </a:lnTo>
                <a:lnTo>
                  <a:pt x="9056482" y="5773507"/>
                </a:lnTo>
                <a:lnTo>
                  <a:pt x="0" y="5773507"/>
                </a:lnTo>
                <a:lnTo>
                  <a:pt x="0" y="0"/>
                </a:lnTo>
                <a:close/>
              </a:path>
            </a:pathLst>
          </a:custGeom>
          <a:blipFill>
            <a:blip r:embed="rId10"/>
            <a:stretch>
              <a:fillRect/>
            </a:stretch>
          </a:blipFill>
        </p:spPr>
      </p:sp>
      <p:sp>
        <p:nvSpPr>
          <p:cNvPr id="12" name="TextBox 12"/>
          <p:cNvSpPr txBox="1"/>
          <p:nvPr/>
        </p:nvSpPr>
        <p:spPr>
          <a:xfrm>
            <a:off x="2840862" y="375081"/>
            <a:ext cx="12703938" cy="1187120"/>
          </a:xfrm>
          <a:prstGeom prst="rect">
            <a:avLst/>
          </a:prstGeom>
        </p:spPr>
        <p:txBody>
          <a:bodyPr wrap="square" lIns="0" tIns="0" rIns="0" bIns="0" rtlCol="0" anchor="t">
            <a:spAutoFit/>
          </a:bodyPr>
          <a:lstStyle/>
          <a:p>
            <a:pPr algn="ctr">
              <a:lnSpc>
                <a:spcPts val="9598"/>
              </a:lnSpc>
              <a:spcBef>
                <a:spcPct val="0"/>
              </a:spcBef>
            </a:pPr>
            <a:r>
              <a:rPr lang="en-US" sz="6856" dirty="0" err="1">
                <a:solidFill>
                  <a:srgbClr val="2C3F8E"/>
                </a:solidFill>
                <a:latin typeface="League Spartan"/>
                <a:ea typeface="League Spartan"/>
                <a:cs typeface="League Spartan"/>
                <a:sym typeface="League Spartan"/>
              </a:rPr>
              <a:t>Tampilan</a:t>
            </a:r>
            <a:r>
              <a:rPr lang="en-US" sz="6856" dirty="0">
                <a:solidFill>
                  <a:srgbClr val="2C3F8E"/>
                </a:solidFill>
                <a:latin typeface="League Spartan"/>
                <a:ea typeface="League Spartan"/>
                <a:cs typeface="League Spartan"/>
                <a:sym typeface="League Spartan"/>
              </a:rPr>
              <a:t> Halaman Utama</a:t>
            </a:r>
          </a:p>
        </p:txBody>
      </p:sp>
      <p:sp>
        <p:nvSpPr>
          <p:cNvPr id="13" name="TextBox 13"/>
          <p:cNvSpPr txBox="1"/>
          <p:nvPr/>
        </p:nvSpPr>
        <p:spPr>
          <a:xfrm>
            <a:off x="3982495" y="7440057"/>
            <a:ext cx="10323010" cy="2808605"/>
          </a:xfrm>
          <a:prstGeom prst="rect">
            <a:avLst/>
          </a:prstGeom>
        </p:spPr>
        <p:txBody>
          <a:bodyPr lIns="0" tIns="0" rIns="0" bIns="0" rtlCol="0" anchor="t">
            <a:spAutoFit/>
          </a:bodyPr>
          <a:lstStyle/>
          <a:p>
            <a:pPr algn="just">
              <a:lnSpc>
                <a:spcPts val="3220"/>
              </a:lnSpc>
            </a:pPr>
            <a:r>
              <a:rPr lang="en-US" sz="2300">
                <a:solidFill>
                  <a:srgbClr val="2C3F8E"/>
                </a:solidFill>
                <a:latin typeface="Arimo"/>
                <a:ea typeface="Arimo"/>
                <a:cs typeface="Arimo"/>
                <a:sym typeface="Arimo"/>
              </a:rPr>
              <a:t>Halaman utama layanan penyewaan mobil Regi.com menyediakan formulir penyewaan yang memungkinkan pengguna memasukkan lokasi penyewaan di daerah Yogyakarta, tanggal dan waktu awal serta akhir penyewaan, dengan pilihan metode penyewaan berupa mobil dengan supir atau lepas kunci. Tombol "Cari" digunakan untuk memproses pencarian mobil yang tersedia sesuai dengan kebutuhan.</a:t>
            </a:r>
          </a:p>
          <a:p>
            <a:pPr algn="just">
              <a:lnSpc>
                <a:spcPts val="3220"/>
              </a:lnSpc>
              <a:spcBef>
                <a:spcPct val="0"/>
              </a:spcBef>
            </a:pPr>
            <a:endParaRPr lang="en-US" sz="2300">
              <a:solidFill>
                <a:srgbClr val="2C3F8E"/>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5400000">
            <a:off x="15790705" y="8427861"/>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3195132" y="1955351"/>
            <a:ext cx="11724119" cy="5319819"/>
          </a:xfrm>
          <a:custGeom>
            <a:avLst/>
            <a:gdLst/>
            <a:ahLst/>
            <a:cxnLst/>
            <a:rect l="l" t="t" r="r" b="b"/>
            <a:pathLst>
              <a:path w="11724119" h="5319819">
                <a:moveTo>
                  <a:pt x="0" y="0"/>
                </a:moveTo>
                <a:lnTo>
                  <a:pt x="11724119" y="0"/>
                </a:lnTo>
                <a:lnTo>
                  <a:pt x="11724119" y="5319819"/>
                </a:lnTo>
                <a:lnTo>
                  <a:pt x="0" y="5319819"/>
                </a:lnTo>
                <a:lnTo>
                  <a:pt x="0" y="0"/>
                </a:lnTo>
                <a:close/>
              </a:path>
            </a:pathLst>
          </a:custGeom>
          <a:blipFill>
            <a:blip r:embed="rId10"/>
            <a:stretch>
              <a:fillRect/>
            </a:stretch>
          </a:blipFill>
        </p:spPr>
      </p:sp>
      <p:sp>
        <p:nvSpPr>
          <p:cNvPr id="12" name="TextBox 12"/>
          <p:cNvSpPr txBox="1"/>
          <p:nvPr/>
        </p:nvSpPr>
        <p:spPr>
          <a:xfrm>
            <a:off x="4192816" y="518329"/>
            <a:ext cx="10132783" cy="1264242"/>
          </a:xfrm>
          <a:prstGeom prst="rect">
            <a:avLst/>
          </a:prstGeom>
        </p:spPr>
        <p:txBody>
          <a:bodyPr wrap="square" lIns="0" tIns="0" rIns="0" bIns="0" rtlCol="0" anchor="t">
            <a:spAutoFit/>
          </a:bodyPr>
          <a:lstStyle/>
          <a:p>
            <a:pPr algn="ctr">
              <a:lnSpc>
                <a:spcPts val="10344"/>
              </a:lnSpc>
              <a:spcBef>
                <a:spcPct val="0"/>
              </a:spcBef>
            </a:pPr>
            <a:r>
              <a:rPr lang="en-US" sz="7388" dirty="0" err="1">
                <a:solidFill>
                  <a:srgbClr val="2C3F8E"/>
                </a:solidFill>
                <a:latin typeface="League Spartan"/>
                <a:ea typeface="League Spartan"/>
                <a:cs typeface="League Spartan"/>
                <a:sym typeface="League Spartan"/>
              </a:rPr>
              <a:t>Tampilan</a:t>
            </a:r>
            <a:r>
              <a:rPr lang="en-US" sz="7388" dirty="0">
                <a:solidFill>
                  <a:srgbClr val="2C3F8E"/>
                </a:solidFill>
                <a:latin typeface="League Spartan"/>
                <a:ea typeface="League Spartan"/>
                <a:cs typeface="League Spartan"/>
                <a:sym typeface="League Spartan"/>
              </a:rPr>
              <a:t> </a:t>
            </a:r>
            <a:r>
              <a:rPr lang="en-US" sz="7388" dirty="0" err="1">
                <a:solidFill>
                  <a:srgbClr val="2C3F8E"/>
                </a:solidFill>
                <a:latin typeface="League Spartan"/>
                <a:ea typeface="League Spartan"/>
                <a:cs typeface="League Spartan"/>
                <a:sym typeface="League Spartan"/>
              </a:rPr>
              <a:t>Pilih</a:t>
            </a:r>
            <a:r>
              <a:rPr lang="en-US" sz="7388" dirty="0">
                <a:solidFill>
                  <a:srgbClr val="2C3F8E"/>
                </a:solidFill>
                <a:latin typeface="League Spartan"/>
                <a:ea typeface="League Spartan"/>
                <a:cs typeface="League Spartan"/>
                <a:sym typeface="League Spartan"/>
              </a:rPr>
              <a:t> Mobil</a:t>
            </a:r>
          </a:p>
        </p:txBody>
      </p:sp>
      <p:sp>
        <p:nvSpPr>
          <p:cNvPr id="13" name="TextBox 13"/>
          <p:cNvSpPr txBox="1"/>
          <p:nvPr/>
        </p:nvSpPr>
        <p:spPr>
          <a:xfrm>
            <a:off x="3195132" y="7379945"/>
            <a:ext cx="11534659" cy="1608455"/>
          </a:xfrm>
          <a:prstGeom prst="rect">
            <a:avLst/>
          </a:prstGeom>
        </p:spPr>
        <p:txBody>
          <a:bodyPr lIns="0" tIns="0" rIns="0" bIns="0" rtlCol="0" anchor="t">
            <a:spAutoFit/>
          </a:bodyPr>
          <a:lstStyle/>
          <a:p>
            <a:pPr algn="just">
              <a:lnSpc>
                <a:spcPts val="3220"/>
              </a:lnSpc>
            </a:pPr>
            <a:r>
              <a:rPr lang="en-US" sz="2300">
                <a:solidFill>
                  <a:srgbClr val="2C3F8E"/>
                </a:solidFill>
                <a:latin typeface="Arimo"/>
                <a:ea typeface="Arimo"/>
                <a:cs typeface="Arimo"/>
                <a:sym typeface="Arimo"/>
              </a:rPr>
              <a:t>Penyewa akan melihat pilihan tiga jenis mobil: Pajero Sport, Honda Brio, dan Xpander, lengkap dengan deskripsi fitur, harga harian, serta biaya tambahan jika melebihi batas sewa. Tombol "Pesan" tersedia untuk melanjutkan pemesanan setelah memilih mobil.</a:t>
            </a:r>
          </a:p>
          <a:p>
            <a:pPr algn="r">
              <a:lnSpc>
                <a:spcPts val="3220"/>
              </a:lnSpc>
              <a:spcBef>
                <a:spcPct val="0"/>
              </a:spcBef>
            </a:pPr>
            <a:endParaRPr lang="en-US" sz="2300">
              <a:solidFill>
                <a:srgbClr val="2C3F8E"/>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5400000">
            <a:off x="15790705" y="8427861"/>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2961607" y="1782572"/>
            <a:ext cx="12364786" cy="5641434"/>
          </a:xfrm>
          <a:custGeom>
            <a:avLst/>
            <a:gdLst/>
            <a:ahLst/>
            <a:cxnLst/>
            <a:rect l="l" t="t" r="r" b="b"/>
            <a:pathLst>
              <a:path w="12364786" h="5641434">
                <a:moveTo>
                  <a:pt x="0" y="0"/>
                </a:moveTo>
                <a:lnTo>
                  <a:pt x="12364786" y="0"/>
                </a:lnTo>
                <a:lnTo>
                  <a:pt x="12364786" y="5641433"/>
                </a:lnTo>
                <a:lnTo>
                  <a:pt x="0" y="5641433"/>
                </a:lnTo>
                <a:lnTo>
                  <a:pt x="0" y="0"/>
                </a:lnTo>
                <a:close/>
              </a:path>
            </a:pathLst>
          </a:custGeom>
          <a:blipFill>
            <a:blip r:embed="rId10"/>
            <a:stretch>
              <a:fillRect/>
            </a:stretch>
          </a:blipFill>
        </p:spPr>
      </p:sp>
      <p:sp>
        <p:nvSpPr>
          <p:cNvPr id="12" name="TextBox 12"/>
          <p:cNvSpPr txBox="1"/>
          <p:nvPr/>
        </p:nvSpPr>
        <p:spPr>
          <a:xfrm>
            <a:off x="3184547" y="497361"/>
            <a:ext cx="11736273" cy="957902"/>
          </a:xfrm>
          <a:prstGeom prst="rect">
            <a:avLst/>
          </a:prstGeom>
        </p:spPr>
        <p:txBody>
          <a:bodyPr lIns="0" tIns="0" rIns="0" bIns="0" rtlCol="0" anchor="t">
            <a:spAutoFit/>
          </a:bodyPr>
          <a:lstStyle/>
          <a:p>
            <a:pPr algn="ctr">
              <a:lnSpc>
                <a:spcPts val="7869"/>
              </a:lnSpc>
              <a:spcBef>
                <a:spcPct val="0"/>
              </a:spcBef>
            </a:pPr>
            <a:r>
              <a:rPr lang="en-US" sz="5621">
                <a:solidFill>
                  <a:srgbClr val="2C3F8E"/>
                </a:solidFill>
                <a:latin typeface="League Spartan"/>
                <a:ea typeface="League Spartan"/>
                <a:cs typeface="League Spartan"/>
                <a:sym typeface="League Spartan"/>
              </a:rPr>
              <a:t>Tampilan Metode Dengan Supir</a:t>
            </a:r>
          </a:p>
        </p:txBody>
      </p:sp>
      <p:sp>
        <p:nvSpPr>
          <p:cNvPr id="13" name="TextBox 13"/>
          <p:cNvSpPr txBox="1"/>
          <p:nvPr/>
        </p:nvSpPr>
        <p:spPr>
          <a:xfrm>
            <a:off x="3367179" y="7702121"/>
            <a:ext cx="11553641" cy="1208405"/>
          </a:xfrm>
          <a:prstGeom prst="rect">
            <a:avLst/>
          </a:prstGeom>
        </p:spPr>
        <p:txBody>
          <a:bodyPr lIns="0" tIns="0" rIns="0" bIns="0" rtlCol="0" anchor="t">
            <a:spAutoFit/>
          </a:bodyPr>
          <a:lstStyle/>
          <a:p>
            <a:pPr algn="just">
              <a:lnSpc>
                <a:spcPts val="3220"/>
              </a:lnSpc>
            </a:pPr>
            <a:r>
              <a:rPr lang="en-US" sz="2300">
                <a:solidFill>
                  <a:srgbClr val="2C3F8E"/>
                </a:solidFill>
                <a:latin typeface="Arimo"/>
                <a:ea typeface="Arimo"/>
                <a:cs typeface="Arimo"/>
                <a:sym typeface="Arimo"/>
              </a:rPr>
              <a:t>Apabila penyewa memilih menggunakan supir, terdapat tambahan tampilan untuk memasukkan lokasi penjemputan setelah memilih mobil yang akan disewa.</a:t>
            </a:r>
          </a:p>
          <a:p>
            <a:pPr algn="just">
              <a:lnSpc>
                <a:spcPts val="3220"/>
              </a:lnSpc>
              <a:spcBef>
                <a:spcPct val="0"/>
              </a:spcBef>
            </a:pPr>
            <a:endParaRPr lang="en-US" sz="2300">
              <a:solidFill>
                <a:srgbClr val="2C3F8E"/>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5400000">
            <a:off x="15790705" y="8427861"/>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3493371" y="2624377"/>
            <a:ext cx="11301259" cy="5156199"/>
          </a:xfrm>
          <a:custGeom>
            <a:avLst/>
            <a:gdLst/>
            <a:ahLst/>
            <a:cxnLst/>
            <a:rect l="l" t="t" r="r" b="b"/>
            <a:pathLst>
              <a:path w="11301259" h="5156199">
                <a:moveTo>
                  <a:pt x="0" y="0"/>
                </a:moveTo>
                <a:lnTo>
                  <a:pt x="11301258" y="0"/>
                </a:lnTo>
                <a:lnTo>
                  <a:pt x="11301258" y="5156199"/>
                </a:lnTo>
                <a:lnTo>
                  <a:pt x="0" y="5156199"/>
                </a:lnTo>
                <a:lnTo>
                  <a:pt x="0" y="0"/>
                </a:lnTo>
                <a:close/>
              </a:path>
            </a:pathLst>
          </a:custGeom>
          <a:blipFill>
            <a:blip r:embed="rId10"/>
            <a:stretch>
              <a:fillRect/>
            </a:stretch>
          </a:blipFill>
        </p:spPr>
      </p:sp>
      <p:sp>
        <p:nvSpPr>
          <p:cNvPr id="12" name="TextBox 12"/>
          <p:cNvSpPr txBox="1"/>
          <p:nvPr/>
        </p:nvSpPr>
        <p:spPr>
          <a:xfrm>
            <a:off x="4278911" y="558442"/>
            <a:ext cx="9772464" cy="1580018"/>
          </a:xfrm>
          <a:prstGeom prst="rect">
            <a:avLst/>
          </a:prstGeom>
        </p:spPr>
        <p:txBody>
          <a:bodyPr lIns="0" tIns="0" rIns="0" bIns="0" rtlCol="0" anchor="t">
            <a:spAutoFit/>
          </a:bodyPr>
          <a:lstStyle/>
          <a:p>
            <a:pPr algn="ctr">
              <a:lnSpc>
                <a:spcPts val="6319"/>
              </a:lnSpc>
              <a:spcBef>
                <a:spcPct val="0"/>
              </a:spcBef>
            </a:pPr>
            <a:r>
              <a:rPr lang="en-US" sz="4513">
                <a:solidFill>
                  <a:srgbClr val="2C3F8E"/>
                </a:solidFill>
                <a:latin typeface="League Spartan"/>
                <a:ea typeface="League Spartan"/>
                <a:cs typeface="League Spartan"/>
                <a:sym typeface="League Spartan"/>
              </a:rPr>
              <a:t>Tampilan Konfirmsi Pesanan Dengan Supir</a:t>
            </a:r>
          </a:p>
        </p:txBody>
      </p:sp>
      <p:sp>
        <p:nvSpPr>
          <p:cNvPr id="13" name="TextBox 13"/>
          <p:cNvSpPr txBox="1"/>
          <p:nvPr/>
        </p:nvSpPr>
        <p:spPr>
          <a:xfrm>
            <a:off x="3535655" y="7908005"/>
            <a:ext cx="11258974" cy="1350295"/>
          </a:xfrm>
          <a:prstGeom prst="rect">
            <a:avLst/>
          </a:prstGeom>
        </p:spPr>
        <p:txBody>
          <a:bodyPr lIns="0" tIns="0" rIns="0" bIns="0" rtlCol="0" anchor="t">
            <a:spAutoFit/>
          </a:bodyPr>
          <a:lstStyle/>
          <a:p>
            <a:pPr algn="just">
              <a:lnSpc>
                <a:spcPts val="3220"/>
              </a:lnSpc>
            </a:pPr>
            <a:r>
              <a:rPr lang="en-US" sz="2300">
                <a:solidFill>
                  <a:srgbClr val="2C3F8E"/>
                </a:solidFill>
                <a:latin typeface="Arimo"/>
                <a:ea typeface="Arimo"/>
                <a:cs typeface="Arimo"/>
                <a:sym typeface="Arimo"/>
              </a:rPr>
              <a:t>Halaman konfirmasi mencakup detail kontak, sewa, rincian harga, dan catatan penting. Tombol "Pesan" digunakan untuk mengonfirmasi pemesanan secara final.</a:t>
            </a:r>
          </a:p>
          <a:p>
            <a:pPr algn="ctr">
              <a:lnSpc>
                <a:spcPts val="4378"/>
              </a:lnSpc>
              <a:spcBef>
                <a:spcPct val="0"/>
              </a:spcBef>
            </a:pPr>
            <a:endParaRPr lang="en-US" sz="2300">
              <a:solidFill>
                <a:srgbClr val="2C3F8E"/>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5400000">
            <a:off x="15790705" y="8427861"/>
            <a:ext cx="949787" cy="2692695"/>
          </a:xfrm>
          <a:custGeom>
            <a:avLst/>
            <a:gdLst/>
            <a:ahLst/>
            <a:cxnLst/>
            <a:rect l="l" t="t" r="r" b="b"/>
            <a:pathLst>
              <a:path w="949787" h="2692695">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3493371" y="1912613"/>
            <a:ext cx="11301259" cy="5170326"/>
          </a:xfrm>
          <a:custGeom>
            <a:avLst/>
            <a:gdLst/>
            <a:ahLst/>
            <a:cxnLst/>
            <a:rect l="l" t="t" r="r" b="b"/>
            <a:pathLst>
              <a:path w="11301259" h="5170326">
                <a:moveTo>
                  <a:pt x="0" y="0"/>
                </a:moveTo>
                <a:lnTo>
                  <a:pt x="11301258" y="0"/>
                </a:lnTo>
                <a:lnTo>
                  <a:pt x="11301258" y="5170326"/>
                </a:lnTo>
                <a:lnTo>
                  <a:pt x="0" y="5170326"/>
                </a:lnTo>
                <a:lnTo>
                  <a:pt x="0" y="0"/>
                </a:lnTo>
                <a:close/>
              </a:path>
            </a:pathLst>
          </a:custGeom>
          <a:blipFill>
            <a:blip r:embed="rId10"/>
            <a:stretch>
              <a:fillRect/>
            </a:stretch>
          </a:blipFill>
        </p:spPr>
      </p:sp>
      <p:sp>
        <p:nvSpPr>
          <p:cNvPr id="12" name="TextBox 12"/>
          <p:cNvSpPr txBox="1"/>
          <p:nvPr/>
        </p:nvSpPr>
        <p:spPr>
          <a:xfrm>
            <a:off x="5541155" y="371233"/>
            <a:ext cx="7724042" cy="1390572"/>
          </a:xfrm>
          <a:prstGeom prst="rect">
            <a:avLst/>
          </a:prstGeom>
        </p:spPr>
        <p:txBody>
          <a:bodyPr lIns="0" tIns="0" rIns="0" bIns="0" rtlCol="0" anchor="t">
            <a:spAutoFit/>
          </a:bodyPr>
          <a:lstStyle/>
          <a:p>
            <a:pPr algn="ctr">
              <a:lnSpc>
                <a:spcPts val="5594"/>
              </a:lnSpc>
            </a:pPr>
            <a:r>
              <a:rPr lang="en-US" sz="3995">
                <a:solidFill>
                  <a:srgbClr val="2C3F8E"/>
                </a:solidFill>
                <a:latin typeface="League Spartan"/>
                <a:ea typeface="League Spartan"/>
                <a:cs typeface="League Spartan"/>
                <a:sym typeface="League Spartan"/>
              </a:rPr>
              <a:t>Tampilan Konfirmsi Pesanan </a:t>
            </a:r>
          </a:p>
          <a:p>
            <a:pPr algn="ctr">
              <a:lnSpc>
                <a:spcPts val="5594"/>
              </a:lnSpc>
              <a:spcBef>
                <a:spcPct val="0"/>
              </a:spcBef>
            </a:pPr>
            <a:r>
              <a:rPr lang="en-US" sz="3995">
                <a:solidFill>
                  <a:srgbClr val="2C3F8E"/>
                </a:solidFill>
                <a:latin typeface="League Spartan"/>
                <a:ea typeface="League Spartan"/>
                <a:cs typeface="League Spartan"/>
                <a:sym typeface="League Spartan"/>
              </a:rPr>
              <a:t>Lepas Kunci</a:t>
            </a:r>
          </a:p>
        </p:txBody>
      </p:sp>
      <p:sp>
        <p:nvSpPr>
          <p:cNvPr id="13" name="TextBox 13"/>
          <p:cNvSpPr txBox="1"/>
          <p:nvPr/>
        </p:nvSpPr>
        <p:spPr>
          <a:xfrm>
            <a:off x="3493371" y="7308841"/>
            <a:ext cx="11075093" cy="2017861"/>
          </a:xfrm>
          <a:prstGeom prst="rect">
            <a:avLst/>
          </a:prstGeom>
        </p:spPr>
        <p:txBody>
          <a:bodyPr lIns="0" tIns="0" rIns="0" bIns="0" rtlCol="0" anchor="t">
            <a:spAutoFit/>
          </a:bodyPr>
          <a:lstStyle/>
          <a:p>
            <a:pPr algn="just">
              <a:lnSpc>
                <a:spcPts val="3220"/>
              </a:lnSpc>
            </a:pPr>
            <a:r>
              <a:rPr lang="en-US" sz="2300">
                <a:solidFill>
                  <a:srgbClr val="2C3F8E"/>
                </a:solidFill>
                <a:latin typeface="Arimo"/>
                <a:ea typeface="Arimo"/>
                <a:cs typeface="Arimo"/>
                <a:sym typeface="Arimo"/>
              </a:rPr>
              <a:t>Jika memilih lepas kunci, penyewa akan langsung diarahkan ke halaman konfirmasi yang berisi detail kontak (nama, nomor telepon, email), detail sewa (mobil, lokasi, tanggal, tipe pelayanan), rincian harga, dan total harga. Tombol "Pesan" digunakan untuk mengonfirmasi pemesanan secara final, disertai catatan penting bagi penyewa.</a:t>
            </a:r>
          </a:p>
          <a:p>
            <a:pPr algn="just">
              <a:lnSpc>
                <a:spcPts val="3238"/>
              </a:lnSpc>
              <a:spcBef>
                <a:spcPct val="0"/>
              </a:spcBef>
            </a:pPr>
            <a:endParaRPr lang="en-US" sz="2300">
              <a:solidFill>
                <a:srgbClr val="2C3F8E"/>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432</Words>
  <Application>Microsoft Office PowerPoint</Application>
  <PresentationFormat>Custom</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Arimo</vt:lpstr>
      <vt:lpstr>League Spartan</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Putih Biru Abstrak Seminar Proposal Presentasi</dc:title>
  <cp:lastModifiedBy>birgitaazh farr</cp:lastModifiedBy>
  <cp:revision>2</cp:revision>
  <dcterms:created xsi:type="dcterms:W3CDTF">2006-08-16T00:00:00Z</dcterms:created>
  <dcterms:modified xsi:type="dcterms:W3CDTF">2024-12-27T14:49:45Z</dcterms:modified>
  <dc:identifier>DAGafIW5Y14</dc:identifier>
</cp:coreProperties>
</file>