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2234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35601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16812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5850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8529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83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7360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0891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6159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7598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710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741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49764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2053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93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0841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5833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558B973-F2B0-4E7A-97F0-9A7C5685E39A}" type="datetimeFigureOut">
              <a:rPr lang="en-CA" smtClean="0"/>
              <a:t>2025-03-14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A998C-4BAB-4198-A464-75F45866EE44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38663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E9D2-03C3-17CD-67A0-CB6B8675B0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6000" dirty="0"/>
              <a:t>HEALTH INSURANCE COST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8E64B-5BA3-D996-FFD8-3FA22A46EF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Objective: </a:t>
            </a:r>
            <a:r>
              <a:rPr lang="en-US" dirty="0"/>
              <a:t>To create a model that predicts the cost of an individual's insurance.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004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02D8B-5146-1B10-9D49-3064857C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Charges are higher for Smokers compared to Non-smokers</a:t>
            </a:r>
          </a:p>
        </p:txBody>
      </p:sp>
      <p:pic>
        <p:nvPicPr>
          <p:cNvPr id="5" name="Content Placeholder 4" descr="A graph of smoker and smoker&#10;&#10;AI-generated content may be incorrect.">
            <a:extLst>
              <a:ext uri="{FF2B5EF4-FFF2-40B4-BE49-F238E27FC236}">
                <a16:creationId xmlns:a16="http://schemas.microsoft.com/office/drawing/2014/main" id="{AF337638-0427-A6CB-3CEA-6AAAB9D58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1" y="2052638"/>
            <a:ext cx="7001932" cy="4195762"/>
          </a:xfrm>
        </p:spPr>
      </p:pic>
    </p:spTree>
    <p:extLst>
      <p:ext uri="{BB962C8B-B14F-4D97-AF65-F5344CB8AC3E}">
        <p14:creationId xmlns:p14="http://schemas.microsoft.com/office/powerpoint/2010/main" val="143651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9506-CEC8-1D36-6C6A-36AC5AEE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 the Age increases, Charges also increase.</a:t>
            </a:r>
          </a:p>
        </p:txBody>
      </p:sp>
      <p:pic>
        <p:nvPicPr>
          <p:cNvPr id="5" name="Content Placeholder 4" descr="A graph of purple dots&#10;&#10;AI-generated content may be incorrect.">
            <a:extLst>
              <a:ext uri="{FF2B5EF4-FFF2-40B4-BE49-F238E27FC236}">
                <a16:creationId xmlns:a16="http://schemas.microsoft.com/office/drawing/2014/main" id="{E465275A-CD30-5DE7-6DAD-DD2924B60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14" y="2052638"/>
            <a:ext cx="6579548" cy="4195762"/>
          </a:xfrm>
        </p:spPr>
      </p:pic>
    </p:spTree>
    <p:extLst>
      <p:ext uri="{BB962C8B-B14F-4D97-AF65-F5344CB8AC3E}">
        <p14:creationId xmlns:p14="http://schemas.microsoft.com/office/powerpoint/2010/main" val="295407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23FC-738E-96B5-6B87-5162C58F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if you smoke, then you pay high charges even if you are younger.</a:t>
            </a:r>
          </a:p>
        </p:txBody>
      </p:sp>
      <p:pic>
        <p:nvPicPr>
          <p:cNvPr id="5" name="Content Placeholder 4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94C2C9E1-652E-047F-5EF6-3065F9851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456" y="2052638"/>
            <a:ext cx="6440863" cy="4195762"/>
          </a:xfrm>
        </p:spPr>
      </p:pic>
    </p:spTree>
    <p:extLst>
      <p:ext uri="{BB962C8B-B14F-4D97-AF65-F5344CB8AC3E}">
        <p14:creationId xmlns:p14="http://schemas.microsoft.com/office/powerpoint/2010/main" val="3004013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01C9-2A3F-CCA9-A4A1-58D6CD448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Generally, lower BMI means lower charges</a:t>
            </a:r>
          </a:p>
        </p:txBody>
      </p:sp>
      <p:pic>
        <p:nvPicPr>
          <p:cNvPr id="5" name="Content Placeholder 4" descr="A comparison of a graph&#10;&#10;AI-generated content may be incorrect.">
            <a:extLst>
              <a:ext uri="{FF2B5EF4-FFF2-40B4-BE49-F238E27FC236}">
                <a16:creationId xmlns:a16="http://schemas.microsoft.com/office/drawing/2014/main" id="{0947FA6B-C9B9-C876-03FB-A542C8A7D1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88044"/>
            <a:ext cx="8947150" cy="4124950"/>
          </a:xfrm>
        </p:spPr>
      </p:pic>
    </p:spTree>
    <p:extLst>
      <p:ext uri="{BB962C8B-B14F-4D97-AF65-F5344CB8AC3E}">
        <p14:creationId xmlns:p14="http://schemas.microsoft.com/office/powerpoint/2010/main" val="420695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96E1-4480-02D7-A712-18DD443D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BMI does not have clear linear relationship with charges</a:t>
            </a:r>
          </a:p>
        </p:txBody>
      </p:sp>
      <p:pic>
        <p:nvPicPr>
          <p:cNvPr id="5" name="Content Placeholder 4" descr="A diagram of a number of blue dots&#10;&#10;AI-generated content may be incorrect.">
            <a:extLst>
              <a:ext uri="{FF2B5EF4-FFF2-40B4-BE49-F238E27FC236}">
                <a16:creationId xmlns:a16="http://schemas.microsoft.com/office/drawing/2014/main" id="{DBD314D0-9EC5-E882-A3BE-39975BE97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986" y="2052638"/>
            <a:ext cx="6909803" cy="4195762"/>
          </a:xfrm>
        </p:spPr>
      </p:pic>
    </p:spTree>
    <p:extLst>
      <p:ext uri="{BB962C8B-B14F-4D97-AF65-F5344CB8AC3E}">
        <p14:creationId xmlns:p14="http://schemas.microsoft.com/office/powerpoint/2010/main" val="55113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7695-0A59-F23C-D225-82495554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But those who smoke pay high despite having lower BMI</a:t>
            </a:r>
          </a:p>
        </p:txBody>
      </p:sp>
      <p:pic>
        <p:nvPicPr>
          <p:cNvPr id="5" name="Content Placeholder 4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DB2D94DF-2D5A-EEC4-F7B5-0944716F76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975" y="2052638"/>
            <a:ext cx="7051825" cy="4195762"/>
          </a:xfrm>
        </p:spPr>
      </p:pic>
    </p:spTree>
    <p:extLst>
      <p:ext uri="{BB962C8B-B14F-4D97-AF65-F5344CB8AC3E}">
        <p14:creationId xmlns:p14="http://schemas.microsoft.com/office/powerpoint/2010/main" val="718518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B6BC1-8AEC-D024-1FE6-571E988A6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Model Parameters: GBM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20405-C423-16D5-5C70-E36908793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3865076"/>
            <a:ext cx="8947150" cy="570885"/>
          </a:xfrm>
        </p:spPr>
      </p:pic>
    </p:spTree>
    <p:extLst>
      <p:ext uri="{BB962C8B-B14F-4D97-AF65-F5344CB8AC3E}">
        <p14:creationId xmlns:p14="http://schemas.microsoft.com/office/powerpoint/2010/main" val="75529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1D82F-DEC4-BC8A-0E95-0307D15B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Web-App: https://insurance-cost-prediction-app.nn.r.appspot.com/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BBFF94-1978-35DF-C6B5-63905B08A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342" y="2052638"/>
            <a:ext cx="7705092" cy="4195762"/>
          </a:xfrm>
        </p:spPr>
      </p:pic>
    </p:spTree>
    <p:extLst>
      <p:ext uri="{BB962C8B-B14F-4D97-AF65-F5344CB8AC3E}">
        <p14:creationId xmlns:p14="http://schemas.microsoft.com/office/powerpoint/2010/main" val="3482828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12780-4CCC-23B0-48FA-7543524D9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SUPPLIED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00A0F-6C79-656B-6AE7-5152C125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0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is 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CSV d</a:t>
            </a:r>
            <a:r>
              <a:rPr lang="en-US" sz="20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 file which contains 7 features out of which Charges is the target feature: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Age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Sex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BMI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Children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Smoker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Region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Charges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15522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78BB-6625-825C-9B5B-51643734E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languages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2D434-2730-C635-F400-5FB4F57F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Python programming language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oogle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c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olab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for a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n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otebook</a:t>
            </a:r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 e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nvironment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andas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umPy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Scikit-learn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eaborn</a:t>
            </a:r>
          </a:p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CA" cap="none" dirty="0">
                <a:latin typeface="Calibri" panose="020F0502020204030204" pitchFamily="34" charset="0"/>
                <a:cs typeface="Calibri" panose="020F0502020204030204" pitchFamily="34" charset="0"/>
              </a:rPr>
              <a:t>atplotlib</a:t>
            </a: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25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6EC3-6065-D83D-6C5D-902AB9B1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Steps taken for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94FF1-CAE9-60C1-8EEC-324A78983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Part 1: Defined the problem</a:t>
            </a:r>
          </a:p>
          <a:p>
            <a:pPr lvl="1"/>
            <a:r>
              <a:rPr lang="en-CA" dirty="0"/>
              <a:t>Outlined what are the features, the target variable?</a:t>
            </a:r>
          </a:p>
          <a:p>
            <a:pPr lvl="1"/>
            <a:r>
              <a:rPr lang="en-CA" dirty="0"/>
              <a:t>Is it a regression problem or classification? Then decided the metric to optimize.</a:t>
            </a:r>
          </a:p>
          <a:p>
            <a:pPr marL="0" indent="0">
              <a:buNone/>
            </a:pPr>
            <a:r>
              <a:rPr lang="en-CA" sz="2000" dirty="0"/>
              <a:t>Part 2: Discovered the data</a:t>
            </a:r>
          </a:p>
          <a:p>
            <a:pPr lvl="1"/>
            <a:r>
              <a:rPr lang="en-CA" dirty="0"/>
              <a:t>Checked missing, duplicate data, and outliers and summarized the data.</a:t>
            </a:r>
          </a:p>
          <a:p>
            <a:pPr lvl="1"/>
            <a:r>
              <a:rPr lang="en-CA" dirty="0"/>
              <a:t>Visualized the features with the target to check their impact and relationship.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7217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D20D-E5E0-EF26-ECC0-A792F7DA8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9B8E-63F2-162C-81E4-7EF85B5F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Part 3: Developed the model</a:t>
            </a:r>
          </a:p>
          <a:p>
            <a:pPr lvl="1"/>
            <a:r>
              <a:rPr lang="en-CA" dirty="0"/>
              <a:t>Built linear regression, support vector regressor, gradient boosting, and random forest regression model.</a:t>
            </a:r>
          </a:p>
          <a:p>
            <a:pPr lvl="1"/>
            <a:r>
              <a:rPr lang="en-CA" dirty="0"/>
              <a:t>Fine-tuned them by hand, and fit them, selected the best one, fit and checked the prediction.</a:t>
            </a:r>
          </a:p>
          <a:p>
            <a:pPr marL="0" indent="0">
              <a:buNone/>
            </a:pPr>
            <a:r>
              <a:rPr lang="en-CA" dirty="0"/>
              <a:t>Part 4: Deployed the model on a web-app</a:t>
            </a:r>
          </a:p>
          <a:p>
            <a:pPr lvl="1"/>
            <a:r>
              <a:rPr lang="en-CA" dirty="0"/>
              <a:t>Dumped the final model using Joblib library from Python and created app.py, html, css, JavaScript, requirements.txt, and app.yaml files.</a:t>
            </a:r>
          </a:p>
          <a:p>
            <a:pPr lvl="1"/>
            <a:r>
              <a:rPr lang="en-CA" dirty="0"/>
              <a:t>Deployed the entire model on Google Cloud Platform App Engine to predict the insurance cost for any new prediction.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9309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804-8957-81CD-5B1A-26DBB5CCE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Chart shows that Smoker has the highest correlation with Charges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975D16-FF55-37C7-18F3-F96A91798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667" y="2052638"/>
            <a:ext cx="5715000" cy="4195762"/>
          </a:xfrm>
        </p:spPr>
      </p:pic>
    </p:spTree>
    <p:extLst>
      <p:ext uri="{BB962C8B-B14F-4D97-AF65-F5344CB8AC3E}">
        <p14:creationId xmlns:p14="http://schemas.microsoft.com/office/powerpoint/2010/main" val="229064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759F-EEDF-D765-97AF-6AAB8F89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Charges for Smokers are higher than Charges for Non-smokers</a:t>
            </a:r>
          </a:p>
        </p:txBody>
      </p:sp>
      <p:pic>
        <p:nvPicPr>
          <p:cNvPr id="5" name="Content Placeholder 4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id="{783CCB5F-5C43-DFDA-3A96-AAAE5B293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059909"/>
            <a:ext cx="8947150" cy="4181220"/>
          </a:xfrm>
        </p:spPr>
      </p:pic>
    </p:spTree>
    <p:extLst>
      <p:ext uri="{BB962C8B-B14F-4D97-AF65-F5344CB8AC3E}">
        <p14:creationId xmlns:p14="http://schemas.microsoft.com/office/powerpoint/2010/main" val="226096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9632-959B-7CA5-9B40-86490715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Non-smokers are higher than the smokers</a:t>
            </a:r>
          </a:p>
        </p:txBody>
      </p:sp>
      <p:pic>
        <p:nvPicPr>
          <p:cNvPr id="5" name="Content Placeholder 4" descr="A graph of smoker and smoker&#10;&#10;AI-generated content may be incorrect.">
            <a:extLst>
              <a:ext uri="{FF2B5EF4-FFF2-40B4-BE49-F238E27FC236}">
                <a16:creationId xmlns:a16="http://schemas.microsoft.com/office/drawing/2014/main" id="{2372AD7B-53D6-241B-68F3-B9B5A17F8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092" y="2052638"/>
            <a:ext cx="5473591" cy="4195762"/>
          </a:xfrm>
        </p:spPr>
      </p:pic>
    </p:spTree>
    <p:extLst>
      <p:ext uri="{BB962C8B-B14F-4D97-AF65-F5344CB8AC3E}">
        <p14:creationId xmlns:p14="http://schemas.microsoft.com/office/powerpoint/2010/main" val="1688807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508E-FA71-B127-0088-22C683C4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chart shows the distribution of the smokers or non-smokers by Sex</a:t>
            </a:r>
          </a:p>
        </p:txBody>
      </p:sp>
      <p:pic>
        <p:nvPicPr>
          <p:cNvPr id="5" name="Content Placeholder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5731995-39D6-118B-856B-98A5F56D9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2052638"/>
            <a:ext cx="7154334" cy="4195762"/>
          </a:xfrm>
        </p:spPr>
      </p:pic>
    </p:spTree>
    <p:extLst>
      <p:ext uri="{BB962C8B-B14F-4D97-AF65-F5344CB8AC3E}">
        <p14:creationId xmlns:p14="http://schemas.microsoft.com/office/powerpoint/2010/main" val="2659015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368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Wingdings 3</vt:lpstr>
      <vt:lpstr>Ion</vt:lpstr>
      <vt:lpstr>HEALTH INSURANCE COST PREDICTION</vt:lpstr>
      <vt:lpstr>DATA SUPPLIED</vt:lpstr>
      <vt:lpstr>Software languages and libraries used</vt:lpstr>
      <vt:lpstr>Steps taken for this project</vt:lpstr>
      <vt:lpstr>Cont…</vt:lpstr>
      <vt:lpstr>Chart shows that Smoker has the highest correlation with Charges</vt:lpstr>
      <vt:lpstr>Charges for Smokers are higher than Charges for Non-smokers</vt:lpstr>
      <vt:lpstr>Non-smokers are higher than the smokers</vt:lpstr>
      <vt:lpstr>The chart shows the distribution of the smokers or non-smokers by Sex</vt:lpstr>
      <vt:lpstr>Charges are higher for Smokers compared to Non-smokers</vt:lpstr>
      <vt:lpstr>As the Age increases, Charges also increase.</vt:lpstr>
      <vt:lpstr>But if you smoke, then you pay high charges even if you are younger.</vt:lpstr>
      <vt:lpstr>Generally, lower BMI means lower charges</vt:lpstr>
      <vt:lpstr>BMI does not have clear linear relationship with charges</vt:lpstr>
      <vt:lpstr>But those who smoke pay high despite having lower BMI</vt:lpstr>
      <vt:lpstr>Best Model Parameters: GBM</vt:lpstr>
      <vt:lpstr>Web-App: https://insurance-cost-prediction-app.nn.r.appspot.com/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Maulik Vyas</dc:creator>
  <cp:lastModifiedBy>Maulik Vyas</cp:lastModifiedBy>
  <cp:revision>2</cp:revision>
  <dcterms:created xsi:type="dcterms:W3CDTF">2025-03-14T16:59:53Z</dcterms:created>
  <dcterms:modified xsi:type="dcterms:W3CDTF">2025-03-14T20:27:13Z</dcterms:modified>
</cp:coreProperties>
</file>