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embeddedFontLst>
    <p:embeddedFont>
      <p:font typeface="Chewy" charset="1" panose="02000000000000000000"/>
      <p:regular r:id="rId8"/>
    </p:embeddedFont>
    <p:embeddedFont>
      <p:font typeface="Childos Arabic" charset="1" panose="000005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16" Target="../media/image23.png" Type="http://schemas.openxmlformats.org/officeDocument/2006/relationships/image"/><Relationship Id="rId17" Target="../media/image24.svg" Type="http://schemas.openxmlformats.org/officeDocument/2006/relationships/image"/><Relationship Id="rId18" Target="../media/image9.png" Type="http://schemas.openxmlformats.org/officeDocument/2006/relationships/image"/><Relationship Id="rId19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B8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812669">
            <a:off x="14517059" y="-3619471"/>
            <a:ext cx="5710900" cy="5665524"/>
          </a:xfrm>
          <a:custGeom>
            <a:avLst/>
            <a:gdLst/>
            <a:ahLst/>
            <a:cxnLst/>
            <a:rect r="r" b="b" t="t" l="l"/>
            <a:pathLst>
              <a:path h="5665524" w="5710900">
                <a:moveTo>
                  <a:pt x="0" y="0"/>
                </a:moveTo>
                <a:lnTo>
                  <a:pt x="5710900" y="0"/>
                </a:lnTo>
                <a:lnTo>
                  <a:pt x="5710900" y="5665524"/>
                </a:lnTo>
                <a:lnTo>
                  <a:pt x="0" y="5665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573881">
            <a:off x="-2334744" y="7938651"/>
            <a:ext cx="5710900" cy="5665524"/>
          </a:xfrm>
          <a:custGeom>
            <a:avLst/>
            <a:gdLst/>
            <a:ahLst/>
            <a:cxnLst/>
            <a:rect r="r" b="b" t="t" l="l"/>
            <a:pathLst>
              <a:path h="5665524" w="5710900">
                <a:moveTo>
                  <a:pt x="0" y="0"/>
                </a:moveTo>
                <a:lnTo>
                  <a:pt x="5710899" y="0"/>
                </a:lnTo>
                <a:lnTo>
                  <a:pt x="5710899" y="5665524"/>
                </a:lnTo>
                <a:lnTo>
                  <a:pt x="0" y="5665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30291" y="1522650"/>
            <a:ext cx="14227417" cy="7985138"/>
          </a:xfrm>
          <a:custGeom>
            <a:avLst/>
            <a:gdLst/>
            <a:ahLst/>
            <a:cxnLst/>
            <a:rect r="r" b="b" t="t" l="l"/>
            <a:pathLst>
              <a:path h="7985138" w="14227417">
                <a:moveTo>
                  <a:pt x="0" y="0"/>
                </a:moveTo>
                <a:lnTo>
                  <a:pt x="14227418" y="0"/>
                </a:lnTo>
                <a:lnTo>
                  <a:pt x="14227418" y="7985138"/>
                </a:lnTo>
                <a:lnTo>
                  <a:pt x="0" y="7985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21550" y="6756766"/>
            <a:ext cx="4063523" cy="4228058"/>
          </a:xfrm>
          <a:custGeom>
            <a:avLst/>
            <a:gdLst/>
            <a:ahLst/>
            <a:cxnLst/>
            <a:rect r="r" b="b" t="t" l="l"/>
            <a:pathLst>
              <a:path h="4228058" w="4063523">
                <a:moveTo>
                  <a:pt x="0" y="0"/>
                </a:moveTo>
                <a:lnTo>
                  <a:pt x="4063523" y="0"/>
                </a:lnTo>
                <a:lnTo>
                  <a:pt x="4063523" y="4228058"/>
                </a:lnTo>
                <a:lnTo>
                  <a:pt x="0" y="42280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58678" y="7144271"/>
            <a:ext cx="4063523" cy="4228058"/>
          </a:xfrm>
          <a:custGeom>
            <a:avLst/>
            <a:gdLst/>
            <a:ahLst/>
            <a:cxnLst/>
            <a:rect r="r" b="b" t="t" l="l"/>
            <a:pathLst>
              <a:path h="4228058" w="4063523">
                <a:moveTo>
                  <a:pt x="0" y="0"/>
                </a:moveTo>
                <a:lnTo>
                  <a:pt x="4063523" y="0"/>
                </a:lnTo>
                <a:lnTo>
                  <a:pt x="4063523" y="4228058"/>
                </a:lnTo>
                <a:lnTo>
                  <a:pt x="0" y="42280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647757">
            <a:off x="-875517" y="-796687"/>
            <a:ext cx="3808435" cy="4114800"/>
          </a:xfrm>
          <a:custGeom>
            <a:avLst/>
            <a:gdLst/>
            <a:ahLst/>
            <a:cxnLst/>
            <a:rect r="r" b="b" t="t" l="l"/>
            <a:pathLst>
              <a:path h="4114800" w="3808435">
                <a:moveTo>
                  <a:pt x="0" y="0"/>
                </a:moveTo>
                <a:lnTo>
                  <a:pt x="3808434" y="0"/>
                </a:lnTo>
                <a:lnTo>
                  <a:pt x="38084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6863025">
            <a:off x="14550822" y="1996397"/>
            <a:ext cx="1432474" cy="2695836"/>
          </a:xfrm>
          <a:custGeom>
            <a:avLst/>
            <a:gdLst/>
            <a:ahLst/>
            <a:cxnLst/>
            <a:rect r="r" b="b" t="t" l="l"/>
            <a:pathLst>
              <a:path h="2695836" w="1432474">
                <a:moveTo>
                  <a:pt x="0" y="0"/>
                </a:moveTo>
                <a:lnTo>
                  <a:pt x="1432474" y="0"/>
                </a:lnTo>
                <a:lnTo>
                  <a:pt x="1432474" y="2695835"/>
                </a:lnTo>
                <a:lnTo>
                  <a:pt x="0" y="2695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1182119">
            <a:off x="15318729" y="-2844109"/>
            <a:ext cx="4562782" cy="4114800"/>
          </a:xfrm>
          <a:custGeom>
            <a:avLst/>
            <a:gdLst/>
            <a:ahLst/>
            <a:cxnLst/>
            <a:rect r="r" b="b" t="t" l="l"/>
            <a:pathLst>
              <a:path h="4114800" w="4562782">
                <a:moveTo>
                  <a:pt x="0" y="0"/>
                </a:moveTo>
                <a:lnTo>
                  <a:pt x="4562783" y="0"/>
                </a:lnTo>
                <a:lnTo>
                  <a:pt x="45627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4208018">
            <a:off x="-1461507" y="8782299"/>
            <a:ext cx="4562782" cy="4114800"/>
          </a:xfrm>
          <a:custGeom>
            <a:avLst/>
            <a:gdLst/>
            <a:ahLst/>
            <a:cxnLst/>
            <a:rect r="r" b="b" t="t" l="l"/>
            <a:pathLst>
              <a:path h="4114800" w="4562782">
                <a:moveTo>
                  <a:pt x="0" y="0"/>
                </a:moveTo>
                <a:lnTo>
                  <a:pt x="4562783" y="0"/>
                </a:lnTo>
                <a:lnTo>
                  <a:pt x="45627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209621">
            <a:off x="4994885" y="1002321"/>
            <a:ext cx="8298229" cy="2266323"/>
          </a:xfrm>
          <a:custGeom>
            <a:avLst/>
            <a:gdLst/>
            <a:ahLst/>
            <a:cxnLst/>
            <a:rect r="r" b="b" t="t" l="l"/>
            <a:pathLst>
              <a:path h="2266323" w="8298229">
                <a:moveTo>
                  <a:pt x="0" y="0"/>
                </a:moveTo>
                <a:lnTo>
                  <a:pt x="8298230" y="0"/>
                </a:lnTo>
                <a:lnTo>
                  <a:pt x="8298230" y="2266323"/>
                </a:lnTo>
                <a:lnTo>
                  <a:pt x="0" y="226632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5400000">
            <a:off x="405847" y="5431034"/>
            <a:ext cx="3989886" cy="1145920"/>
          </a:xfrm>
          <a:custGeom>
            <a:avLst/>
            <a:gdLst/>
            <a:ahLst/>
            <a:cxnLst/>
            <a:rect r="r" b="b" t="t" l="l"/>
            <a:pathLst>
              <a:path h="1145920" w="3989886">
                <a:moveTo>
                  <a:pt x="0" y="0"/>
                </a:moveTo>
                <a:lnTo>
                  <a:pt x="3989886" y="0"/>
                </a:lnTo>
                <a:lnTo>
                  <a:pt x="3989886" y="1145921"/>
                </a:lnTo>
                <a:lnTo>
                  <a:pt x="0" y="1145921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894510" y="5526249"/>
            <a:ext cx="2364790" cy="2472689"/>
          </a:xfrm>
          <a:custGeom>
            <a:avLst/>
            <a:gdLst/>
            <a:ahLst/>
            <a:cxnLst/>
            <a:rect r="r" b="b" t="t" l="l"/>
            <a:pathLst>
              <a:path h="2472689" w="2364790">
                <a:moveTo>
                  <a:pt x="0" y="0"/>
                </a:moveTo>
                <a:lnTo>
                  <a:pt x="2364790" y="0"/>
                </a:lnTo>
                <a:lnTo>
                  <a:pt x="2364790" y="2472689"/>
                </a:lnTo>
                <a:lnTo>
                  <a:pt x="0" y="2472689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089266" y="1703625"/>
            <a:ext cx="8109468" cy="104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0"/>
              </a:lnSpc>
            </a:pPr>
            <a:r>
              <a:rPr lang="en-US" sz="8054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Latar Belakang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77786" y="3040977"/>
            <a:ext cx="11220983" cy="705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0"/>
              </a:lnSpc>
            </a:pPr>
            <a:r>
              <a:rPr lang="en-US" sz="4081" spc="44">
                <a:solidFill>
                  <a:srgbClr val="C43E5E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1. Alasan Adanya Fitur UPDATE</a:t>
            </a:r>
          </a:p>
          <a:p>
            <a:pPr algn="ctr">
              <a:lnSpc>
                <a:spcPts val="5060"/>
              </a:lnSpc>
            </a:pPr>
            <a:r>
              <a:rPr lang="en-US" sz="4081" spc="44">
                <a:solidFill>
                  <a:srgbClr val="C43E5E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Fitur update digunakan untuk memperbarui data yang sudah ada agar tetap akurat, relevan, dan up to date.</a:t>
            </a:r>
          </a:p>
          <a:p>
            <a:pPr algn="ctr">
              <a:lnSpc>
                <a:spcPts val="5060"/>
              </a:lnSpc>
            </a:pPr>
            <a:r>
              <a:rPr lang="en-US" sz="4081" spc="44">
                <a:solidFill>
                  <a:srgbClr val="C43E5E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qw</a:t>
            </a:r>
            <a:r>
              <a:rPr lang="en-US" sz="4081" spc="44">
                <a:solidFill>
                  <a:srgbClr val="C43E5E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Alasannya:Data bisa berubah seiring waktu, misalnya alamat, nomor telepon, status, jabatan, atau harga barang.Menghindari kesalahan data lama yang sudah tidak berlaku.Menjaga konsistensi dan keakuratan informasi dalam sistem.</a:t>
            </a:r>
          </a:p>
          <a:p>
            <a:pPr algn="ctr">
              <a:lnSpc>
                <a:spcPts val="5060"/>
              </a:lnSpc>
              <a:spcBef>
                <a:spcPct val="0"/>
              </a:spcBef>
            </a:pPr>
            <a:r>
              <a:rPr lang="en-US" sz="4081" spc="44">
                <a:solidFill>
                  <a:srgbClr val="C43E5E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Membantu dalam pengambilan keputusan berbasis data terbaru.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D7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14104">
            <a:off x="15054486" y="-2832762"/>
            <a:ext cx="5710900" cy="5665524"/>
          </a:xfrm>
          <a:custGeom>
            <a:avLst/>
            <a:gdLst/>
            <a:ahLst/>
            <a:cxnLst/>
            <a:rect r="r" b="b" t="t" l="l"/>
            <a:pathLst>
              <a:path h="5665524" w="5710900">
                <a:moveTo>
                  <a:pt x="0" y="0"/>
                </a:moveTo>
                <a:lnTo>
                  <a:pt x="5710900" y="0"/>
                </a:lnTo>
                <a:lnTo>
                  <a:pt x="5710900" y="5665524"/>
                </a:lnTo>
                <a:lnTo>
                  <a:pt x="0" y="5665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503822">
            <a:off x="-2285619" y="8276118"/>
            <a:ext cx="5710900" cy="5665524"/>
          </a:xfrm>
          <a:custGeom>
            <a:avLst/>
            <a:gdLst/>
            <a:ahLst/>
            <a:cxnLst/>
            <a:rect r="r" b="b" t="t" l="l"/>
            <a:pathLst>
              <a:path h="5665524" w="5710900">
                <a:moveTo>
                  <a:pt x="0" y="0"/>
                </a:moveTo>
                <a:lnTo>
                  <a:pt x="5710899" y="0"/>
                </a:lnTo>
                <a:lnTo>
                  <a:pt x="5710899" y="5665524"/>
                </a:lnTo>
                <a:lnTo>
                  <a:pt x="0" y="5665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30291" y="1522650"/>
            <a:ext cx="14227417" cy="7985138"/>
          </a:xfrm>
          <a:custGeom>
            <a:avLst/>
            <a:gdLst/>
            <a:ahLst/>
            <a:cxnLst/>
            <a:rect r="r" b="b" t="t" l="l"/>
            <a:pathLst>
              <a:path h="7985138" w="14227417">
                <a:moveTo>
                  <a:pt x="0" y="0"/>
                </a:moveTo>
                <a:lnTo>
                  <a:pt x="14227418" y="0"/>
                </a:lnTo>
                <a:lnTo>
                  <a:pt x="14227418" y="7985138"/>
                </a:lnTo>
                <a:lnTo>
                  <a:pt x="0" y="7985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421550" y="6756766"/>
            <a:ext cx="4063523" cy="4228058"/>
          </a:xfrm>
          <a:custGeom>
            <a:avLst/>
            <a:gdLst/>
            <a:ahLst/>
            <a:cxnLst/>
            <a:rect r="r" b="b" t="t" l="l"/>
            <a:pathLst>
              <a:path h="4228058" w="4063523">
                <a:moveTo>
                  <a:pt x="0" y="0"/>
                </a:moveTo>
                <a:lnTo>
                  <a:pt x="4063523" y="0"/>
                </a:lnTo>
                <a:lnTo>
                  <a:pt x="4063523" y="4228058"/>
                </a:lnTo>
                <a:lnTo>
                  <a:pt x="0" y="42280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58678" y="7144271"/>
            <a:ext cx="4063523" cy="4228058"/>
          </a:xfrm>
          <a:custGeom>
            <a:avLst/>
            <a:gdLst/>
            <a:ahLst/>
            <a:cxnLst/>
            <a:rect r="r" b="b" t="t" l="l"/>
            <a:pathLst>
              <a:path h="4228058" w="4063523">
                <a:moveTo>
                  <a:pt x="0" y="0"/>
                </a:moveTo>
                <a:lnTo>
                  <a:pt x="4063523" y="0"/>
                </a:lnTo>
                <a:lnTo>
                  <a:pt x="4063523" y="4228058"/>
                </a:lnTo>
                <a:lnTo>
                  <a:pt x="0" y="42280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647757">
            <a:off x="-875517" y="-796687"/>
            <a:ext cx="3808435" cy="4114800"/>
          </a:xfrm>
          <a:custGeom>
            <a:avLst/>
            <a:gdLst/>
            <a:ahLst/>
            <a:cxnLst/>
            <a:rect r="r" b="b" t="t" l="l"/>
            <a:pathLst>
              <a:path h="4114800" w="3808435">
                <a:moveTo>
                  <a:pt x="0" y="0"/>
                </a:moveTo>
                <a:lnTo>
                  <a:pt x="3808434" y="0"/>
                </a:lnTo>
                <a:lnTo>
                  <a:pt x="38084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182119">
            <a:off x="15318729" y="-2844109"/>
            <a:ext cx="4562782" cy="4114800"/>
          </a:xfrm>
          <a:custGeom>
            <a:avLst/>
            <a:gdLst/>
            <a:ahLst/>
            <a:cxnLst/>
            <a:rect r="r" b="b" t="t" l="l"/>
            <a:pathLst>
              <a:path h="4114800" w="4562782">
                <a:moveTo>
                  <a:pt x="0" y="0"/>
                </a:moveTo>
                <a:lnTo>
                  <a:pt x="4562783" y="0"/>
                </a:lnTo>
                <a:lnTo>
                  <a:pt x="45627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4208018">
            <a:off x="-1461507" y="8782299"/>
            <a:ext cx="4562782" cy="4114800"/>
          </a:xfrm>
          <a:custGeom>
            <a:avLst/>
            <a:gdLst/>
            <a:ahLst/>
            <a:cxnLst/>
            <a:rect r="r" b="b" t="t" l="l"/>
            <a:pathLst>
              <a:path h="4114800" w="4562782">
                <a:moveTo>
                  <a:pt x="0" y="0"/>
                </a:moveTo>
                <a:lnTo>
                  <a:pt x="4562783" y="0"/>
                </a:lnTo>
                <a:lnTo>
                  <a:pt x="456278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09621">
            <a:off x="4994885" y="1002321"/>
            <a:ext cx="8298229" cy="2266323"/>
          </a:xfrm>
          <a:custGeom>
            <a:avLst/>
            <a:gdLst/>
            <a:ahLst/>
            <a:cxnLst/>
            <a:rect r="r" b="b" t="t" l="l"/>
            <a:pathLst>
              <a:path h="2266323" w="8298229">
                <a:moveTo>
                  <a:pt x="0" y="0"/>
                </a:moveTo>
                <a:lnTo>
                  <a:pt x="8298230" y="0"/>
                </a:lnTo>
                <a:lnTo>
                  <a:pt x="8298230" y="2266323"/>
                </a:lnTo>
                <a:lnTo>
                  <a:pt x="0" y="226632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28904" y="2700690"/>
            <a:ext cx="8657587" cy="7417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4"/>
              </a:lnSpc>
            </a:pPr>
            <a:r>
              <a:rPr lang="en-US" sz="3148" spc="34">
                <a:solidFill>
                  <a:srgbClr val="C26815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2. Latar Belakang Adanya UPDATE dan DELETE </a:t>
            </a:r>
            <a:r>
              <a:rPr lang="en-US" sz="3148" spc="34">
                <a:solidFill>
                  <a:srgbClr val="C26815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Dalam sistem basis data, data tidak selalu bersifat statis, melainkan dinamis — bisa berubah atau dihapus sesuai kondisi nyata.</a:t>
            </a:r>
          </a:p>
          <a:p>
            <a:pPr algn="ctr">
              <a:lnSpc>
                <a:spcPts val="3904"/>
              </a:lnSpc>
            </a:pPr>
            <a:r>
              <a:rPr lang="en-US" sz="3148" spc="34">
                <a:solidFill>
                  <a:srgbClr val="C26815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Untuk menjaga kualitas data, dibutuhkan mekanisme untuk memperbarui (update) dan menghapus (delete) data secara aman dan efisien.</a:t>
            </a:r>
          </a:p>
          <a:p>
            <a:pPr algn="ctr">
              <a:lnSpc>
                <a:spcPts val="3904"/>
              </a:lnSpc>
            </a:pPr>
            <a:r>
              <a:rPr lang="en-US" sz="3148" spc="34">
                <a:solidFill>
                  <a:srgbClr val="C26815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SQL (Structured Query Language) kemudian menyediakan dua perintah utama untuk itu:</a:t>
            </a:r>
          </a:p>
          <a:p>
            <a:pPr algn="ctr" marL="679853" indent="-339927" lvl="1">
              <a:lnSpc>
                <a:spcPts val="3904"/>
              </a:lnSpc>
              <a:buAutoNum type="arabicPeriod" startAt="1"/>
            </a:pPr>
            <a:r>
              <a:rPr lang="en-US" sz="3148" spc="34">
                <a:solidFill>
                  <a:srgbClr val="C26815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UPDATE nama_tabel SET kolom = nilai_baru WHERE kondisi;</a:t>
            </a:r>
          </a:p>
          <a:p>
            <a:pPr algn="ctr">
              <a:lnSpc>
                <a:spcPts val="3904"/>
              </a:lnSpc>
            </a:pPr>
            <a:r>
              <a:rPr lang="en-US" sz="3148" spc="34">
                <a:solidFill>
                  <a:srgbClr val="C26815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DELETE FROM nama_tabel WHERE kondisi;</a:t>
            </a:r>
          </a:p>
          <a:p>
            <a:pPr algn="ctr">
              <a:lnSpc>
                <a:spcPts val="3904"/>
              </a:lnSpc>
              <a:spcBef>
                <a:spcPct val="0"/>
              </a:spcBef>
            </a:pPr>
            <a:r>
              <a:rPr lang="en-US" sz="3148" spc="34">
                <a:solidFill>
                  <a:srgbClr val="C26815"/>
                </a:solidFill>
                <a:latin typeface="Childos Arabic"/>
                <a:ea typeface="Childos Arabic"/>
                <a:cs typeface="Childos Arabic"/>
                <a:sym typeface="Childos Arabic"/>
              </a:rPr>
              <a:t>Tanpa kedua fitur ini, database akan cepat dipenuhi data lama, salah, atau ganda, sehingga hasil analisis menjadi tidak akurat.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3970920" y="6554526"/>
            <a:ext cx="3288380" cy="2675919"/>
          </a:xfrm>
          <a:custGeom>
            <a:avLst/>
            <a:gdLst/>
            <a:ahLst/>
            <a:cxnLst/>
            <a:rect r="r" b="b" t="t" l="l"/>
            <a:pathLst>
              <a:path h="2675919" w="3288380">
                <a:moveTo>
                  <a:pt x="0" y="0"/>
                </a:moveTo>
                <a:lnTo>
                  <a:pt x="3288380" y="0"/>
                </a:lnTo>
                <a:lnTo>
                  <a:pt x="3288380" y="2675920"/>
                </a:lnTo>
                <a:lnTo>
                  <a:pt x="0" y="26759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089266" y="1703625"/>
            <a:ext cx="8109468" cy="1044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70"/>
              </a:lnSpc>
            </a:pPr>
            <a:r>
              <a:rPr lang="en-US" sz="8054">
                <a:solidFill>
                  <a:srgbClr val="FFFFFF"/>
                </a:solidFill>
                <a:latin typeface="Chewy"/>
                <a:ea typeface="Chewy"/>
                <a:cs typeface="Chewy"/>
                <a:sym typeface="Chewy"/>
              </a:rPr>
              <a:t>Penjelasan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323008">
            <a:off x="1662099" y="4387182"/>
            <a:ext cx="1432474" cy="2695836"/>
          </a:xfrm>
          <a:custGeom>
            <a:avLst/>
            <a:gdLst/>
            <a:ahLst/>
            <a:cxnLst/>
            <a:rect r="r" b="b" t="t" l="l"/>
            <a:pathLst>
              <a:path h="2695836" w="1432474">
                <a:moveTo>
                  <a:pt x="0" y="0"/>
                </a:moveTo>
                <a:lnTo>
                  <a:pt x="1432474" y="0"/>
                </a:lnTo>
                <a:lnTo>
                  <a:pt x="1432474" y="2695836"/>
                </a:lnTo>
                <a:lnTo>
                  <a:pt x="0" y="269583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DAG1vc8c5nA</dc:identifier>
  <dcterms:modified xsi:type="dcterms:W3CDTF">2011-08-01T06:04:30Z</dcterms:modified>
  <cp:revision>1</cp:revision>
  <dc:title>1. Alasan Adanya Fitur UPDATE Fitur update digunakan untuk memperbarui data yang sudah ada agar tetap akurat, relevan, dan up to date. qwAlasannya:Data bisa berubah seiring waktu, misalnya alamat, nomor telepon, status, jabatan, atau harga</dc:title>
</cp:coreProperties>
</file>