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6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Reinforcement_Excel_Superstore_With_Macros(AutoRecovered)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Reinforcement_Excel_Superstore_With_Macros(AutoRecovered)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Reinforcement_Excel_Superstore_With_Macros(AutoRecovered)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[Reinforcement_Excel_Superstore_With_Macros(AutoRecovered).xlsm]8.Pivot Table and Charts!PivotTable3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'8.Pivot Table and Charts'!$B$110:$B$111</c:f>
              <c:strCache>
                <c:ptCount val="1"/>
                <c:pt idx="0">
                  <c:v>Central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'8.Pivot Table and Charts'!$A$112:$A$129</c:f>
              <c:strCache>
                <c:ptCount val="17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  <c:pt idx="11">
                  <c:v>Machines</c:v>
                </c:pt>
                <c:pt idx="12">
                  <c:v>Paper</c:v>
                </c:pt>
                <c:pt idx="13">
                  <c:v>Phones</c:v>
                </c:pt>
                <c:pt idx="14">
                  <c:v>Storage</c:v>
                </c:pt>
                <c:pt idx="15">
                  <c:v>Supplies</c:v>
                </c:pt>
                <c:pt idx="16">
                  <c:v>Tables</c:v>
                </c:pt>
              </c:strCache>
            </c:strRef>
          </c:cat>
          <c:val>
            <c:numRef>
              <c:f>'8.Pivot Table and Charts'!$B$112:$B$129</c:f>
              <c:numCache>
                <c:formatCode>General</c:formatCode>
                <c:ptCount val="17"/>
                <c:pt idx="0">
                  <c:v>6107.5424000000039</c:v>
                </c:pt>
                <c:pt idx="1">
                  <c:v>5678.4980999999998</c:v>
                </c:pt>
                <c:pt idx="2">
                  <c:v>1054.4368000000002</c:v>
                </c:pt>
                <c:pt idx="3">
                  <c:v>17799.707200000004</c:v>
                </c:pt>
                <c:pt idx="4">
                  <c:v>6783.6794159999981</c:v>
                </c:pt>
                <c:pt idx="5">
                  <c:v>19395.891000000003</c:v>
                </c:pt>
                <c:pt idx="6">
                  <c:v>6423.9215999999997</c:v>
                </c:pt>
                <c:pt idx="7">
                  <c:v>858.48959999999977</c:v>
                </c:pt>
                <c:pt idx="8">
                  <c:v>143.43680000000001</c:v>
                </c:pt>
                <c:pt idx="9">
                  <c:v>5364.3671999999997</c:v>
                </c:pt>
                <c:pt idx="10">
                  <c:v>424.57439999999991</c:v>
                </c:pt>
                <c:pt idx="11">
                  <c:v>9299.900599999999</c:v>
                </c:pt>
                <c:pt idx="12">
                  <c:v>3216.2752000000028</c:v>
                </c:pt>
                <c:pt idx="13">
                  <c:v>13398.979199999998</c:v>
                </c:pt>
                <c:pt idx="14">
                  <c:v>8340.974400000001</c:v>
                </c:pt>
                <c:pt idx="15">
                  <c:v>1702.576</c:v>
                </c:pt>
                <c:pt idx="16">
                  <c:v>10698.515699999994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31-49C9-8025-66046D79C35C}"/>
            </c:ext>
          </c:extLst>
        </c:ser>
        <c:ser>
          <c:idx val="1"/>
          <c:order val="1"/>
          <c:tx>
            <c:strRef>
              <c:f>'8.Pivot Table and Charts'!$C$110:$C$111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'8.Pivot Table and Charts'!$A$112:$A$129</c:f>
              <c:strCache>
                <c:ptCount val="17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  <c:pt idx="11">
                  <c:v>Machines</c:v>
                </c:pt>
                <c:pt idx="12">
                  <c:v>Paper</c:v>
                </c:pt>
                <c:pt idx="13">
                  <c:v>Phones</c:v>
                </c:pt>
                <c:pt idx="14">
                  <c:v>Storage</c:v>
                </c:pt>
                <c:pt idx="15">
                  <c:v>Supplies</c:v>
                </c:pt>
                <c:pt idx="16">
                  <c:v>Tables</c:v>
                </c:pt>
              </c:strCache>
            </c:strRef>
          </c:cat>
          <c:val>
            <c:numRef>
              <c:f>'8.Pivot Table and Charts'!$C$112:$C$129</c:f>
              <c:numCache>
                <c:formatCode>General</c:formatCode>
                <c:ptCount val="17"/>
                <c:pt idx="0">
                  <c:v>7826.2256000000034</c:v>
                </c:pt>
                <c:pt idx="1">
                  <c:v>5848.9872000000005</c:v>
                </c:pt>
                <c:pt idx="2">
                  <c:v>1277.4127999999994</c:v>
                </c:pt>
                <c:pt idx="3">
                  <c:v>14276.854299999985</c:v>
                </c:pt>
                <c:pt idx="4">
                  <c:v>10407.055599999998</c:v>
                </c:pt>
                <c:pt idx="5">
                  <c:v>16645.437100000006</c:v>
                </c:pt>
                <c:pt idx="6">
                  <c:v>13263.859999999999</c:v>
                </c:pt>
                <c:pt idx="7">
                  <c:v>771.9824000000001</c:v>
                </c:pt>
                <c:pt idx="8">
                  <c:v>145.53919999999999</c:v>
                </c:pt>
                <c:pt idx="9">
                  <c:v>5108.8784000000023</c:v>
                </c:pt>
                <c:pt idx="10">
                  <c:v>446.87519999999995</c:v>
                </c:pt>
                <c:pt idx="11">
                  <c:v>16577.4421</c:v>
                </c:pt>
                <c:pt idx="12">
                  <c:v>3408.6000000000026</c:v>
                </c:pt>
                <c:pt idx="13">
                  <c:v>24339.361600000011</c:v>
                </c:pt>
                <c:pt idx="14">
                  <c:v>12219.976000000002</c:v>
                </c:pt>
                <c:pt idx="15">
                  <c:v>2009.1791999999998</c:v>
                </c:pt>
                <c:pt idx="16">
                  <c:v>14713.773900000006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31-49C9-8025-66046D79C35C}"/>
            </c:ext>
          </c:extLst>
        </c:ser>
        <c:ser>
          <c:idx val="2"/>
          <c:order val="2"/>
          <c:tx>
            <c:strRef>
              <c:f>'8.Pivot Table and Charts'!$D$110:$D$111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'8.Pivot Table and Charts'!$A$112:$A$129</c:f>
              <c:strCache>
                <c:ptCount val="17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  <c:pt idx="11">
                  <c:v>Machines</c:v>
                </c:pt>
                <c:pt idx="12">
                  <c:v>Paper</c:v>
                </c:pt>
                <c:pt idx="13">
                  <c:v>Phones</c:v>
                </c:pt>
                <c:pt idx="14">
                  <c:v>Storage</c:v>
                </c:pt>
                <c:pt idx="15">
                  <c:v>Supplies</c:v>
                </c:pt>
                <c:pt idx="16">
                  <c:v>Tables</c:v>
                </c:pt>
              </c:strCache>
            </c:strRef>
          </c:cat>
          <c:val>
            <c:numRef>
              <c:f>'8.Pivot Table and Charts'!$D$112:$D$129</c:f>
              <c:numCache>
                <c:formatCode>General</c:formatCode>
                <c:ptCount val="17"/>
                <c:pt idx="0">
                  <c:v>4755.4463999999989</c:v>
                </c:pt>
                <c:pt idx="1">
                  <c:v>3508.4911999999995</c:v>
                </c:pt>
                <c:pt idx="2">
                  <c:v>814.93119999999954</c:v>
                </c:pt>
                <c:pt idx="3">
                  <c:v>12081.319499999992</c:v>
                </c:pt>
                <c:pt idx="4">
                  <c:v>1906.4719999999998</c:v>
                </c:pt>
                <c:pt idx="5">
                  <c:v>7986.9231999999975</c:v>
                </c:pt>
                <c:pt idx="6">
                  <c:v>1583.9584</c:v>
                </c:pt>
                <c:pt idx="7">
                  <c:v>568.0687999999999</c:v>
                </c:pt>
                <c:pt idx="8">
                  <c:v>88.620800000000031</c:v>
                </c:pt>
                <c:pt idx="9">
                  <c:v>3058.5312000000022</c:v>
                </c:pt>
                <c:pt idx="10">
                  <c:v>405.73280000000011</c:v>
                </c:pt>
                <c:pt idx="11">
                  <c:v>21520.477399999996</c:v>
                </c:pt>
                <c:pt idx="12">
                  <c:v>2507.3632000000007</c:v>
                </c:pt>
                <c:pt idx="13">
                  <c:v>10438.481600000005</c:v>
                </c:pt>
                <c:pt idx="14">
                  <c:v>6289.6176000000023</c:v>
                </c:pt>
                <c:pt idx="15">
                  <c:v>1389.7376000000002</c:v>
                </c:pt>
                <c:pt idx="16">
                  <c:v>12432.294300000001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31-49C9-8025-66046D79C35C}"/>
            </c:ext>
          </c:extLst>
        </c:ser>
        <c:ser>
          <c:idx val="3"/>
          <c:order val="3"/>
          <c:tx>
            <c:strRef>
              <c:f>'8.Pivot Table and Charts'!$E$110:$E$111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'8.Pivot Table and Charts'!$A$112:$A$129</c:f>
              <c:strCache>
                <c:ptCount val="17"/>
                <c:pt idx="0">
                  <c:v>Accessories</c:v>
                </c:pt>
                <c:pt idx="1">
                  <c:v>Appliances</c:v>
                </c:pt>
                <c:pt idx="2">
                  <c:v>Art</c:v>
                </c:pt>
                <c:pt idx="3">
                  <c:v>Binders</c:v>
                </c:pt>
                <c:pt idx="4">
                  <c:v>Bookcases</c:v>
                </c:pt>
                <c:pt idx="5">
                  <c:v>Chairs</c:v>
                </c:pt>
                <c:pt idx="6">
                  <c:v>Copiers</c:v>
                </c:pt>
                <c:pt idx="7">
                  <c:v>Envelopes</c:v>
                </c:pt>
                <c:pt idx="8">
                  <c:v>Fasteners</c:v>
                </c:pt>
                <c:pt idx="9">
                  <c:v>Furnishings</c:v>
                </c:pt>
                <c:pt idx="10">
                  <c:v>Labels</c:v>
                </c:pt>
                <c:pt idx="11">
                  <c:v>Machines</c:v>
                </c:pt>
                <c:pt idx="12">
                  <c:v>Paper</c:v>
                </c:pt>
                <c:pt idx="13">
                  <c:v>Phones</c:v>
                </c:pt>
                <c:pt idx="14">
                  <c:v>Storage</c:v>
                </c:pt>
                <c:pt idx="15">
                  <c:v>Supplies</c:v>
                </c:pt>
                <c:pt idx="16">
                  <c:v>Tables</c:v>
                </c:pt>
              </c:strCache>
            </c:strRef>
          </c:cat>
          <c:val>
            <c:numRef>
              <c:f>'8.Pivot Table and Charts'!$E$112:$E$129</c:f>
              <c:numCache>
                <c:formatCode>General</c:formatCode>
                <c:ptCount val="17"/>
                <c:pt idx="0">
                  <c:v>10052.036799999996</c:v>
                </c:pt>
                <c:pt idx="1">
                  <c:v>4944.9136000000008</c:v>
                </c:pt>
                <c:pt idx="2">
                  <c:v>1556.3919999999996</c:v>
                </c:pt>
                <c:pt idx="3">
                  <c:v>12679.915099999995</c:v>
                </c:pt>
                <c:pt idx="4">
                  <c:v>6813.1408249999986</c:v>
                </c:pt>
                <c:pt idx="5">
                  <c:v>20356.265599999988</c:v>
                </c:pt>
                <c:pt idx="6">
                  <c:v>8959.8592000000008</c:v>
                </c:pt>
                <c:pt idx="7">
                  <c:v>672.48160000000007</c:v>
                </c:pt>
                <c:pt idx="8">
                  <c:v>154.34559999999991</c:v>
                </c:pt>
                <c:pt idx="9">
                  <c:v>5009.1440000000002</c:v>
                </c:pt>
                <c:pt idx="10">
                  <c:v>850.49760000000015</c:v>
                </c:pt>
                <c:pt idx="11">
                  <c:v>10733.6014</c:v>
                </c:pt>
                <c:pt idx="12">
                  <c:v>4437.2880000000005</c:v>
                </c:pt>
                <c:pt idx="13">
                  <c:v>19736.870400000011</c:v>
                </c:pt>
                <c:pt idx="14">
                  <c:v>11604.003199999997</c:v>
                </c:pt>
                <c:pt idx="15">
                  <c:v>2970.8464000000008</c:v>
                </c:pt>
                <c:pt idx="16">
                  <c:v>17800.214800000005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31-49C9-8025-66046D79C3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66334208"/>
        <c:axId val="666334536"/>
        <c:axId val="0"/>
      </c:bar3DChart>
      <c:catAx>
        <c:axId val="66633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334536"/>
        <c:crosses val="autoZero"/>
        <c:auto val="1"/>
        <c:lblAlgn val="ctr"/>
        <c:lblOffset val="100"/>
        <c:noMultiLvlLbl val="0"/>
      </c:catAx>
      <c:valAx>
        <c:axId val="666334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334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4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[Reinforcement_Excel_Superstore_With_Macros(AutoRecovered).xlsm]8.Pivot Table and Charts!PivotTable8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'8.Pivot Table and Charts'!$B$220</c:f>
              <c:strCache>
                <c:ptCount val="1"/>
                <c:pt idx="0">
                  <c:v>Count of Ship Mode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60-422D-9DF9-A8EC5A8E24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60-422D-9DF9-A8EC5A8E24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60-422D-9DF9-A8EC5A8E246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60-422D-9DF9-A8EC5A8E246D}"/>
              </c:ext>
            </c:extLst>
          </c:dPt>
          <c:cat>
            <c:strRef>
              <c:f>'8.Pivot Table and Charts'!$A$221:$A$225</c:f>
              <c:strCache>
                <c:ptCount val="4"/>
                <c:pt idx="0">
                  <c:v>Standard Class</c:v>
                </c:pt>
                <c:pt idx="1">
                  <c:v>Second Class</c:v>
                </c:pt>
                <c:pt idx="2">
                  <c:v>First Class</c:v>
                </c:pt>
                <c:pt idx="3">
                  <c:v>Same Day</c:v>
                </c:pt>
              </c:strCache>
            </c:strRef>
          </c:cat>
          <c:val>
            <c:numRef>
              <c:f>'8.Pivot Table and Charts'!$B$221:$B$225</c:f>
              <c:numCache>
                <c:formatCode>General</c:formatCode>
                <c:ptCount val="4"/>
                <c:pt idx="0">
                  <c:v>5968</c:v>
                </c:pt>
                <c:pt idx="1">
                  <c:v>1945</c:v>
                </c:pt>
                <c:pt idx="2">
                  <c:v>1538</c:v>
                </c:pt>
                <c:pt idx="3">
                  <c:v>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860-422D-9DF9-A8EC5A8E246D}"/>
            </c:ext>
          </c:extLst>
        </c:ser>
        <c:ser>
          <c:idx val="1"/>
          <c:order val="1"/>
          <c:tx>
            <c:strRef>
              <c:f>'8.Pivot Table and Charts'!$C$220</c:f>
              <c:strCache>
                <c:ptCount val="1"/>
                <c:pt idx="0">
                  <c:v>Sum of AdjustedSales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7860-422D-9DF9-A8EC5A8E24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7860-422D-9DF9-A8EC5A8E24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7860-422D-9DF9-A8EC5A8E246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7860-422D-9DF9-A8EC5A8E246D}"/>
              </c:ext>
            </c:extLst>
          </c:dPt>
          <c:cat>
            <c:strRef>
              <c:f>'8.Pivot Table and Charts'!$A$221:$A$225</c:f>
              <c:strCache>
                <c:ptCount val="4"/>
                <c:pt idx="0">
                  <c:v>Standard Class</c:v>
                </c:pt>
                <c:pt idx="1">
                  <c:v>Second Class</c:v>
                </c:pt>
                <c:pt idx="2">
                  <c:v>First Class</c:v>
                </c:pt>
                <c:pt idx="3">
                  <c:v>Same Day</c:v>
                </c:pt>
              </c:strCache>
            </c:strRef>
          </c:cat>
          <c:val>
            <c:numRef>
              <c:f>'8.Pivot Table and Charts'!$C$221:$C$225</c:f>
              <c:numCache>
                <c:formatCode>General</c:formatCode>
                <c:ptCount val="4"/>
                <c:pt idx="0">
                  <c:v>1059055.6113400015</c:v>
                </c:pt>
                <c:pt idx="1">
                  <c:v>365272.0445019998</c:v>
                </c:pt>
                <c:pt idx="2">
                  <c:v>276294.94951699983</c:v>
                </c:pt>
                <c:pt idx="3">
                  <c:v>99930.765399999887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7860-422D-9DF9-A8EC5A8E2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4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[Reinforcement_Excel_Superstore_With_Macros(AutoRecovered).xlsm]Insights deriving charts!PivotTable2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ysClr val="windowText" lastClr="000000"/>
                </a:solidFill>
              </a:rPr>
              <a:t>PROFIT</a:t>
            </a: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8889154412287666E-2"/>
          <c:y val="0.17324074074074075"/>
          <c:w val="0.85743248356362745"/>
          <c:h val="0.61044655876348786"/>
        </c:manualLayout>
      </c:layout>
      <c:lineChart>
        <c:grouping val="standard"/>
        <c:varyColors val="0"/>
        <c:ser>
          <c:idx val="0"/>
          <c:order val="0"/>
          <c:tx>
            <c:strRef>
              <c:f>'Insights deriving charts'!$B$89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'Insights deriving charts'!$A$90:$A$107</c:f>
              <c:strCache>
                <c:ptCount val="17"/>
                <c:pt idx="0">
                  <c:v>Binders</c:v>
                </c:pt>
                <c:pt idx="1">
                  <c:v>Paper</c:v>
                </c:pt>
                <c:pt idx="2">
                  <c:v>Furnishings</c:v>
                </c:pt>
                <c:pt idx="3">
                  <c:v>Phones</c:v>
                </c:pt>
                <c:pt idx="4">
                  <c:v>Storage</c:v>
                </c:pt>
                <c:pt idx="5">
                  <c:v>Art</c:v>
                </c:pt>
                <c:pt idx="6">
                  <c:v>Accessories</c:v>
                </c:pt>
                <c:pt idx="7">
                  <c:v>Chairs</c:v>
                </c:pt>
                <c:pt idx="8">
                  <c:v>Appliances</c:v>
                </c:pt>
                <c:pt idx="9">
                  <c:v>Labels</c:v>
                </c:pt>
                <c:pt idx="10">
                  <c:v>Tables</c:v>
                </c:pt>
                <c:pt idx="11">
                  <c:v>Envelopes</c:v>
                </c:pt>
                <c:pt idx="12">
                  <c:v>Bookcases</c:v>
                </c:pt>
                <c:pt idx="13">
                  <c:v>Fasteners</c:v>
                </c:pt>
                <c:pt idx="14">
                  <c:v>Supplies</c:v>
                </c:pt>
                <c:pt idx="15">
                  <c:v>Machines</c:v>
                </c:pt>
                <c:pt idx="16">
                  <c:v>Copiers</c:v>
                </c:pt>
              </c:strCache>
            </c:strRef>
          </c:cat>
          <c:val>
            <c:numRef>
              <c:f>'Insights deriving charts'!$B$90:$B$107</c:f>
              <c:numCache>
                <c:formatCode>General</c:formatCode>
                <c:ptCount val="17"/>
                <c:pt idx="0">
                  <c:v>1523</c:v>
                </c:pt>
                <c:pt idx="1">
                  <c:v>1370</c:v>
                </c:pt>
                <c:pt idx="2">
                  <c:v>957</c:v>
                </c:pt>
                <c:pt idx="3">
                  <c:v>889</c:v>
                </c:pt>
                <c:pt idx="4">
                  <c:v>846</c:v>
                </c:pt>
                <c:pt idx="5">
                  <c:v>796</c:v>
                </c:pt>
                <c:pt idx="6">
                  <c:v>775</c:v>
                </c:pt>
                <c:pt idx="7">
                  <c:v>617</c:v>
                </c:pt>
                <c:pt idx="8">
                  <c:v>466</c:v>
                </c:pt>
                <c:pt idx="9">
                  <c:v>364</c:v>
                </c:pt>
                <c:pt idx="10">
                  <c:v>319</c:v>
                </c:pt>
                <c:pt idx="11">
                  <c:v>254</c:v>
                </c:pt>
                <c:pt idx="12">
                  <c:v>228</c:v>
                </c:pt>
                <c:pt idx="13">
                  <c:v>217</c:v>
                </c:pt>
                <c:pt idx="14">
                  <c:v>190</c:v>
                </c:pt>
                <c:pt idx="15">
                  <c:v>115</c:v>
                </c:pt>
                <c:pt idx="16">
                  <c:v>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C3-4CC3-A27A-F001345723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8514168"/>
        <c:axId val="1038515152"/>
      </c:lineChart>
      <c:catAx>
        <c:axId val="1038514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515152"/>
        <c:crosses val="autoZero"/>
        <c:auto val="1"/>
        <c:lblAlgn val="ctr"/>
        <c:lblOffset val="100"/>
        <c:noMultiLvlLbl val="0"/>
      </c:catAx>
      <c:valAx>
        <c:axId val="1038515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514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4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540-EB60-453D-BE21-E04B07E97E3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4AFA-4AE0-427D-8CAA-03CB30A0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540-EB60-453D-BE21-E04B07E97E3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4AFA-4AE0-427D-8CAA-03CB30A0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0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540-EB60-453D-BE21-E04B07E97E3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4AFA-4AE0-427D-8CAA-03CB30A0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6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540-EB60-453D-BE21-E04B07E97E3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4AFA-4AE0-427D-8CAA-03CB30A050C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3961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540-EB60-453D-BE21-E04B07E97E3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4AFA-4AE0-427D-8CAA-03CB30A0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7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540-EB60-453D-BE21-E04B07E97E3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4AFA-4AE0-427D-8CAA-03CB30A0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21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540-EB60-453D-BE21-E04B07E97E3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4AFA-4AE0-427D-8CAA-03CB30A0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00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540-EB60-453D-BE21-E04B07E97E3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4AFA-4AE0-427D-8CAA-03CB30A0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97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540-EB60-453D-BE21-E04B07E97E3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4AFA-4AE0-427D-8CAA-03CB30A0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540-EB60-453D-BE21-E04B07E97E3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4AFA-4AE0-427D-8CAA-03CB30A0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540-EB60-453D-BE21-E04B07E97E3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4AFA-4AE0-427D-8CAA-03CB30A0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9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540-EB60-453D-BE21-E04B07E97E3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4AFA-4AE0-427D-8CAA-03CB30A0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5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540-EB60-453D-BE21-E04B07E97E3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4AFA-4AE0-427D-8CAA-03CB30A0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9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540-EB60-453D-BE21-E04B07E97E3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4AFA-4AE0-427D-8CAA-03CB30A0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0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540-EB60-453D-BE21-E04B07E97E3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4AFA-4AE0-427D-8CAA-03CB30A0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5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540-EB60-453D-BE21-E04B07E97E3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4AFA-4AE0-427D-8CAA-03CB30A0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8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9540-EB60-453D-BE21-E04B07E97E3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4AFA-4AE0-427D-8CAA-03CB30A0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3E09540-EB60-453D-BE21-E04B07E97E3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46C4AFA-4AE0-427D-8CAA-03CB30A05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0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13FB-B255-47B4-847B-ACA9A4A71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348" y="430695"/>
            <a:ext cx="9475304" cy="2395331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SALES DATA ANALYSIS</a:t>
            </a:r>
            <a:br>
              <a:rPr lang="en-US" sz="5400" dirty="0">
                <a:latin typeface="Algerian" panose="04020705040A02060702" pitchFamily="82" charset="0"/>
              </a:rPr>
            </a:br>
            <a:r>
              <a:rPr lang="en-US" sz="5400" dirty="0">
                <a:latin typeface="Algerian" panose="04020705040A02060702" pitchFamily="82" charset="0"/>
              </a:rPr>
              <a:t>ADVANCED  </a:t>
            </a:r>
            <a:r>
              <a:rPr lang="en-US" sz="5400" dirty="0" err="1">
                <a:latin typeface="Algerian" panose="04020705040A02060702" pitchFamily="82" charset="0"/>
              </a:rPr>
              <a:t>EXCEl</a:t>
            </a:r>
            <a:r>
              <a:rPr lang="en-US" sz="5400" dirty="0">
                <a:latin typeface="Algerian" panose="04020705040A02060702" pitchFamily="82" charset="0"/>
              </a:rPr>
              <a:t>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08EED-0E55-4D2B-A8AD-943FEC7AF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5843" y="3230218"/>
            <a:ext cx="4167809" cy="319708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>MAUL SRI M                </a:t>
            </a:r>
          </a:p>
          <a:p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>03/01/2025</a:t>
            </a:r>
          </a:p>
          <a:p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>DATA ANALYTICS</a:t>
            </a:r>
          </a:p>
          <a:p>
            <a:r>
              <a:rPr lang="en-US" sz="2800" dirty="0">
                <a:solidFill>
                  <a:schemeClr val="tx1"/>
                </a:solidFill>
                <a:latin typeface="Algerian" panose="04020705040A02060702" pitchFamily="82" charset="0"/>
              </a:rPr>
              <a:t>JULY-ONLINE-FN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39936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AC3B-3A7E-4DC5-B327-40C6396FE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39" y="341194"/>
            <a:ext cx="3699168" cy="896385"/>
          </a:xfrm>
        </p:spPr>
        <p:txBody>
          <a:bodyPr>
            <a:norm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8B67F-21B5-48C7-9F15-9743DD2D182B}"/>
              </a:ext>
            </a:extLst>
          </p:cNvPr>
          <p:cNvSpPr txBox="1"/>
          <p:nvPr/>
        </p:nvSpPr>
        <p:spPr>
          <a:xfrm>
            <a:off x="1828800" y="1237579"/>
            <a:ext cx="8693426" cy="387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mbria(body)"/>
              </a:rPr>
              <a:t>Enhance customer relationship.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Cambria(body)"/>
              </a:rPr>
              <a:t>Analyse</a:t>
            </a:r>
            <a:r>
              <a:rPr lang="en-US" sz="3200" dirty="0">
                <a:latin typeface="Cambria(body)"/>
              </a:rPr>
              <a:t> sales cycle by KPI’s.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mbria(body)"/>
              </a:rPr>
              <a:t>Discontinue underperforming products.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mbria(body)"/>
              </a:rPr>
              <a:t>Winning sales opportunity.</a:t>
            </a:r>
          </a:p>
        </p:txBody>
      </p:sp>
    </p:spTree>
    <p:extLst>
      <p:ext uri="{BB962C8B-B14F-4D97-AF65-F5344CB8AC3E}">
        <p14:creationId xmlns:p14="http://schemas.microsoft.com/office/powerpoint/2010/main" val="2477091026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C470-CA65-4E92-BBFD-DE9D6C83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188010"/>
            <a:ext cx="10364451" cy="159617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pperplate Gothic Bold" panose="020E0705020206020404" pitchFamily="34" charset="0"/>
              </a:rPr>
              <a:t>Any queries?</a:t>
            </a:r>
          </a:p>
        </p:txBody>
      </p:sp>
    </p:spTree>
    <p:extLst>
      <p:ext uri="{BB962C8B-B14F-4D97-AF65-F5344CB8AC3E}">
        <p14:creationId xmlns:p14="http://schemas.microsoft.com/office/powerpoint/2010/main" val="1162209721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72DB-1C1B-47E6-A4B5-2967848D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890" y="2051532"/>
            <a:ext cx="5579973" cy="159617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opperplate Gothic Bold" panose="020E07050202060204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986297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B950-F7CE-43CF-8D26-8FFC57C5C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124" y="495688"/>
            <a:ext cx="7155463" cy="957620"/>
          </a:xfrm>
        </p:spPr>
        <p:txBody>
          <a:bodyPr>
            <a:normAutofit/>
          </a:bodyPr>
          <a:lstStyle/>
          <a:p>
            <a:r>
              <a:rPr lang="en-US" u="sng" dirty="0">
                <a:latin typeface="Copperplate Gothic Bold" panose="020E0705020206020404" pitchFamily="34" charset="0"/>
              </a:rPr>
              <a:t>Overview &amp; </a:t>
            </a:r>
            <a:r>
              <a:rPr lang="en-US" u="sng" dirty="0" err="1">
                <a:latin typeface="Copperplate Gothic Bold" panose="020E0705020206020404" pitchFamily="34" charset="0"/>
              </a:rPr>
              <a:t>oBJECTIVE</a:t>
            </a:r>
            <a:endParaRPr lang="en-US" u="sng" dirty="0">
              <a:latin typeface="Copperplate Gothic Bold" panose="020E07050202060204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96C8C-28A7-4535-88CB-7C23941B9B01}"/>
              </a:ext>
            </a:extLst>
          </p:cNvPr>
          <p:cNvSpPr txBox="1"/>
          <p:nvPr/>
        </p:nvSpPr>
        <p:spPr>
          <a:xfrm>
            <a:off x="1828799" y="1576138"/>
            <a:ext cx="102675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mbria(body)"/>
                <a:ea typeface="Source Code Pro" panose="020B0509030403020204" pitchFamily="49" charset="0"/>
                <a:cs typeface="Amiri Quran" panose="00000500000000000000" pitchFamily="2" charset="-78"/>
              </a:rPr>
              <a:t>Understanding Product performance.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mbria(body)"/>
                <a:ea typeface="Source Code Pro" panose="020B0509030403020204" pitchFamily="49" charset="0"/>
                <a:cs typeface="Amiri Quran" panose="00000500000000000000" pitchFamily="2" charset="-78"/>
              </a:rPr>
              <a:t>Identify highest product contribution.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mbria(body)"/>
                <a:ea typeface="Source Code Pro" panose="020B0509030403020204" pitchFamily="49" charset="0"/>
                <a:cs typeface="Amiri Quran" panose="00000500000000000000" pitchFamily="2" charset="-78"/>
              </a:rPr>
              <a:t>Measure the impact of discount.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mbria(body)"/>
                <a:ea typeface="Source Code Pro" panose="020B0509030403020204" pitchFamily="49" charset="0"/>
                <a:cs typeface="Amiri Quran" panose="00000500000000000000" pitchFamily="2" charset="-78"/>
              </a:rPr>
              <a:t>Visually engaging dashboard.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9420809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5A22-C986-4EB6-8C53-79E70A20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13" y="507425"/>
            <a:ext cx="9611223" cy="897462"/>
          </a:xfrm>
        </p:spPr>
        <p:txBody>
          <a:bodyPr>
            <a:norm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DESCRIPTION and preparation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2F80C-B60B-4E7F-9EDF-34FBE919B88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58116" y="5165941"/>
            <a:ext cx="4801223" cy="145035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A2DA41-1583-4D1B-80D4-EC6FACDBB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58" y="5158764"/>
            <a:ext cx="4569585" cy="1457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45F354-83D5-41DC-80B9-BEC5BA612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4743" y="5154000"/>
            <a:ext cx="1190791" cy="14670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DDD8E6-D2B1-49F0-96F3-65D981A56CA6}"/>
              </a:ext>
            </a:extLst>
          </p:cNvPr>
          <p:cNvSpPr txBox="1"/>
          <p:nvPr/>
        </p:nvSpPr>
        <p:spPr>
          <a:xfrm>
            <a:off x="1574521" y="1121543"/>
            <a:ext cx="9750213" cy="387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mbria(body)"/>
              </a:rPr>
              <a:t>Ensure consistent data.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mbria(body)"/>
              </a:rPr>
              <a:t>Addressed missing values in discount.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mbria(body)"/>
              </a:rPr>
              <a:t>Filtered outliers in sales and discounts.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mbria(body)"/>
              </a:rPr>
              <a:t>Extracted and Standardized formats.</a:t>
            </a:r>
          </a:p>
        </p:txBody>
      </p:sp>
    </p:spTree>
    <p:extLst>
      <p:ext uri="{BB962C8B-B14F-4D97-AF65-F5344CB8AC3E}">
        <p14:creationId xmlns:p14="http://schemas.microsoft.com/office/powerpoint/2010/main" val="2233925076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9E67-3C6D-4581-BD14-B94B6271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833" y="405936"/>
            <a:ext cx="4488403" cy="662620"/>
          </a:xfrm>
        </p:spPr>
        <p:txBody>
          <a:bodyPr>
            <a:norm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94D4F-E997-4F9F-B6F6-A7D68C5697E1}"/>
              </a:ext>
            </a:extLst>
          </p:cNvPr>
          <p:cNvSpPr txBox="1"/>
          <p:nvPr/>
        </p:nvSpPr>
        <p:spPr>
          <a:xfrm>
            <a:off x="1698850" y="737246"/>
            <a:ext cx="9841832" cy="387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mbria(body)"/>
              </a:rPr>
              <a:t>Assess the impact of discount on revenue.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mbria(body)"/>
              </a:rPr>
              <a:t>Identify the most effective sales channel.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mbria(body)"/>
              </a:rPr>
              <a:t>Measure overall sales performance.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mbria(body)"/>
              </a:rPr>
              <a:t>Identify the average contribution of each transaction.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01EAC-0EAD-4177-9329-47540DF47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06" y="4540901"/>
            <a:ext cx="4363452" cy="22020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451A50-42A7-4E08-9797-0E7FDF70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339" y="4580473"/>
            <a:ext cx="4670668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18815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FFBD-BD40-49E1-98B5-88958F45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851" y="357487"/>
            <a:ext cx="6529762" cy="770905"/>
          </a:xfrm>
        </p:spPr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PIVOT TABLES/</a:t>
            </a:r>
            <a:r>
              <a:rPr lang="en-US" dirty="0" err="1">
                <a:latin typeface="Copperplate Gothic Bold" panose="020E0705020206020404" pitchFamily="34" charset="0"/>
              </a:rPr>
              <a:t>cHARTS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C80FF1-3B5B-4B3B-9E90-39C33BC73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613" y="1128392"/>
            <a:ext cx="4579402" cy="26310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A02DDF-3852-44CF-B8BD-299F8800BC2A}"/>
              </a:ext>
            </a:extLst>
          </p:cNvPr>
          <p:cNvSpPr txBox="1"/>
          <p:nvPr/>
        </p:nvSpPr>
        <p:spPr>
          <a:xfrm>
            <a:off x="545427" y="843434"/>
            <a:ext cx="6835186" cy="5910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mbria(body)"/>
              </a:rPr>
              <a:t>Standard class comparatively high.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mbria(body)"/>
              </a:rPr>
              <a:t>Balanced contribution.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mbria(body)"/>
              </a:rPr>
              <a:t>Dissecting sales for trends.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3200" dirty="0">
              <a:latin typeface="Cambria(body)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3200" dirty="0">
              <a:latin typeface="Cambria(body)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3200" dirty="0">
              <a:latin typeface="Cambria(body)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3200" dirty="0">
              <a:latin typeface="Cambria(body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E40CCD4-ECA7-4889-A587-F2E62ED47C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82459"/>
              </p:ext>
            </p:extLst>
          </p:nvPr>
        </p:nvGraphicFramePr>
        <p:xfrm>
          <a:off x="545427" y="4010570"/>
          <a:ext cx="6179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AC0ED11-1CCC-4BAA-8294-93C3F736A4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888904"/>
              </p:ext>
            </p:extLst>
          </p:nvPr>
        </p:nvGraphicFramePr>
        <p:xfrm>
          <a:off x="7380614" y="4010570"/>
          <a:ext cx="457940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92037813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B8A8-6A25-4283-BB6D-F34AC86F5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71" y="357331"/>
            <a:ext cx="3754478" cy="790901"/>
          </a:xfrm>
        </p:spPr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DASHBOARD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F8C92-740A-46B2-BBAB-64DBC598AF9E}"/>
              </a:ext>
            </a:extLst>
          </p:cNvPr>
          <p:cNvSpPr txBox="1"/>
          <p:nvPr/>
        </p:nvSpPr>
        <p:spPr>
          <a:xfrm>
            <a:off x="141810" y="1052697"/>
            <a:ext cx="3943284" cy="5183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mbria(body)"/>
              </a:rPr>
              <a:t>Organized review and analysis.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mbria(body)"/>
              </a:rPr>
              <a:t>Monitor key processes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mbria(body)"/>
              </a:rPr>
              <a:t>Evaluate consumer ability.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mbria(body)"/>
              </a:rPr>
              <a:t>Quantifiable measure of performance.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06FC20-6AB7-4031-9E24-54B0BBFA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231" y="4722449"/>
            <a:ext cx="8125959" cy="18766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A2F531-DCBE-4BC6-9634-4A1AF30D6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05" y="1201845"/>
            <a:ext cx="8135485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09813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7F98-CFBD-4CF9-8EFA-BE4AB4FD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4" y="427449"/>
            <a:ext cx="9171921" cy="882737"/>
          </a:xfrm>
        </p:spPr>
        <p:txBody>
          <a:bodyPr>
            <a:norm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What if analysis &amp; Goal seek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6995EE-AD72-483A-9B91-F7A6FCB8E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80" y="1282890"/>
            <a:ext cx="4334255" cy="1971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2526B9-216C-4662-ADDE-6629A94A1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868" y="1282890"/>
            <a:ext cx="6000150" cy="19433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1F42BF-A69B-48FC-A10C-039ACF6413ED}"/>
              </a:ext>
            </a:extLst>
          </p:cNvPr>
          <p:cNvSpPr txBox="1"/>
          <p:nvPr/>
        </p:nvSpPr>
        <p:spPr>
          <a:xfrm>
            <a:off x="886480" y="3429000"/>
            <a:ext cx="10891538" cy="295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mbria(body)"/>
              </a:rPr>
              <a:t>Estimate the effect of profit/discount.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mbria(body)"/>
              </a:rPr>
              <a:t>Attempts to describe event.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mbria(body)"/>
              </a:rPr>
              <a:t>Internally consistent view of future.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Cambria(body)"/>
              </a:rPr>
              <a:t>Deliver unique output.</a:t>
            </a:r>
          </a:p>
        </p:txBody>
      </p:sp>
    </p:spTree>
    <p:extLst>
      <p:ext uri="{BB962C8B-B14F-4D97-AF65-F5344CB8AC3E}">
        <p14:creationId xmlns:p14="http://schemas.microsoft.com/office/powerpoint/2010/main" val="3399924453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7D83-2DA8-4102-BE68-BB88E505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94" y="372859"/>
            <a:ext cx="3508100" cy="800850"/>
          </a:xfrm>
        </p:spPr>
        <p:txBody>
          <a:bodyPr>
            <a:no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MACROS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3822A-10B0-4F7F-AD93-321CC5A187EB}"/>
              </a:ext>
            </a:extLst>
          </p:cNvPr>
          <p:cNvSpPr txBox="1"/>
          <p:nvPr/>
        </p:nvSpPr>
        <p:spPr>
          <a:xfrm>
            <a:off x="581668" y="958812"/>
            <a:ext cx="363030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mbria(body)"/>
              </a:rPr>
              <a:t>Automate </a:t>
            </a:r>
          </a:p>
          <a:p>
            <a:pPr>
              <a:lnSpc>
                <a:spcPct val="200000"/>
              </a:lnSpc>
            </a:pPr>
            <a:r>
              <a:rPr lang="en-US" sz="2800" dirty="0">
                <a:latin typeface="Cambria(body)"/>
              </a:rPr>
              <a:t>      specified task.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mbria(body)"/>
              </a:rPr>
              <a:t>Easier to done repetitive task.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ambria(body)"/>
              </a:rPr>
              <a:t>Should save in proper manner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E3B8A5-46D6-45C7-BA6C-31AF7F62C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374" y="1173710"/>
            <a:ext cx="8020135" cy="51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08049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781F-D9C4-41C1-88FA-2BAFE472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24" y="432019"/>
            <a:ext cx="8830726" cy="95097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Insights</a:t>
            </a:r>
            <a:r>
              <a:rPr lang="en-US" dirty="0"/>
              <a:t> </a:t>
            </a:r>
            <a:r>
              <a:rPr lang="en-US" dirty="0">
                <a:latin typeface="Copperplate Gothic Bold" panose="020E0705020206020404" pitchFamily="34" charset="0"/>
              </a:rPr>
              <a:t>and recommendation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390B3D8-BDE9-4C17-9739-3A79082BBC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951660"/>
              </p:ext>
            </p:extLst>
          </p:nvPr>
        </p:nvGraphicFramePr>
        <p:xfrm>
          <a:off x="1478507" y="3899451"/>
          <a:ext cx="87876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7BDE37-ED6A-42D0-87E3-54FDC7CC8222}"/>
              </a:ext>
            </a:extLst>
          </p:cNvPr>
          <p:cNvSpPr txBox="1"/>
          <p:nvPr/>
        </p:nvSpPr>
        <p:spPr>
          <a:xfrm>
            <a:off x="1749287" y="1206660"/>
            <a:ext cx="8229600" cy="2597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mbria(body)"/>
              </a:rPr>
              <a:t>Standard class achieved highest sale.</a:t>
            </a:r>
            <a:r>
              <a:rPr lang="en-US" sz="2800" dirty="0">
                <a:latin typeface="Cambria(body)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mbria(body)"/>
              </a:rPr>
              <a:t>Technology category is best performing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ambria(body)"/>
              </a:rPr>
              <a:t>D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mbria(body)"/>
              </a:rPr>
              <a:t>iscounting may increases sale.</a:t>
            </a:r>
            <a:r>
              <a:rPr lang="en-US" sz="2800" dirty="0">
                <a:latin typeface="Cambria(body)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mbria(body)"/>
              </a:rPr>
              <a:t>Ease of purchase.</a:t>
            </a:r>
          </a:p>
        </p:txBody>
      </p:sp>
    </p:spTree>
    <p:extLst>
      <p:ext uri="{BB962C8B-B14F-4D97-AF65-F5344CB8AC3E}">
        <p14:creationId xmlns:p14="http://schemas.microsoft.com/office/powerpoint/2010/main" val="1465703858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Drop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3425</TotalTime>
  <Words>223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Cambria(body)</vt:lpstr>
      <vt:lpstr>Copperplate Gothic Bold</vt:lpstr>
      <vt:lpstr>Tw Cen MT</vt:lpstr>
      <vt:lpstr>Wingdings</vt:lpstr>
      <vt:lpstr>Droplet</vt:lpstr>
      <vt:lpstr>SALES DATA ANALYSIS ADVANCED  EXCEl    </vt:lpstr>
      <vt:lpstr>Overview &amp; oBJECTIVE</vt:lpstr>
      <vt:lpstr>DESCRIPTION and preparation</vt:lpstr>
      <vt:lpstr>DATA ANALYSIS</vt:lpstr>
      <vt:lpstr>PIVOT TABLES/cHARTS</vt:lpstr>
      <vt:lpstr>DASHBOARD</vt:lpstr>
      <vt:lpstr>What if analysis &amp; Goal seek</vt:lpstr>
      <vt:lpstr>MACROS</vt:lpstr>
      <vt:lpstr>Insights and recommendation</vt:lpstr>
      <vt:lpstr>CONCLUSION</vt:lpstr>
      <vt:lpstr>Any queries?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ADVANCED  EXCEl</dc:title>
  <dc:creator>Maul Sri</dc:creator>
  <cp:lastModifiedBy>Maul Sri</cp:lastModifiedBy>
  <cp:revision>43</cp:revision>
  <dcterms:created xsi:type="dcterms:W3CDTF">2024-12-28T14:29:26Z</dcterms:created>
  <dcterms:modified xsi:type="dcterms:W3CDTF">2025-01-08T14:57:02Z</dcterms:modified>
</cp:coreProperties>
</file>