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83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6" r:id="rId30"/>
    <p:sldId id="285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82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3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4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6ACC-39DD-42BE-B4DE-842D12BE47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8EB3-5C6F-4AB1-A777-6338B02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C2C34-D251-43A8-BA51-5ADF3C6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6435"/>
            <a:ext cx="6366428" cy="2383528"/>
          </a:xfrm>
        </p:spPr>
        <p:txBody>
          <a:bodyPr>
            <a:normAutofit/>
          </a:bodyPr>
          <a:lstStyle/>
          <a:p>
            <a:r>
              <a:rPr lang="en-US" sz="6600" b="1" i="1" dirty="0">
                <a:latin typeface="Calibri" panose="020F0502020204030204" pitchFamily="34" charset="0"/>
                <a:cs typeface="Calibri" panose="020F0502020204030204" pitchFamily="34" charset="0"/>
              </a:rPr>
              <a:t>ADVANCED SQL – IMDB DATASET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717B44-0F46-4551-90AB-7F969914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434" y="4097131"/>
            <a:ext cx="5147228" cy="279876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MAUL SRI M</a:t>
            </a:r>
          </a:p>
          <a:p>
            <a:r>
              <a:rPr lang="en-US" sz="36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21/01/2025</a:t>
            </a:r>
          </a:p>
          <a:p>
            <a:r>
              <a:rPr lang="en-US" sz="36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&amp; DS – JULY B5</a:t>
            </a:r>
          </a:p>
        </p:txBody>
      </p:sp>
    </p:spTree>
    <p:extLst>
      <p:ext uri="{BB962C8B-B14F-4D97-AF65-F5344CB8AC3E}">
        <p14:creationId xmlns:p14="http://schemas.microsoft.com/office/powerpoint/2010/main" val="11826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7E92-3FA5-4DA9-A935-13AAB204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114935"/>
            <a:ext cx="9905998" cy="574178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7. Calculate the average movie duration for each genre.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29298-3E81-4598-947A-F5937C90FD9E}"/>
              </a:ext>
            </a:extLst>
          </p:cNvPr>
          <p:cNvSpPr txBox="1"/>
          <p:nvPr/>
        </p:nvSpPr>
        <p:spPr>
          <a:xfrm>
            <a:off x="8415130" y="915960"/>
            <a:ext cx="239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9EB67-FD4E-43AD-B3DC-36776DAD4EAC}"/>
              </a:ext>
            </a:extLst>
          </p:cNvPr>
          <p:cNvSpPr txBox="1"/>
          <p:nvPr/>
        </p:nvSpPr>
        <p:spPr>
          <a:xfrm>
            <a:off x="849863" y="915961"/>
            <a:ext cx="239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A287F-DA00-4F10-8E3E-EF224CAD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30" y="1648813"/>
            <a:ext cx="3270466" cy="3532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9A6049-A8AC-403F-A364-3062974D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63" y="1648813"/>
            <a:ext cx="6125430" cy="35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2CC3-57E7-4311-A2BF-1DD0C975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1683"/>
            <a:ext cx="10412895" cy="11175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8. Identify actors or actresses who have appeared in more than three movies with an average rating below 5.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BA639-C830-4E27-8EEB-5262E7267858}"/>
              </a:ext>
            </a:extLst>
          </p:cNvPr>
          <p:cNvSpPr txBox="1"/>
          <p:nvPr/>
        </p:nvSpPr>
        <p:spPr>
          <a:xfrm>
            <a:off x="7592943" y="1742652"/>
            <a:ext cx="283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8719C-05FB-4C3D-A980-49CCD560AEC9}"/>
              </a:ext>
            </a:extLst>
          </p:cNvPr>
          <p:cNvSpPr txBox="1"/>
          <p:nvPr/>
        </p:nvSpPr>
        <p:spPr>
          <a:xfrm>
            <a:off x="1258957" y="1742651"/>
            <a:ext cx="239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C7B93-7C5A-4842-A24C-F94E0BC2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1" y="2412138"/>
            <a:ext cx="5147256" cy="343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77DC6-69F5-4E43-B083-5A9B1CA52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943" y="2412327"/>
            <a:ext cx="4177088" cy="34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4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3DB5-98F6-4699-A5B0-6DCDD1E5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209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9. Find the minimum and maximum values for each column in the ratings table, excluding the </a:t>
            </a:r>
            <a:r>
              <a:rPr lang="en-US" sz="2400" b="1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movie_id</a:t>
            </a: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column.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63929-3BD9-4F14-AE79-D5A1214E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409546"/>
            <a:ext cx="8663608" cy="28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010819-1AD2-466B-A2EA-CA13E761FFF5}"/>
              </a:ext>
            </a:extLst>
          </p:cNvPr>
          <p:cNvSpPr txBox="1"/>
          <p:nvPr/>
        </p:nvSpPr>
        <p:spPr>
          <a:xfrm>
            <a:off x="1143001" y="4386470"/>
            <a:ext cx="297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A16AC-600B-4117-AD82-A2CB2B43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2" y="4961872"/>
            <a:ext cx="8663609" cy="12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B3A7-795C-4508-B8A4-61075C1A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31" y="291547"/>
            <a:ext cx="9905998" cy="705610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10. Which are the top 10 movies based on their average rating?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FAEF3-40E1-4385-8C71-6072FCCA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80" y="2093704"/>
            <a:ext cx="5791792" cy="3538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BEF8A-D424-4E46-83CC-006566DF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154" y="2093703"/>
            <a:ext cx="4449085" cy="3538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922F75-521F-4E58-8AF7-C2909957B2E5}"/>
              </a:ext>
            </a:extLst>
          </p:cNvPr>
          <p:cNvSpPr txBox="1"/>
          <p:nvPr/>
        </p:nvSpPr>
        <p:spPr>
          <a:xfrm>
            <a:off x="1119680" y="1232452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DE183-BACC-4551-BFD7-CA0EE7B585F2}"/>
              </a:ext>
            </a:extLst>
          </p:cNvPr>
          <p:cNvSpPr txBox="1"/>
          <p:nvPr/>
        </p:nvSpPr>
        <p:spPr>
          <a:xfrm>
            <a:off x="7366154" y="1232452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20807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EB1C-3E01-4C78-8927-748700BA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3152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11. Summarize the ratings table by grouping movies based on their median ratings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1BAE3-0066-4C85-AD99-3ADF473B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461273"/>
            <a:ext cx="6294869" cy="3144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E60FC-3E1A-4446-9714-90A924B1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923" y="2461274"/>
            <a:ext cx="3144396" cy="3144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3761E-EFB0-4B21-90FD-D040C5A19B98}"/>
              </a:ext>
            </a:extLst>
          </p:cNvPr>
          <p:cNvSpPr txBox="1"/>
          <p:nvPr/>
        </p:nvSpPr>
        <p:spPr>
          <a:xfrm>
            <a:off x="1143001" y="1657409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2C0C2-FEBE-4F08-B81C-5C30E589D450}"/>
              </a:ext>
            </a:extLst>
          </p:cNvPr>
          <p:cNvSpPr txBox="1"/>
          <p:nvPr/>
        </p:nvSpPr>
        <p:spPr>
          <a:xfrm>
            <a:off x="8223923" y="1657408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351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0A4-E2E1-41BC-B640-41F00DAD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70" y="0"/>
            <a:ext cx="9905998" cy="1209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12. How many movies, released in March 2017 in the USA within a specific genre, had more than 1,000 votes?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364E4-A7EA-4DC5-AF33-E6508284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70" y="2171292"/>
            <a:ext cx="6346065" cy="3924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600F3-89AC-4A8E-9E47-D8976E3F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443" y="2171292"/>
            <a:ext cx="2754725" cy="3924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916C2-D373-444E-8F8B-3BAE2AD4303B}"/>
              </a:ext>
            </a:extLst>
          </p:cNvPr>
          <p:cNvSpPr txBox="1"/>
          <p:nvPr/>
        </p:nvSpPr>
        <p:spPr>
          <a:xfrm>
            <a:off x="1181170" y="1459409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DEB81-81F9-471B-8F74-B647F8606D1E}"/>
              </a:ext>
            </a:extLst>
          </p:cNvPr>
          <p:cNvSpPr txBox="1"/>
          <p:nvPr/>
        </p:nvSpPr>
        <p:spPr>
          <a:xfrm>
            <a:off x="8222184" y="1459408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4449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3B9B-9A04-44BD-BAC8-6FC4A214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95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13. Find movies from each genre that begin with the word “The” and have an average rating greater than 8.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7D16A-ED1F-4EC2-BC11-99AB8943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2326676"/>
            <a:ext cx="5321873" cy="3186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1D79A-E480-4BF7-A0F5-D07F01A5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19" y="2326677"/>
            <a:ext cx="3929967" cy="3424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BB642-1491-4EA7-905A-F1AEC459C8DB}"/>
              </a:ext>
            </a:extLst>
          </p:cNvPr>
          <p:cNvSpPr txBox="1"/>
          <p:nvPr/>
        </p:nvSpPr>
        <p:spPr>
          <a:xfrm>
            <a:off x="999413" y="1709530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67668-B1EF-4955-AF77-F15A5E9C7976}"/>
              </a:ext>
            </a:extLst>
          </p:cNvPr>
          <p:cNvSpPr txBox="1"/>
          <p:nvPr/>
        </p:nvSpPr>
        <p:spPr>
          <a:xfrm>
            <a:off x="7010419" y="1709529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563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B911-28BE-4521-B440-C08171DA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86" y="0"/>
            <a:ext cx="9905998" cy="97065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14. Of the movies released between April 1, 2018, and April 1, 2019, how many received a median rating of 8?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F6173-2F3B-40D7-B027-1F6101D4E291}"/>
              </a:ext>
            </a:extLst>
          </p:cNvPr>
          <p:cNvSpPr txBox="1"/>
          <p:nvPr/>
        </p:nvSpPr>
        <p:spPr>
          <a:xfrm>
            <a:off x="1558863" y="3714462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48BA7-52FC-4BA9-801D-A14F5985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62" y="1216933"/>
            <a:ext cx="8132918" cy="2358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5DACE-187A-4DA7-AFF4-5D816981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21" y="4520398"/>
            <a:ext cx="3703840" cy="162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F9A3-4024-4641-AA33-CB300ECB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4" y="142170"/>
            <a:ext cx="11103596" cy="6959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15. Do German movies receive more votes on average than Italian movies?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A1392-2353-4517-8F2D-59FAF9A9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91" y="921249"/>
            <a:ext cx="8531334" cy="278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53A84-C917-4760-B78B-456CFE0653AC}"/>
              </a:ext>
            </a:extLst>
          </p:cNvPr>
          <p:cNvSpPr txBox="1"/>
          <p:nvPr/>
        </p:nvSpPr>
        <p:spPr>
          <a:xfrm>
            <a:off x="1313691" y="3790344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BF693-DA59-4572-9199-CAFDECF3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91" y="4335126"/>
            <a:ext cx="4172709" cy="18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3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E569-ABC0-453E-B48A-C5F56514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8782"/>
            <a:ext cx="10545416" cy="6834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16. Identify the columns in the names table that contain null values.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73C6D-AB6A-44BB-B612-B7534D047528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597179-8D5F-4633-8A8A-FD9CEBB4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1333"/>
            <a:ext cx="9058811" cy="1286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C4F8AB-D1E5-4B65-B26A-08416ECA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31" y="1061114"/>
            <a:ext cx="9665833" cy="27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B634-0810-4B0B-B157-146BE939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31" y="512501"/>
            <a:ext cx="9905998" cy="746456"/>
          </a:xfrm>
        </p:spPr>
        <p:txBody>
          <a:bodyPr>
            <a:normAutofit/>
          </a:bodyPr>
          <a:lstStyle/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ECE1-2DA3-4ACE-8BEE-4DFD6D70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0417"/>
            <a:ext cx="9905999" cy="4770784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8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Reinforce key SQL concepts such as joins, aggregation, filtering, and grouping. </a:t>
            </a:r>
          </a:p>
          <a:p>
            <a:pPr>
              <a:lnSpc>
                <a:spcPct val="160000"/>
              </a:lnSpc>
            </a:pPr>
            <a:r>
              <a:rPr lang="en-US" sz="28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Analyze and extract meaningful insights from a real-world movie dataset. </a:t>
            </a:r>
          </a:p>
          <a:p>
            <a:pPr>
              <a:lnSpc>
                <a:spcPct val="160000"/>
              </a:lnSpc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Discuss any potential implications or future research areas.</a:t>
            </a:r>
          </a:p>
        </p:txBody>
      </p:sp>
    </p:spTree>
    <p:extLst>
      <p:ext uri="{BB962C8B-B14F-4D97-AF65-F5344CB8AC3E}">
        <p14:creationId xmlns:p14="http://schemas.microsoft.com/office/powerpoint/2010/main" val="2445348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22F9-3A5E-4FC9-8B29-1FB01794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42" y="0"/>
            <a:ext cx="10573509" cy="103691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17. Who are the top two actors whose movies have a median rating of 8 or higher?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FC9E3-5567-4FEE-AE7E-55DB3F662CB6}"/>
              </a:ext>
            </a:extLst>
          </p:cNvPr>
          <p:cNvSpPr txBox="1"/>
          <p:nvPr/>
        </p:nvSpPr>
        <p:spPr>
          <a:xfrm>
            <a:off x="1022142" y="4508818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1C4FC-7E48-4723-8DF1-09DBB4B3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01" y="1255092"/>
            <a:ext cx="7814021" cy="2879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59B5B1-A0A2-4473-A175-00AC8D28A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42" y="5147591"/>
            <a:ext cx="3896240" cy="13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1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A548-B4E6-4642-8BDA-F287CBDF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2765"/>
            <a:ext cx="9905998" cy="86463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18. Which are the top three production companies based on the total number of votes their movies received?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6C78-0A04-4D35-998C-4A7CE0B3E60E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1B6D7-1E82-4508-8F75-E01699D8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501309"/>
            <a:ext cx="6211167" cy="226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70A45-2A50-49DA-980A-760A2ABA2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585058"/>
            <a:ext cx="4793975" cy="18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592F-76B6-485A-85E1-1FBA88A1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38131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19. How many directors have worked on more than three movies?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FA575-9C65-48C6-BF52-E5CFA104B5DA}"/>
              </a:ext>
            </a:extLst>
          </p:cNvPr>
          <p:cNvSpPr txBox="1"/>
          <p:nvPr/>
        </p:nvSpPr>
        <p:spPr>
          <a:xfrm>
            <a:off x="1143001" y="3429000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14671-1A7B-433D-993C-FEEA49AF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13" y="4093301"/>
            <a:ext cx="3733799" cy="2164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D2630-BA42-4535-99A0-9D052329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13" y="991056"/>
            <a:ext cx="5933660" cy="22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6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93B4-D966-4A12-834D-C8AC803E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99" y="0"/>
            <a:ext cx="10321717" cy="771871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20. Calculate the average height of actors and actresses separately.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613D3-9430-499A-8A82-AC3E61AC4AFD}"/>
              </a:ext>
            </a:extLst>
          </p:cNvPr>
          <p:cNvSpPr txBox="1"/>
          <p:nvPr/>
        </p:nvSpPr>
        <p:spPr>
          <a:xfrm>
            <a:off x="1366699" y="3402466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719A9-797D-4B6B-A8DF-9E4016D2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9" y="771870"/>
            <a:ext cx="9962406" cy="2408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36AE6-B7DA-478A-BC87-64F00CDA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98" y="4029754"/>
            <a:ext cx="4265475" cy="15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EF07-7A78-4BB2-B334-51448A28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91" y="225286"/>
            <a:ext cx="9905998" cy="10071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21. List the 10 oldest movies in the dataset along with their title, country, and director.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321FD-2EB1-4420-AEAD-40239347377C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14196-A42C-48A6-B1C8-184AE0A9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91" y="1380586"/>
            <a:ext cx="8068801" cy="2422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90C84-30AB-4B30-84A2-0E836987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91" y="4479764"/>
            <a:ext cx="792307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E8FC-90E2-466F-8A0B-067DE37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9331"/>
            <a:ext cx="10639770" cy="6923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22. List the top 5 movies with the highest total votes, along with their genres.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3689-8112-4A06-AFC8-444175E403BB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0FADC-DB1D-4A39-AC81-D88775A1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416003"/>
            <a:ext cx="7537173" cy="2380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434D7-7D6B-415E-8A92-9BFF3646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481370"/>
            <a:ext cx="4846982" cy="19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7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4989-871C-4C07-9721-75B8885A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31" y="0"/>
            <a:ext cx="9905998" cy="10104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23. Identify the movie with the longest duration, along with its genre and production company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0F8BF-3377-47B2-86E1-9B8EA5475DF1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A8C1E-07CF-4034-97E1-1B93A9AE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9" y="1266440"/>
            <a:ext cx="9500263" cy="2576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63BB8-2023-4587-BDA9-821DFE56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99" y="4642971"/>
            <a:ext cx="5940394" cy="13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2D85-C14D-4EBA-9F8F-E72FC29F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2520"/>
            <a:ext cx="10560256" cy="7983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24. Determine the total number of votes for each movie released in 2018.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E5766-7590-4073-BFF6-A17F05BF421D}"/>
              </a:ext>
            </a:extLst>
          </p:cNvPr>
          <p:cNvSpPr txBox="1"/>
          <p:nvPr/>
        </p:nvSpPr>
        <p:spPr>
          <a:xfrm>
            <a:off x="7689576" y="1272493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F7354-6D15-4B7A-993A-18892DC5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131988"/>
            <a:ext cx="6115904" cy="3553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419927-00C8-4D8F-9443-E8DD80DD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58" y="2161154"/>
            <a:ext cx="3134162" cy="3553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50DA5D-8C07-46C7-B496-6BF2E0C7F133}"/>
              </a:ext>
            </a:extLst>
          </p:cNvPr>
          <p:cNvSpPr txBox="1"/>
          <p:nvPr/>
        </p:nvSpPr>
        <p:spPr>
          <a:xfrm>
            <a:off x="1143001" y="1300609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4126460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718A-722D-40A0-BADE-FF1743DE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10427735" cy="7983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25. What is the most common language in which movies were produced?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57937-065B-4785-9A9F-2261AEFDD89E}"/>
              </a:ext>
            </a:extLst>
          </p:cNvPr>
          <p:cNvSpPr txBox="1"/>
          <p:nvPr/>
        </p:nvSpPr>
        <p:spPr>
          <a:xfrm>
            <a:off x="1143001" y="3943505"/>
            <a:ext cx="29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6401A-F963-4E13-88EA-9138C77D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927979"/>
            <a:ext cx="9993701" cy="2636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BBEAE-6727-4CA5-9240-93855A17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615238"/>
            <a:ext cx="5165034" cy="15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4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F3E9-5744-41FC-990D-751147DC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020418"/>
            <a:ext cx="11860695" cy="5658678"/>
          </a:xfrm>
        </p:spPr>
        <p:txBody>
          <a:bodyPr>
            <a:normAutofit fontScale="85000" lnSpcReduction="10000"/>
          </a:bodyPr>
          <a:lstStyle/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US" sz="3200" i="1" spc="75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3600" i="1" spc="7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title of drama genre is mostly start with the word “The”.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3600" i="1" spc="7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391 movies are released between April 1,2018 and April 1, 2019.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3600" i="1" spc="7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German movies receive more average votes than Italian movies.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3600" i="1" spc="7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Marvel Studios is the top production company.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650C20-14F8-443B-9EED-1D029C716BC4}"/>
              </a:ext>
            </a:extLst>
          </p:cNvPr>
          <p:cNvSpPr txBox="1">
            <a:spLocks/>
          </p:cNvSpPr>
          <p:nvPr/>
        </p:nvSpPr>
        <p:spPr>
          <a:xfrm>
            <a:off x="1247431" y="512501"/>
            <a:ext cx="9905998" cy="7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57598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38BD10-AF76-43DB-833F-99C94BCFAF22}"/>
              </a:ext>
            </a:extLst>
          </p:cNvPr>
          <p:cNvSpPr txBox="1">
            <a:spLocks/>
          </p:cNvSpPr>
          <p:nvPr/>
        </p:nvSpPr>
        <p:spPr>
          <a:xfrm>
            <a:off x="1247430" y="49389"/>
            <a:ext cx="9905998" cy="7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16F15-E86C-4E1A-86C9-2B029ECB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0" y="4982394"/>
            <a:ext cx="10116962" cy="168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B677C-92ED-4F51-842D-F337CB9C1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0" y="813414"/>
            <a:ext cx="2776275" cy="1505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C2B19-FB1C-42ED-B428-C844D796B717}"/>
              </a:ext>
            </a:extLst>
          </p:cNvPr>
          <p:cNvSpPr txBox="1"/>
          <p:nvPr/>
        </p:nvSpPr>
        <p:spPr>
          <a:xfrm>
            <a:off x="355895" y="4322934"/>
            <a:ext cx="136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D4C5-CD12-47AD-998E-1E8AF9669C42}"/>
              </a:ext>
            </a:extLst>
          </p:cNvPr>
          <p:cNvSpPr txBox="1"/>
          <p:nvPr/>
        </p:nvSpPr>
        <p:spPr>
          <a:xfrm>
            <a:off x="10295922" y="4958180"/>
            <a:ext cx="136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09F0B-78C2-487E-9E8F-67FA9C3C385E}"/>
              </a:ext>
            </a:extLst>
          </p:cNvPr>
          <p:cNvSpPr txBox="1"/>
          <p:nvPr/>
        </p:nvSpPr>
        <p:spPr>
          <a:xfrm>
            <a:off x="7642468" y="4322933"/>
            <a:ext cx="136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RATINGS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8FAB8-CCAE-46A9-9E6E-FBDA24F17797}"/>
              </a:ext>
            </a:extLst>
          </p:cNvPr>
          <p:cNvSpPr txBox="1"/>
          <p:nvPr/>
        </p:nvSpPr>
        <p:spPr>
          <a:xfrm>
            <a:off x="4495893" y="2296346"/>
            <a:ext cx="340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ROLE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35E71-68E3-4F0E-B2A9-036AACBCE8A4}"/>
              </a:ext>
            </a:extLst>
          </p:cNvPr>
          <p:cNvSpPr txBox="1"/>
          <p:nvPr/>
        </p:nvSpPr>
        <p:spPr>
          <a:xfrm>
            <a:off x="8568393" y="2277416"/>
            <a:ext cx="362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DIRECTOR MAPPING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80693-DF56-4C37-BA5A-7E6327BA5BEB}"/>
              </a:ext>
            </a:extLst>
          </p:cNvPr>
          <p:cNvSpPr txBox="1"/>
          <p:nvPr/>
        </p:nvSpPr>
        <p:spPr>
          <a:xfrm>
            <a:off x="355895" y="2315445"/>
            <a:ext cx="136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F487F0-5BF5-400D-B5E3-1CF5A9A88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092" y="819086"/>
            <a:ext cx="3364326" cy="1450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8A9942-7E5C-4BB4-A926-EC72E59B8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194" y="834669"/>
            <a:ext cx="4340938" cy="14345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0B926F-8321-416F-9129-AB93F38E4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443" y="3013107"/>
            <a:ext cx="5955283" cy="1309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91FA6D-5A3D-40D8-9FFF-2C41ACDF1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60" y="2980683"/>
            <a:ext cx="5276014" cy="12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86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5CA20D-3DD1-4628-B3C0-C8913A255B76}"/>
              </a:ext>
            </a:extLst>
          </p:cNvPr>
          <p:cNvSpPr txBox="1">
            <a:spLocks/>
          </p:cNvSpPr>
          <p:nvPr/>
        </p:nvSpPr>
        <p:spPr>
          <a:xfrm>
            <a:off x="1247431" y="512501"/>
            <a:ext cx="9905998" cy="7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C09A0-41A0-4BF2-A49F-C869D84D12F3}"/>
              </a:ext>
            </a:extLst>
          </p:cNvPr>
          <p:cNvSpPr txBox="1"/>
          <p:nvPr/>
        </p:nvSpPr>
        <p:spPr>
          <a:xfrm>
            <a:off x="1143001" y="1630018"/>
            <a:ext cx="9905997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Extracted meaningful data from complex datasets.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Examined movie ratings and genres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Analyzed the performance of actor/actress.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Better understand patterns in movie production</a:t>
            </a:r>
          </a:p>
        </p:txBody>
      </p:sp>
    </p:spTree>
    <p:extLst>
      <p:ext uri="{BB962C8B-B14F-4D97-AF65-F5344CB8AC3E}">
        <p14:creationId xmlns:p14="http://schemas.microsoft.com/office/powerpoint/2010/main" val="3287853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EF22-2808-4A31-8741-DC028617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78" y="2142518"/>
            <a:ext cx="4954587" cy="1478570"/>
          </a:xfrm>
        </p:spPr>
        <p:txBody>
          <a:bodyPr>
            <a:normAutofit/>
          </a:bodyPr>
          <a:lstStyle/>
          <a:p>
            <a:r>
              <a:rPr lang="en-US" sz="6600" b="1" i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665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3192-1338-442F-96C3-6D3C4AD9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04" y="-13252"/>
            <a:ext cx="10522226" cy="733204"/>
          </a:xfrm>
        </p:spPr>
        <p:txBody>
          <a:bodyPr>
            <a:noAutofit/>
          </a:bodyPr>
          <a:lstStyle/>
          <a:p>
            <a:pPr algn="just"/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1. Count the total number of records in each table of the database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EF8CB-C4C6-4F31-8E37-18F8DDCF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8" y="3546601"/>
            <a:ext cx="2747072" cy="1555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8121E-FCD3-4EA3-889E-84B86028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04" y="733204"/>
            <a:ext cx="9700592" cy="2105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A204C8-69A3-4D70-AAE2-C79DD687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982" y="3546601"/>
            <a:ext cx="2747072" cy="1559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CB7C69-BF8C-449D-8EE8-6575F627A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898" y="5261112"/>
            <a:ext cx="2747072" cy="1351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D0B4EB-515D-4F39-A716-1021E2E35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588" y="3546601"/>
            <a:ext cx="2479419" cy="15546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8FF27A-6453-4141-B589-73A9C03B7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464" y="5261113"/>
            <a:ext cx="2747072" cy="1351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704B84-BD55-4951-B16E-B2F0DA619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1589" y="5261112"/>
            <a:ext cx="2479419" cy="13517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E48FB8-F767-40C4-86EF-697B86BA8305}"/>
              </a:ext>
            </a:extLst>
          </p:cNvPr>
          <p:cNvSpPr txBox="1"/>
          <p:nvPr/>
        </p:nvSpPr>
        <p:spPr>
          <a:xfrm>
            <a:off x="1300898" y="3028890"/>
            <a:ext cx="3459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1047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883E-3B2B-4794-B47A-CD9EA0FD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36104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2. Identify which columns in the movie table contain null values.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E703C-7B0E-472A-B09B-0C0CDCD0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757648"/>
            <a:ext cx="9905998" cy="3350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1748A-AD3F-4C05-A728-765B1402307B}"/>
              </a:ext>
            </a:extLst>
          </p:cNvPr>
          <p:cNvSpPr txBox="1"/>
          <p:nvPr/>
        </p:nvSpPr>
        <p:spPr>
          <a:xfrm>
            <a:off x="1141411" y="4240696"/>
            <a:ext cx="286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1305A-AE16-4038-82AE-3A02CD6E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959383"/>
            <a:ext cx="9905997" cy="1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8E45-222B-47BF-839C-ED9D0B15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1440"/>
            <a:ext cx="10889973" cy="83922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3. Determine the total number of movies released each year, and analyze how the trend changes month-wise.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123DB-0ED2-455D-B080-5A7A7915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45714"/>
            <a:ext cx="10346635" cy="2829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88DE3-FEA7-4373-96B2-FE9541A1A67F}"/>
              </a:ext>
            </a:extLst>
          </p:cNvPr>
          <p:cNvSpPr txBox="1"/>
          <p:nvPr/>
        </p:nvSpPr>
        <p:spPr>
          <a:xfrm>
            <a:off x="1143000" y="4075034"/>
            <a:ext cx="228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D388-96D8-40EF-A71F-A8CFB853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16758"/>
            <a:ext cx="4542183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C1ADB-C52B-48B0-997E-AD553F76B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26" y="4536699"/>
            <a:ext cx="444444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3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112-F8B5-4E67-A926-CD61DC83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1" y="-13252"/>
            <a:ext cx="10836964" cy="78187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4. How many movies were produced in either the USA or India in the year 2019?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017F0-10C2-49F8-90E6-0CC1BC95D0B2}"/>
              </a:ext>
            </a:extLst>
          </p:cNvPr>
          <p:cNvSpPr txBox="1"/>
          <p:nvPr/>
        </p:nvSpPr>
        <p:spPr>
          <a:xfrm>
            <a:off x="957471" y="3602295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DE590-6FB2-4C3C-9624-F083CBCF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71" y="863559"/>
            <a:ext cx="10571920" cy="2565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E61D8-4527-4CC4-B36F-B28F1541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0" y="4237255"/>
            <a:ext cx="4250633" cy="15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28D5-275E-4B63-9756-65BCDBB9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50109"/>
            <a:ext cx="11050587" cy="1478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5. List the unique genres in the dataset, and count how many movies belong exclusively to one genre.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B838A-E46B-40E7-A201-C44B1A184CBD}"/>
              </a:ext>
            </a:extLst>
          </p:cNvPr>
          <p:cNvSpPr txBox="1"/>
          <p:nvPr/>
        </p:nvSpPr>
        <p:spPr>
          <a:xfrm>
            <a:off x="7393308" y="1497493"/>
            <a:ext cx="239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E6933-3E4A-4F6A-943D-6862735A323C}"/>
              </a:ext>
            </a:extLst>
          </p:cNvPr>
          <p:cNvSpPr txBox="1"/>
          <p:nvPr/>
        </p:nvSpPr>
        <p:spPr>
          <a:xfrm>
            <a:off x="1245704" y="1484242"/>
            <a:ext cx="239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48ADD-BE5B-4CE8-88A7-50C0BB43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2345496"/>
            <a:ext cx="5620972" cy="2915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A9DCCF-7E96-4DED-A796-1EF7A564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03" y="2345496"/>
            <a:ext cx="3214280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5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AA0B-95AF-4DDB-8FF5-30987EBD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4692"/>
            <a:ext cx="9905998" cy="825969"/>
          </a:xfrm>
        </p:spPr>
        <p:txBody>
          <a:bodyPr>
            <a:normAutofit/>
          </a:bodyPr>
          <a:lstStyle/>
          <a:p>
            <a:r>
              <a:rPr lang="en-US" sz="24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6. Which genre has the highest total number of movies produced? 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0EE44-ABC8-4475-A0D8-6FECCA33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77273"/>
            <a:ext cx="9127435" cy="1953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270D3-A6C7-499F-A01E-B11FE265CD14}"/>
              </a:ext>
            </a:extLst>
          </p:cNvPr>
          <p:cNvSpPr txBox="1"/>
          <p:nvPr/>
        </p:nvSpPr>
        <p:spPr>
          <a:xfrm>
            <a:off x="1033670" y="3346165"/>
            <a:ext cx="283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9C636-01D3-476C-9F46-9506BE38F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56572"/>
            <a:ext cx="3972339" cy="12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18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2342</TotalTime>
  <Words>637</Words>
  <Application>Microsoft Office PowerPoint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</vt:lpstr>
      <vt:lpstr>Times New Roman</vt:lpstr>
      <vt:lpstr>Tw Cen MT</vt:lpstr>
      <vt:lpstr>Wingdings</vt:lpstr>
      <vt:lpstr>Circuit</vt:lpstr>
      <vt:lpstr>ADVANCED SQL – IMDB DATASET</vt:lpstr>
      <vt:lpstr>INTRODUCTION</vt:lpstr>
      <vt:lpstr>PowerPoint Presentation</vt:lpstr>
      <vt:lpstr>1. Count the total number of records in each table of the database </vt:lpstr>
      <vt:lpstr>2. Identify which columns in the movie table contain null values. </vt:lpstr>
      <vt:lpstr>3. Determine the total number of movies released each year, and analyze how the trend changes month-wise. </vt:lpstr>
      <vt:lpstr>4. How many movies were produced in either the USA or India in the year 2019? </vt:lpstr>
      <vt:lpstr>5. List the unique genres in the dataset, and count how many movies belong exclusively to one genre. </vt:lpstr>
      <vt:lpstr>6. Which genre has the highest total number of movies produced? </vt:lpstr>
      <vt:lpstr>7. Calculate the average movie duration for each genre. </vt:lpstr>
      <vt:lpstr>8. Identify actors or actresses who have appeared in more than three movies with an average rating below 5. </vt:lpstr>
      <vt:lpstr>9. Find the minimum and maximum values for each column in the ratings table, excluding the movie_id column. </vt:lpstr>
      <vt:lpstr>10. Which are the top 10 movies based on their average rating? </vt:lpstr>
      <vt:lpstr>11. Summarize the ratings table by grouping movies based on their median ratings. </vt:lpstr>
      <vt:lpstr>12. How many movies, released in March 2017 in the USA within a specific genre, had more than 1,000 votes? </vt:lpstr>
      <vt:lpstr>13. Find movies from each genre that begin with the word “The” and have an average rating greater than 8. </vt:lpstr>
      <vt:lpstr>14. Of the movies released between April 1, 2018, and April 1, 2019, how many received a median rating of 8? </vt:lpstr>
      <vt:lpstr>15. Do German movies receive more votes on average than Italian movies? </vt:lpstr>
      <vt:lpstr>16. Identify the columns in the names table that contain null values. </vt:lpstr>
      <vt:lpstr>17. Who are the top two actors whose movies have a median rating of 8 or higher? </vt:lpstr>
      <vt:lpstr>18. Which are the top three production companies based on the total number of votes their movies received? </vt:lpstr>
      <vt:lpstr>19. How many directors have worked on more than three movies? </vt:lpstr>
      <vt:lpstr>20. Calculate the average height of actors and actresses separately. </vt:lpstr>
      <vt:lpstr>21. List the 10 oldest movies in the dataset along with their title, country, and director. </vt:lpstr>
      <vt:lpstr>22. List the top 5 movies with the highest total votes, along with their genres. </vt:lpstr>
      <vt:lpstr>23. Identify the movie with the longest duration, along with its genre and production company </vt:lpstr>
      <vt:lpstr>24. Determine the total number of votes for each movie released in 2018. </vt:lpstr>
      <vt:lpstr>25. What is the most common language in which movies were produced?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 Sri</dc:creator>
  <cp:lastModifiedBy>Maul Sri</cp:lastModifiedBy>
  <cp:revision>41</cp:revision>
  <dcterms:created xsi:type="dcterms:W3CDTF">2025-01-17T16:49:04Z</dcterms:created>
  <dcterms:modified xsi:type="dcterms:W3CDTF">2025-01-29T08:24:40Z</dcterms:modified>
</cp:coreProperties>
</file>