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8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10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09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0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9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6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0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7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8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7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77884B0-9FBE-47DB-B264-3ED34AFFDB6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EF57AF-2CC8-44F6-9546-A466157C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2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 abstract showing data flow">
            <a:extLst>
              <a:ext uri="{FF2B5EF4-FFF2-40B4-BE49-F238E27FC236}">
                <a16:creationId xmlns:a16="http://schemas.microsoft.com/office/drawing/2014/main" id="{E1C1A86D-DEA7-4148-8534-313602D27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B09B57E-AFB4-4702-A064-7237A8E2C4FE}"/>
              </a:ext>
            </a:extLst>
          </p:cNvPr>
          <p:cNvSpPr txBox="1">
            <a:spLocks/>
          </p:cNvSpPr>
          <p:nvPr/>
        </p:nvSpPr>
        <p:spPr>
          <a:xfrm>
            <a:off x="715617" y="366989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latin typeface="Algerian" panose="04020705040A02060702" pitchFamily="82" charset="0"/>
              </a:rPr>
              <a:t>ANALYSIS OF CAREER TRAJECTORIES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A6002D-02D7-44E1-B706-587C0546A4D5}"/>
              </a:ext>
            </a:extLst>
          </p:cNvPr>
          <p:cNvSpPr txBox="1">
            <a:spLocks/>
          </p:cNvSpPr>
          <p:nvPr/>
        </p:nvSpPr>
        <p:spPr>
          <a:xfrm>
            <a:off x="5287617" y="4370663"/>
            <a:ext cx="5711687" cy="21203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>
                <a:latin typeface="Algerian" panose="04020705040A02060702" pitchFamily="82" charset="0"/>
              </a:rPr>
              <a:t>MAUL SRI M</a:t>
            </a:r>
          </a:p>
          <a:p>
            <a:pPr marL="0" indent="0" algn="r">
              <a:buNone/>
            </a:pPr>
            <a:r>
              <a:rPr lang="en-US" sz="4000" dirty="0">
                <a:latin typeface="Algerian" panose="04020705040A02060702" pitchFamily="82" charset="0"/>
              </a:rPr>
              <a:t>DA/DS - B5</a:t>
            </a:r>
          </a:p>
          <a:p>
            <a:pPr marL="0" indent="0" algn="r">
              <a:buNone/>
            </a:pPr>
            <a:r>
              <a:rPr lang="en-US" sz="4000" dirty="0">
                <a:latin typeface="Algerian" panose="04020705040A02060702" pitchFamily="82" charset="0"/>
              </a:rPr>
              <a:t>13/02/2025</a:t>
            </a:r>
          </a:p>
          <a:p>
            <a:pPr marL="0" indent="0" algn="r">
              <a:buNone/>
            </a:pP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5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F4F9-C263-4C8B-A76E-BB90851E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68" y="71096"/>
            <a:ext cx="4583880" cy="61112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TABLEAU STORY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7032C4-576F-4FCE-8EE7-03FE9D8E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7" y="874643"/>
            <a:ext cx="11673793" cy="57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2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5044-DE5B-44BF-B1D3-1B9877D0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1" y="198783"/>
            <a:ext cx="9905998" cy="1060174"/>
          </a:xfrm>
        </p:spPr>
        <p:txBody>
          <a:bodyPr>
            <a:normAutofit/>
          </a:bodyPr>
          <a:lstStyle/>
          <a:p>
            <a:r>
              <a:rPr lang="en-US" sz="4000" b="1" dirty="0"/>
              <a:t>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6B55F-8BA4-4271-B5C7-35B5BC8321EA}"/>
              </a:ext>
            </a:extLst>
          </p:cNvPr>
          <p:cNvSpPr txBox="1"/>
          <p:nvPr/>
        </p:nvSpPr>
        <p:spPr>
          <a:xfrm>
            <a:off x="647631" y="198783"/>
            <a:ext cx="11330608" cy="731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sz="2400" b="1" u="none" strike="noStrike" baseline="0" dirty="0"/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Persist gender pay gaps.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Experienced Professionals in Tech </a:t>
            </a:r>
            <a:r>
              <a:rPr lang="en-US" sz="2400" b="1" dirty="0" err="1"/>
              <a:t>industy</a:t>
            </a:r>
            <a:r>
              <a:rPr lang="en-US" sz="2400" b="1" dirty="0"/>
              <a:t>. 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u="none" strike="noStrike" baseline="0" dirty="0"/>
              <a:t>Software Engineer have the highest overall compensation.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u="none" strike="noStrike" baseline="0" dirty="0"/>
              <a:t>Irvine, Santa </a:t>
            </a:r>
            <a:r>
              <a:rPr lang="en-US" sz="2400" b="1" u="none" strike="noStrike" baseline="0" dirty="0" err="1"/>
              <a:t>Claura</a:t>
            </a:r>
            <a:r>
              <a:rPr lang="en-US" sz="2400" b="1" u="none" strike="noStrike" baseline="0" dirty="0"/>
              <a:t> offer higher salaries within each industry.</a:t>
            </a:r>
            <a:endParaRPr lang="en-US" sz="2400" dirty="0"/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u="none" strike="noStrike" baseline="0" dirty="0"/>
              <a:t>Business and Consulting, Renewable energy, International </a:t>
            </a:r>
            <a:r>
              <a:rPr lang="en-US" sz="2400" b="1" u="none" strike="noStrike" baseline="0" dirty="0" err="1"/>
              <a:t>Organisation</a:t>
            </a:r>
            <a:r>
              <a:rPr lang="en-US" sz="2400" b="1" u="none" strike="noStrike" baseline="0" dirty="0"/>
              <a:t> are the multiple factors that influence salary.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687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9F87-4AE6-499F-BC04-716BED6A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1" y="0"/>
            <a:ext cx="4464257" cy="91440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8ED43-8963-4987-9347-B36BFC6F14D3}"/>
              </a:ext>
            </a:extLst>
          </p:cNvPr>
          <p:cNvSpPr txBox="1"/>
          <p:nvPr/>
        </p:nvSpPr>
        <p:spPr>
          <a:xfrm>
            <a:off x="655983" y="1325218"/>
            <a:ext cx="10880034" cy="454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The analysis reveals clear trends in salary distribution.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Reflecting the value placed on their expertise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Higher education levels correlate with higher salaries.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Salary trends shows job satisfaction and company culture.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656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740F-7165-44EE-96B9-6EA299E7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907" y="2476500"/>
            <a:ext cx="7989335" cy="1905000"/>
          </a:xfrm>
        </p:spPr>
        <p:txBody>
          <a:bodyPr>
            <a:noAutofit/>
          </a:bodyPr>
          <a:lstStyle/>
          <a:p>
            <a:r>
              <a:rPr lang="en-US" sz="88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9485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A928-7CA5-44D9-941D-013E8F5C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52" y="0"/>
            <a:ext cx="9905998" cy="1055352"/>
          </a:xfrm>
        </p:spPr>
        <p:txBody>
          <a:bodyPr>
            <a:normAutofit/>
          </a:bodyPr>
          <a:lstStyle/>
          <a:p>
            <a:r>
              <a:rPr lang="en-US" sz="4000" b="1" i="1" dirty="0"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41911D-07C6-4679-AAE0-7D8BDB04D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553" y="1132123"/>
            <a:ext cx="10653022" cy="440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Analyzing salary survey data to uncover trends across global industries.</a:t>
            </a:r>
            <a:endParaRPr lang="en-US" altLang="en-US" sz="2400" b="1" i="1" dirty="0"/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Exploring salary trends and gender disparities across industries and job titles.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Cleaned dataset, SQL queries, Tableau visualizations, story and insights on career trajectories and salary factors.</a:t>
            </a:r>
          </a:p>
        </p:txBody>
      </p:sp>
    </p:spTree>
    <p:extLst>
      <p:ext uri="{BB962C8B-B14F-4D97-AF65-F5344CB8AC3E}">
        <p14:creationId xmlns:p14="http://schemas.microsoft.com/office/powerpoint/2010/main" val="14859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2770-6C6C-46F4-BCDB-9D3B0523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56" y="92489"/>
            <a:ext cx="9905998" cy="701813"/>
          </a:xfrm>
        </p:spPr>
        <p:txBody>
          <a:bodyPr>
            <a:normAutofit/>
          </a:bodyPr>
          <a:lstStyle/>
          <a:p>
            <a:r>
              <a:rPr lang="en-US" sz="4000" b="1" i="1" dirty="0">
                <a:cs typeface="Calibri" panose="020F0502020204030204" pitchFamily="34" charset="0"/>
              </a:rPr>
              <a:t>Data cleaning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DA47C9-5113-4E66-A519-CFB9BD7A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6" y="949193"/>
            <a:ext cx="7007466" cy="5676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D17027-6472-4071-ACE3-CF24613ADCC2}"/>
              </a:ext>
            </a:extLst>
          </p:cNvPr>
          <p:cNvSpPr txBox="1"/>
          <p:nvPr/>
        </p:nvSpPr>
        <p:spPr>
          <a:xfrm>
            <a:off x="7487477" y="443395"/>
            <a:ext cx="4306957" cy="662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Ensures text data follows consistent capitalization.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Blank fields are marked as “unknown”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Nearly 200 duplicated rows were removed.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Outliers are detected and removed.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712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E60F-BCA2-4E36-80DD-E906E08E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1" y="89452"/>
            <a:ext cx="9905998" cy="977348"/>
          </a:xfrm>
        </p:spPr>
        <p:txBody>
          <a:bodyPr>
            <a:normAutofit/>
          </a:bodyPr>
          <a:lstStyle/>
          <a:p>
            <a:r>
              <a:rPr lang="en-US" sz="4000" b="1" dirty="0"/>
              <a:t>DATA IMPORTING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EE01A-B79A-4AD2-8CF7-AE4EAF6D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1026268"/>
            <a:ext cx="2919168" cy="3905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C839D-228F-4B52-BFFE-F03146B7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51" y="1026268"/>
            <a:ext cx="4105848" cy="3905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74600-579B-4E33-8F40-0F1E7138C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9" y="5082388"/>
            <a:ext cx="11489634" cy="1686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04785B-6FBC-4B56-800E-1F1627EA9E5D}"/>
              </a:ext>
            </a:extLst>
          </p:cNvPr>
          <p:cNvSpPr txBox="1"/>
          <p:nvPr/>
        </p:nvSpPr>
        <p:spPr>
          <a:xfrm>
            <a:off x="8070574" y="1093305"/>
            <a:ext cx="3631096" cy="292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Create table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Check null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Convert into text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Load into </a:t>
            </a:r>
            <a:r>
              <a:rPr lang="en-US" sz="2400" b="1" dirty="0" err="1"/>
              <a:t>mysql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048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9AC41C5-23A8-41AC-B75B-47963435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18" y="156617"/>
            <a:ext cx="3457091" cy="937591"/>
          </a:xfrm>
        </p:spPr>
        <p:txBody>
          <a:bodyPr>
            <a:normAutofit/>
          </a:bodyPr>
          <a:lstStyle/>
          <a:p>
            <a:r>
              <a:rPr lang="en-US" sz="4000" b="1" i="1" dirty="0"/>
              <a:t>SQL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BD16A-F8F6-48D0-80D5-84374CC1FCFD}"/>
              </a:ext>
            </a:extLst>
          </p:cNvPr>
          <p:cNvSpPr txBox="1"/>
          <p:nvPr/>
        </p:nvSpPr>
        <p:spPr>
          <a:xfrm>
            <a:off x="424069" y="1053283"/>
            <a:ext cx="8309113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Cleaned csv file was loaded.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Performing queries to gathered insights.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3604EE-7621-4283-94B5-4B0BDC565F13}"/>
              </a:ext>
            </a:extLst>
          </p:cNvPr>
          <p:cNvSpPr txBox="1"/>
          <p:nvPr/>
        </p:nvSpPr>
        <p:spPr>
          <a:xfrm>
            <a:off x="6228521" y="2551514"/>
            <a:ext cx="569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Salary Compensation by Job 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BEEEB9E-AA13-40B3-9D51-FAD5C053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9" y="3083449"/>
            <a:ext cx="4982270" cy="10288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908065-C497-4A0C-AF02-54641D456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8" y="4365024"/>
            <a:ext cx="4982269" cy="23339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DE4EE4-96CD-4FC8-8B71-A5B4CDA4EA33}"/>
              </a:ext>
            </a:extLst>
          </p:cNvPr>
          <p:cNvSpPr txBox="1"/>
          <p:nvPr/>
        </p:nvSpPr>
        <p:spPr>
          <a:xfrm>
            <a:off x="424068" y="2519843"/>
            <a:ext cx="46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salary split by gender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7E7553A-53EE-4F30-AFF5-423FABC1D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21" y="3083449"/>
            <a:ext cx="5698435" cy="10288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7D99B53-109B-4355-BB14-D9316C256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521" y="4393095"/>
            <a:ext cx="5698435" cy="23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4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2481-2811-49C3-9C70-8C732068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70" y="132522"/>
            <a:ext cx="9905998" cy="887896"/>
          </a:xfrm>
        </p:spPr>
        <p:txBody>
          <a:bodyPr>
            <a:normAutofit/>
          </a:bodyPr>
          <a:lstStyle/>
          <a:p>
            <a:r>
              <a:rPr lang="en-US" sz="4000" b="1" i="1" dirty="0"/>
              <a:t>QUERY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16938-9544-4BA0-8549-81DFB172BFAB}"/>
              </a:ext>
            </a:extLst>
          </p:cNvPr>
          <p:cNvSpPr txBox="1"/>
          <p:nvPr/>
        </p:nvSpPr>
        <p:spPr>
          <a:xfrm>
            <a:off x="80375" y="1020418"/>
            <a:ext cx="5433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/>
              <a:t>Number of Employees by Industry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E037F2-6AE9-46D7-8A56-696026B9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13933"/>
            <a:ext cx="5433391" cy="1462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08B13F-F755-4868-BAB2-CCBB17365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342921"/>
            <a:ext cx="5433391" cy="22379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0272B2-6644-419F-96B4-396670E831B0}"/>
              </a:ext>
            </a:extLst>
          </p:cNvPr>
          <p:cNvSpPr txBox="1"/>
          <p:nvPr/>
        </p:nvSpPr>
        <p:spPr>
          <a:xfrm>
            <a:off x="6095999" y="1020418"/>
            <a:ext cx="5272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Salary Distribution by Education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02D313-E3EC-4A14-993F-CD3DE6CB3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51" y="1550892"/>
            <a:ext cx="5564186" cy="1425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FE1A37-EED3-423B-BED4-6C4415E2F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50" y="3342921"/>
            <a:ext cx="5564185" cy="22379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7896D8-C013-4EE5-8274-B20CCC38F75E}"/>
              </a:ext>
            </a:extLst>
          </p:cNvPr>
          <p:cNvSpPr txBox="1"/>
          <p:nvPr/>
        </p:nvSpPr>
        <p:spPr>
          <a:xfrm>
            <a:off x="266770" y="5791200"/>
            <a:ext cx="545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Found more experienced profession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1B6D38-A5F4-466E-932E-1C36CF5B8449}"/>
              </a:ext>
            </a:extLst>
          </p:cNvPr>
          <p:cNvSpPr txBox="1"/>
          <p:nvPr/>
        </p:nvSpPr>
        <p:spPr>
          <a:xfrm>
            <a:off x="6095999" y="5791200"/>
            <a:ext cx="545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Understood correlation between education and salary</a:t>
            </a:r>
          </a:p>
        </p:txBody>
      </p:sp>
    </p:spTree>
    <p:extLst>
      <p:ext uri="{BB962C8B-B14F-4D97-AF65-F5344CB8AC3E}">
        <p14:creationId xmlns:p14="http://schemas.microsoft.com/office/powerpoint/2010/main" val="150299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140D-DD43-4B0A-AA42-51D56CD1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08" y="159026"/>
            <a:ext cx="9905998" cy="715617"/>
          </a:xfrm>
        </p:spPr>
        <p:txBody>
          <a:bodyPr>
            <a:normAutofit/>
          </a:bodyPr>
          <a:lstStyle/>
          <a:p>
            <a:r>
              <a:rPr lang="en-US" sz="4000" b="1" i="1" dirty="0"/>
              <a:t>TABLEAU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C89E2-A028-4CB5-A390-C169B7C2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1" y="1079880"/>
            <a:ext cx="6192114" cy="5619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3449A-BE82-4675-A41B-5C9F0EC120C0}"/>
              </a:ext>
            </a:extLst>
          </p:cNvPr>
          <p:cNvSpPr txBox="1"/>
          <p:nvPr/>
        </p:nvSpPr>
        <p:spPr>
          <a:xfrm>
            <a:off x="6904382" y="708819"/>
            <a:ext cx="5087110" cy="588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Dashboard and story plays a major role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Creating a relationship among 10 query data with updated csv data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Creating many to many as well as many to one for connection</a:t>
            </a:r>
          </a:p>
        </p:txBody>
      </p:sp>
    </p:spTree>
    <p:extLst>
      <p:ext uri="{BB962C8B-B14F-4D97-AF65-F5344CB8AC3E}">
        <p14:creationId xmlns:p14="http://schemas.microsoft.com/office/powerpoint/2010/main" val="24139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E6D4-481B-4EBA-9E28-56BD550D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119269"/>
            <a:ext cx="9905998" cy="67586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INSIGHT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F21C9-7748-4218-BDDA-8A266E6CE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95721"/>
            <a:ext cx="5868987" cy="5603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7144EC-1BC2-4D9F-9ABD-7F2F4331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16" y="995721"/>
            <a:ext cx="5713171" cy="56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3014-5C8E-4E86-B471-52CD2A6B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22" y="0"/>
            <a:ext cx="5718078" cy="843950"/>
          </a:xfrm>
        </p:spPr>
        <p:txBody>
          <a:bodyPr>
            <a:normAutofit/>
          </a:bodyPr>
          <a:lstStyle/>
          <a:p>
            <a:r>
              <a:rPr lang="en-US" sz="4000" b="1" dirty="0"/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8F37C-9FB9-4AF3-80E5-460C6AE1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" y="843950"/>
            <a:ext cx="11936402" cy="58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21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1027</TotalTime>
  <Words>266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Century Gothic</vt:lpstr>
      <vt:lpstr>Wingdings</vt:lpstr>
      <vt:lpstr>Mesh</vt:lpstr>
      <vt:lpstr>PowerPoint Presentation</vt:lpstr>
      <vt:lpstr>INTRODUCTION</vt:lpstr>
      <vt:lpstr>Data cleaning</vt:lpstr>
      <vt:lpstr>DATA IMPORTING</vt:lpstr>
      <vt:lpstr>SQL QUERY</vt:lpstr>
      <vt:lpstr>QUERY DATA</vt:lpstr>
      <vt:lpstr>TABLEAU</vt:lpstr>
      <vt:lpstr>INSIGHT VISUALIZATION</vt:lpstr>
      <vt:lpstr>DASHBOARD</vt:lpstr>
      <vt:lpstr>TABLEAU STORY</vt:lpstr>
      <vt:lpstr>KEY INSIGHTS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Maul Sri</dc:creator>
  <cp:lastModifiedBy>Maul Sri</cp:lastModifiedBy>
  <cp:revision>30</cp:revision>
  <dcterms:created xsi:type="dcterms:W3CDTF">2025-02-12T06:29:14Z</dcterms:created>
  <dcterms:modified xsi:type="dcterms:W3CDTF">2025-02-13T07:47:36Z</dcterms:modified>
</cp:coreProperties>
</file>