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5" r:id="rId5"/>
    <p:sldId id="264" r:id="rId6"/>
    <p:sldId id="260" r:id="rId7"/>
    <p:sldId id="259" r:id="rId8"/>
    <p:sldId id="266" r:id="rId9"/>
    <p:sldId id="262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9851-8320-4CBF-9689-6408C5731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F3D1-21AA-418E-8EE5-AA4AF47B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5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9851-8320-4CBF-9689-6408C5731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F3D1-21AA-418E-8EE5-AA4AF47B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1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9851-8320-4CBF-9689-6408C5731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F3D1-21AA-418E-8EE5-AA4AF47B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01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9851-8320-4CBF-9689-6408C5731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F3D1-21AA-418E-8EE5-AA4AF47B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2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9851-8320-4CBF-9689-6408C5731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F3D1-21AA-418E-8EE5-AA4AF47B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47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9851-8320-4CBF-9689-6408C5731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F3D1-21AA-418E-8EE5-AA4AF47B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70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9851-8320-4CBF-9689-6408C5731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F3D1-21AA-418E-8EE5-AA4AF47B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80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9851-8320-4CBF-9689-6408C5731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F3D1-21AA-418E-8EE5-AA4AF47B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1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9851-8320-4CBF-9689-6408C5731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F3D1-21AA-418E-8EE5-AA4AF47B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7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9851-8320-4CBF-9689-6408C5731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90DF3D1-21AA-418E-8EE5-AA4AF47B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1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9851-8320-4CBF-9689-6408C5731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F3D1-21AA-418E-8EE5-AA4AF47B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1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9851-8320-4CBF-9689-6408C5731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F3D1-21AA-418E-8EE5-AA4AF47B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1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9851-8320-4CBF-9689-6408C5731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F3D1-21AA-418E-8EE5-AA4AF47B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3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9851-8320-4CBF-9689-6408C5731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F3D1-21AA-418E-8EE5-AA4AF47B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5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9851-8320-4CBF-9689-6408C5731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F3D1-21AA-418E-8EE5-AA4AF47B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0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9851-8320-4CBF-9689-6408C5731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F3D1-21AA-418E-8EE5-AA4AF47B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9851-8320-4CBF-9689-6408C5731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F3D1-21AA-418E-8EE5-AA4AF47B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9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2D9851-8320-4CBF-9689-6408C5731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0DF3D1-21AA-418E-8EE5-AA4AF47B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6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6E0B-8A89-44F7-A22A-BF6347F47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8156" y="119271"/>
            <a:ext cx="9024866" cy="3651710"/>
          </a:xfrm>
        </p:spPr>
        <p:txBody>
          <a:bodyPr>
            <a:noAutofit/>
          </a:bodyPr>
          <a:lstStyle/>
          <a:p>
            <a:pPr algn="l"/>
            <a:r>
              <a:rPr lang="en-US" sz="8000" dirty="0">
                <a:latin typeface="Algerian" panose="04020705040A02060702" pitchFamily="82" charset="0"/>
              </a:rPr>
              <a:t>CNN-Based </a:t>
            </a:r>
            <a:br>
              <a:rPr lang="en-US" sz="8000" dirty="0">
                <a:latin typeface="Algerian" panose="04020705040A02060702" pitchFamily="82" charset="0"/>
              </a:rPr>
            </a:br>
            <a:r>
              <a:rPr lang="en-US" sz="8000" dirty="0">
                <a:latin typeface="Algerian" panose="04020705040A02060702" pitchFamily="82" charset="0"/>
              </a:rPr>
              <a:t>Road Signs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24FCA-AEF7-4DE3-BEEB-2169F00BB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251055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MAUL SRI M</a:t>
            </a:r>
          </a:p>
          <a:p>
            <a:r>
              <a:rPr lang="en-US" sz="4000" dirty="0">
                <a:latin typeface="Algerian" panose="04020705040A02060702" pitchFamily="82" charset="0"/>
              </a:rPr>
              <a:t>DA&amp;DS B5</a:t>
            </a:r>
          </a:p>
          <a:p>
            <a:r>
              <a:rPr lang="en-US" sz="4000" dirty="0">
                <a:latin typeface="Algerian" panose="04020705040A02060702" pitchFamily="82" charset="0"/>
              </a:rPr>
              <a:t>02-04-2025</a:t>
            </a:r>
          </a:p>
        </p:txBody>
      </p:sp>
    </p:spTree>
    <p:extLst>
      <p:ext uri="{BB962C8B-B14F-4D97-AF65-F5344CB8AC3E}">
        <p14:creationId xmlns:p14="http://schemas.microsoft.com/office/powerpoint/2010/main" val="3858312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43CA-2610-40BA-BC92-CA56E304D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3750298" cy="944217"/>
          </a:xfrm>
        </p:spPr>
        <p:txBody>
          <a:bodyPr>
            <a:normAutofit/>
          </a:bodyPr>
          <a:lstStyle/>
          <a:p>
            <a:r>
              <a:rPr lang="en-US" sz="4800" u="sng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0DCE9-A560-4E85-9A6A-C0F4F6E4F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44217"/>
            <a:ext cx="10018713" cy="484698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Real-world applications in image classification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Used effectively by non-technical users.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Model accessible to end-users for practical applications.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Architecture was chosen to capture hierarchies in the image data.</a:t>
            </a:r>
          </a:p>
        </p:txBody>
      </p:sp>
    </p:spTree>
    <p:extLst>
      <p:ext uri="{BB962C8B-B14F-4D97-AF65-F5344CB8AC3E}">
        <p14:creationId xmlns:p14="http://schemas.microsoft.com/office/powerpoint/2010/main" val="3708811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9EBB-355D-4E91-B7BE-423FDC5A3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41" y="2170043"/>
            <a:ext cx="10018713" cy="1752599"/>
          </a:xfrm>
        </p:spPr>
        <p:txBody>
          <a:bodyPr>
            <a:normAutofit/>
          </a:bodyPr>
          <a:lstStyle/>
          <a:p>
            <a:r>
              <a:rPr lang="en-US" sz="96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1624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71D5-C84A-4642-A52C-F29B3DA2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094" y="64605"/>
            <a:ext cx="4240628" cy="864704"/>
          </a:xfrm>
        </p:spPr>
        <p:txBody>
          <a:bodyPr>
            <a:normAutofit/>
          </a:bodyPr>
          <a:lstStyle/>
          <a:p>
            <a:r>
              <a:rPr lang="en-US" sz="4800" u="sng" dirty="0"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606D8-1596-464C-A882-A1AEF7F61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805" y="785191"/>
            <a:ext cx="10018713" cy="528761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ontribute to traffic management and systems.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ssist in autonomous driving and navigation.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Classify road signs into 30 distinct categories for traffic safety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Used in autonomous vehicles, traffic monitoring, and driver assistance systems to enhance road safety.</a:t>
            </a:r>
          </a:p>
        </p:txBody>
      </p:sp>
    </p:spTree>
    <p:extLst>
      <p:ext uri="{BB962C8B-B14F-4D97-AF65-F5344CB8AC3E}">
        <p14:creationId xmlns:p14="http://schemas.microsoft.com/office/powerpoint/2010/main" val="374866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43CA-2610-40BA-BC92-CA56E304D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3750298" cy="944217"/>
          </a:xfrm>
        </p:spPr>
        <p:txBody>
          <a:bodyPr>
            <a:normAutofit/>
          </a:bodyPr>
          <a:lstStyle/>
          <a:p>
            <a:r>
              <a:rPr lang="en-US" sz="4800" u="sng" dirty="0">
                <a:latin typeface="Algerian" panose="04020705040A02060702" pitchFamily="82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0DCE9-A560-4E85-9A6A-C0F4F6E4F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44217"/>
            <a:ext cx="10018713" cy="484698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Ensuring reliable and efficient road sign classification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Enhancing traffic safety.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Automate road sign recognition.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Intelligent transportation systems.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Deploying it through an interactive interface. </a:t>
            </a:r>
          </a:p>
        </p:txBody>
      </p:sp>
    </p:spTree>
    <p:extLst>
      <p:ext uri="{BB962C8B-B14F-4D97-AF65-F5344CB8AC3E}">
        <p14:creationId xmlns:p14="http://schemas.microsoft.com/office/powerpoint/2010/main" val="249408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43CA-2610-40BA-BC92-CA56E304D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6957326" cy="944217"/>
          </a:xfrm>
        </p:spPr>
        <p:txBody>
          <a:bodyPr>
            <a:normAutofit/>
          </a:bodyPr>
          <a:lstStyle/>
          <a:p>
            <a:r>
              <a:rPr lang="en-US" sz="4800" u="sng" dirty="0">
                <a:latin typeface="Algerian" panose="04020705040A02060702" pitchFamily="82" charset="0"/>
              </a:rPr>
              <a:t>DATA UNDERSTANDING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C22AA0-1611-4AC8-B93C-93D4C87A64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86682" y="472108"/>
            <a:ext cx="8070507" cy="7122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1.Labels (CSV File)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apping between images and their corresponding class labels.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Each image representing a specific road sign category.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2.Image Folders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Folder: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Contains images categorized into subdirectories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TEST Folder: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Holds separate images used for evaluation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7FE79-71DB-457C-95AC-464A0C2FC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29" y="932621"/>
            <a:ext cx="3477081" cy="249637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EE37DC-4BAD-46DC-8CF3-FD056A878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29" y="3656671"/>
            <a:ext cx="1749287" cy="249637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319D53-EA75-46CE-8CDC-18548EDFF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6700" y="3656671"/>
            <a:ext cx="1651510" cy="249637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69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43CA-2610-40BA-BC92-CA56E304D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6387481" cy="944217"/>
          </a:xfrm>
        </p:spPr>
        <p:txBody>
          <a:bodyPr>
            <a:normAutofit fontScale="90000"/>
          </a:bodyPr>
          <a:lstStyle/>
          <a:p>
            <a:r>
              <a:rPr lang="en-US" sz="4800" u="sng" dirty="0">
                <a:latin typeface="Algerian" panose="04020705040A02060702" pitchFamily="82" charset="0"/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0DCE9-A560-4E85-9A6A-C0F4F6E4F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4547"/>
            <a:ext cx="10018713" cy="484698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Extract images and labels from the dataset.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Resize all images to 64×64 pixels for consistency.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Normalize pixel values to scale between 0 and 1.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Augment images using flipping, rotation, zooming, and cropping.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Split the dataset into training, validation, and test sets.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49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43CA-2610-40BA-BC92-CA56E304D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4386403" cy="944217"/>
          </a:xfrm>
        </p:spPr>
        <p:txBody>
          <a:bodyPr>
            <a:normAutofit fontScale="90000"/>
          </a:bodyPr>
          <a:lstStyle/>
          <a:p>
            <a:r>
              <a:rPr lang="en-US" sz="4800" u="sng" dirty="0">
                <a:latin typeface="Algerian" panose="04020705040A02060702" pitchFamily="82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0DCE9-A560-4E85-9A6A-C0F4F6E4F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944217"/>
            <a:ext cx="10707691" cy="484698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Tuning-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Adjusted layers, dropout rates, and learning rate for optimal performance.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Accuracy-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Achieved through fine-tuning and augmentation.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Flatten Layer-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Converts feature maps into a 1D vector for classification.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 err="1">
                <a:latin typeface="Cambria" panose="02040503050406030204" pitchFamily="18" charset="0"/>
                <a:ea typeface="Cambria" panose="02040503050406030204" pitchFamily="18" charset="0"/>
              </a:rPr>
              <a:t>Softmax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outputs probabilities for multiple classes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Adam Optimizer-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Adaptive learning rate for faster convergence and better generalization.</a:t>
            </a:r>
          </a:p>
        </p:txBody>
      </p:sp>
    </p:spTree>
    <p:extLst>
      <p:ext uri="{BB962C8B-B14F-4D97-AF65-F5344CB8AC3E}">
        <p14:creationId xmlns:p14="http://schemas.microsoft.com/office/powerpoint/2010/main" val="381345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43CA-2610-40BA-BC92-CA56E304D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4770716" cy="944217"/>
          </a:xfrm>
        </p:spPr>
        <p:txBody>
          <a:bodyPr>
            <a:normAutofit/>
          </a:bodyPr>
          <a:lstStyle/>
          <a:p>
            <a:r>
              <a:rPr lang="en-US" sz="4800" u="sng" dirty="0">
                <a:latin typeface="Algerian" panose="04020705040A02060702" pitchFamily="82" charset="0"/>
              </a:rPr>
              <a:t>VISUALIZATION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C24B39-A4F4-4483-9274-1653F8F46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7" y="1085523"/>
            <a:ext cx="6011034" cy="535503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DFB07E-88F1-4BD7-B5E0-02A9C076A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547" y="1085522"/>
            <a:ext cx="5579166" cy="535503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263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43CA-2610-40BA-BC92-CA56E304D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92" y="118155"/>
            <a:ext cx="3750298" cy="944217"/>
          </a:xfrm>
        </p:spPr>
        <p:txBody>
          <a:bodyPr>
            <a:normAutofit/>
          </a:bodyPr>
          <a:lstStyle/>
          <a:p>
            <a:r>
              <a:rPr lang="en-US" sz="4800" u="sng" dirty="0">
                <a:latin typeface="Algerian" panose="04020705040A02060702" pitchFamily="82" charset="0"/>
              </a:rPr>
              <a:t>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920C21-08A3-43AB-98F2-C6864CA49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80" y="1903945"/>
            <a:ext cx="5820320" cy="462650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E420B8-45F5-41E0-8150-B412DF941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645" y="1903945"/>
            <a:ext cx="5483675" cy="462650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2D2647-25B4-43AB-8249-F97D4A51E229}"/>
              </a:ext>
            </a:extLst>
          </p:cNvPr>
          <p:cNvSpPr txBox="1"/>
          <p:nvPr/>
        </p:nvSpPr>
        <p:spPr>
          <a:xfrm>
            <a:off x="1410137" y="1252326"/>
            <a:ext cx="258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TRAIN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342C42-14E8-4875-9850-A1A2F342EB51}"/>
              </a:ext>
            </a:extLst>
          </p:cNvPr>
          <p:cNvSpPr txBox="1"/>
          <p:nvPr/>
        </p:nvSpPr>
        <p:spPr>
          <a:xfrm>
            <a:off x="7519916" y="1252326"/>
            <a:ext cx="258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TEST DATA</a:t>
            </a:r>
          </a:p>
        </p:txBody>
      </p:sp>
    </p:spTree>
    <p:extLst>
      <p:ext uri="{BB962C8B-B14F-4D97-AF65-F5344CB8AC3E}">
        <p14:creationId xmlns:p14="http://schemas.microsoft.com/office/powerpoint/2010/main" val="1661918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43CA-2610-40BA-BC92-CA56E304D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006" y="0"/>
            <a:ext cx="4942994" cy="944217"/>
          </a:xfrm>
        </p:spPr>
        <p:txBody>
          <a:bodyPr>
            <a:normAutofit/>
          </a:bodyPr>
          <a:lstStyle/>
          <a:p>
            <a:r>
              <a:rPr lang="en-US" sz="4800" u="sng" dirty="0">
                <a:latin typeface="Algerian" panose="04020705040A02060702" pitchFamily="82" charset="0"/>
              </a:rPr>
              <a:t>FUTURE STEPS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2E0D22-5AD2-40A9-ACA8-2FDCEF9799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95441" y="1052172"/>
            <a:ext cx="10424649" cy="3879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AWS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SageMaker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Google AI Platform, or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Streamlit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Sharing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Serve the model as a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REST API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using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Flask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or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FastAPI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Dashboards to monitor accuracy, precision.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Incorporate a feedback mechanism in your deployed UI.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263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1733</TotalTime>
  <Words>312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Cambria</vt:lpstr>
      <vt:lpstr>Corbel</vt:lpstr>
      <vt:lpstr>Wingdings</vt:lpstr>
      <vt:lpstr>Parallax</vt:lpstr>
      <vt:lpstr>CNN-Based  Road Signs Classification</vt:lpstr>
      <vt:lpstr>INTRODUCTION</vt:lpstr>
      <vt:lpstr>OBJECTIVE</vt:lpstr>
      <vt:lpstr>DATA UNDERSTANDING</vt:lpstr>
      <vt:lpstr>DATA PREPROCESSING</vt:lpstr>
      <vt:lpstr>METHODOLOGY</vt:lpstr>
      <vt:lpstr>VISUALIZATION</vt:lpstr>
      <vt:lpstr>RESULT</vt:lpstr>
      <vt:lpstr>FUTURE STEPS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CNN-Based  Road Signs Classification</dc:title>
  <dc:creator>Maul Sri</dc:creator>
  <cp:lastModifiedBy>Maul Sri</cp:lastModifiedBy>
  <cp:revision>23</cp:revision>
  <dcterms:created xsi:type="dcterms:W3CDTF">2025-03-30T11:16:41Z</dcterms:created>
  <dcterms:modified xsi:type="dcterms:W3CDTF">2025-04-02T06:22:59Z</dcterms:modified>
</cp:coreProperties>
</file>