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9" r:id="rId3"/>
    <p:sldId id="258" r:id="rId4"/>
    <p:sldId id="260" r:id="rId5"/>
    <p:sldId id="261" r:id="rId6"/>
    <p:sldId id="267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588" autoAdjust="0"/>
  </p:normalViewPr>
  <p:slideViewPr>
    <p:cSldViewPr snapToGrid="0">
      <p:cViewPr varScale="1"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2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3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8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1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2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1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7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0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8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1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62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8ADD2-03F9-5C7F-2A47-C022EBDEB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310" y="271355"/>
            <a:ext cx="8751666" cy="2541431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tx1"/>
                </a:solidFill>
                <a:latin typeface="Algerian" panose="04020705040A02060702" pitchFamily="82" charset="0"/>
              </a:rPr>
              <a:t>CAR PRICE PREDICTION</a:t>
            </a:r>
            <a:endParaRPr lang="en-IN" sz="88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C1BF1-DFB1-AFB0-45F1-CA0821166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2143" y="3514272"/>
            <a:ext cx="5673212" cy="254143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MAUL SRI M</a:t>
            </a:r>
          </a:p>
          <a:p>
            <a:r>
              <a:rPr lang="en-US" sz="4000" dirty="0">
                <a:latin typeface="Algerian" panose="04020705040A02060702" pitchFamily="82" charset="0"/>
              </a:rPr>
              <a:t>DA &amp; DS ONLINE B5</a:t>
            </a:r>
          </a:p>
          <a:p>
            <a:r>
              <a:rPr lang="en-IN" sz="4000" dirty="0">
                <a:latin typeface="Algerian" panose="04020705040A02060702" pitchFamily="82" charset="0"/>
              </a:rPr>
              <a:t>26-02-2025</a:t>
            </a:r>
          </a:p>
        </p:txBody>
      </p:sp>
    </p:spTree>
    <p:extLst>
      <p:ext uri="{BB962C8B-B14F-4D97-AF65-F5344CB8AC3E}">
        <p14:creationId xmlns:p14="http://schemas.microsoft.com/office/powerpoint/2010/main" val="222051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6373E8-130F-FB46-E0EF-EF2AFDF04302}"/>
              </a:ext>
            </a:extLst>
          </p:cNvPr>
          <p:cNvSpPr txBox="1"/>
          <p:nvPr/>
        </p:nvSpPr>
        <p:spPr>
          <a:xfrm>
            <a:off x="375920" y="284480"/>
            <a:ext cx="5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RECOMMENDATION</a:t>
            </a:r>
            <a:endParaRPr lang="en-IN" sz="40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27A6DE-97BA-1C31-24E9-F9D8BF3258E3}"/>
              </a:ext>
            </a:extLst>
          </p:cNvPr>
          <p:cNvSpPr txBox="1"/>
          <p:nvPr/>
        </p:nvSpPr>
        <p:spPr>
          <a:xfrm>
            <a:off x="629920" y="1391920"/>
            <a:ext cx="11490960" cy="389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count of low-mileage cars to target premium buyers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Focusing on years with high demand.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Capitalize on price through promotion.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Suggesting stable demand for all brands in the market.</a:t>
            </a:r>
            <a:endParaRPr lang="en-IN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53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84692-D369-BA4A-8188-1F2918B7DB0E}"/>
              </a:ext>
            </a:extLst>
          </p:cNvPr>
          <p:cNvSpPr txBox="1"/>
          <p:nvPr/>
        </p:nvSpPr>
        <p:spPr>
          <a:xfrm>
            <a:off x="243840" y="152400"/>
            <a:ext cx="6278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CONCLUSION</a:t>
            </a:r>
            <a:endParaRPr lang="en-IN" sz="40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43BD3-3C76-33E9-782C-899D9FDA39D3}"/>
              </a:ext>
            </a:extLst>
          </p:cNvPr>
          <p:cNvSpPr txBox="1"/>
          <p:nvPr/>
        </p:nvSpPr>
        <p:spPr>
          <a:xfrm>
            <a:off x="436880" y="934720"/>
            <a:ext cx="10881360" cy="586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Effective Use of Data.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Targeting High-Value Segments.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Opportunities for Optimization.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a strong understanding of the car market's behavior and pricing fluctuations.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IN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07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F5CF05-D401-BB93-FFA7-175B90962E41}"/>
              </a:ext>
            </a:extLst>
          </p:cNvPr>
          <p:cNvSpPr txBox="1"/>
          <p:nvPr/>
        </p:nvSpPr>
        <p:spPr>
          <a:xfrm>
            <a:off x="452284" y="98323"/>
            <a:ext cx="5643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Algerian" panose="04020705040A02060702" pitchFamily="82" charset="0"/>
              </a:rPr>
              <a:t>INTRODUCTION</a:t>
            </a:r>
            <a:endParaRPr lang="en-IN" sz="4000" u="sng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4BD1FF-1D31-9AB1-3AF8-83F5238A5945}"/>
              </a:ext>
            </a:extLst>
          </p:cNvPr>
          <p:cNvSpPr txBox="1"/>
          <p:nvPr/>
        </p:nvSpPr>
        <p:spPr>
          <a:xfrm>
            <a:off x="1326044" y="883920"/>
            <a:ext cx="10865956" cy="428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Analyzing Car Prices and Trends.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Factors Influencing Car Pricing.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 of Price Relationships.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pricing trends interactively.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 is designed for car buyers, sellers, and dealerships.</a:t>
            </a:r>
          </a:p>
        </p:txBody>
      </p:sp>
    </p:spTree>
    <p:extLst>
      <p:ext uri="{BB962C8B-B14F-4D97-AF65-F5344CB8AC3E}">
        <p14:creationId xmlns:p14="http://schemas.microsoft.com/office/powerpoint/2010/main" val="124900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FC0814-8F73-A79C-0851-34F0F58CC116}"/>
              </a:ext>
            </a:extLst>
          </p:cNvPr>
          <p:cNvSpPr txBox="1"/>
          <p:nvPr/>
        </p:nvSpPr>
        <p:spPr>
          <a:xfrm>
            <a:off x="157316" y="0"/>
            <a:ext cx="9242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Algerian" panose="04020705040A02060702" pitchFamily="82" charset="0"/>
              </a:rPr>
              <a:t>DATASET OVERVIEW</a:t>
            </a:r>
            <a:endParaRPr lang="en-IN" sz="4000" u="sng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22070-7C90-2C91-08A2-67EE690BB9B1}"/>
              </a:ext>
            </a:extLst>
          </p:cNvPr>
          <p:cNvSpPr txBox="1"/>
          <p:nvPr/>
        </p:nvSpPr>
        <p:spPr>
          <a:xfrm>
            <a:off x="783631" y="568305"/>
            <a:ext cx="11592232" cy="6123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i="1" dirty="0">
                <a:latin typeface="Cambria" panose="02040503050406030204" pitchFamily="18" charset="0"/>
                <a:ea typeface="Cambria" panose="02040503050406030204" pitchFamily="18" charset="0"/>
              </a:rPr>
              <a:t>Car ID: Unique identifier for each car.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i="1" dirty="0">
                <a:latin typeface="Cambria" panose="02040503050406030204" pitchFamily="18" charset="0"/>
                <a:ea typeface="Cambria" panose="02040503050406030204" pitchFamily="18" charset="0"/>
              </a:rPr>
              <a:t>Brand: Car manufacturer (e.g., Toyota, Ford, BMW).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i="1" dirty="0">
                <a:latin typeface="Cambria" panose="02040503050406030204" pitchFamily="18" charset="0"/>
                <a:ea typeface="Cambria" panose="02040503050406030204" pitchFamily="18" charset="0"/>
              </a:rPr>
              <a:t>Year: Year the car was manufactured.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i="1" dirty="0">
                <a:latin typeface="Cambria" panose="02040503050406030204" pitchFamily="18" charset="0"/>
                <a:ea typeface="Cambria" panose="02040503050406030204" pitchFamily="18" charset="0"/>
              </a:rPr>
              <a:t>Engine Size: The size of the car's engine, which can influence price.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i="1" dirty="0">
                <a:latin typeface="Cambria" panose="02040503050406030204" pitchFamily="18" charset="0"/>
                <a:ea typeface="Cambria" panose="02040503050406030204" pitchFamily="18" charset="0"/>
              </a:rPr>
              <a:t>Fuel Type: Type of fuel the car uses (e.g., petrol, diesel, electric, hybrid).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i="1" dirty="0">
                <a:latin typeface="Cambria" panose="02040503050406030204" pitchFamily="18" charset="0"/>
                <a:ea typeface="Cambria" panose="02040503050406030204" pitchFamily="18" charset="0"/>
              </a:rPr>
              <a:t>Transmission: Type of transmission (e.g., manual, automatic).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i="1" dirty="0">
                <a:latin typeface="Cambria" panose="02040503050406030204" pitchFamily="18" charset="0"/>
                <a:ea typeface="Cambria" panose="02040503050406030204" pitchFamily="18" charset="0"/>
              </a:rPr>
              <a:t>Mileage: The total distance the car has traveled.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i="1" dirty="0">
                <a:latin typeface="Cambria" panose="02040503050406030204" pitchFamily="18" charset="0"/>
                <a:ea typeface="Cambria" panose="02040503050406030204" pitchFamily="18" charset="0"/>
              </a:rPr>
              <a:t>Condition: Describes the overall state of the car (e.g., excellent, good, poor).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i="1" dirty="0">
                <a:latin typeface="Cambria" panose="02040503050406030204" pitchFamily="18" charset="0"/>
                <a:ea typeface="Cambria" panose="02040503050406030204" pitchFamily="18" charset="0"/>
              </a:rPr>
              <a:t>Price: The price of the ca)r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i="1" dirty="0">
                <a:latin typeface="Cambria" panose="02040503050406030204" pitchFamily="18" charset="0"/>
                <a:ea typeface="Cambria" panose="02040503050406030204" pitchFamily="18" charset="0"/>
              </a:rPr>
              <a:t>Model: Specific model of the car.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i="1" dirty="0">
                <a:latin typeface="Cambria" panose="02040503050406030204" pitchFamily="18" charset="0"/>
                <a:ea typeface="Cambria" panose="02040503050406030204" pitchFamily="18" charset="0"/>
              </a:rPr>
              <a:t>Custom Date: Additional date data, such as when the car was listed for sale.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2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28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6C5C49-E0B0-8828-33F2-4259993CF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840" y="1209040"/>
            <a:ext cx="3667760" cy="45138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42A6AF-1342-8143-0540-B32116369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" y="1135119"/>
            <a:ext cx="2275375" cy="45138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1E49E2-3684-7569-41C5-D86F88BB8000}"/>
              </a:ext>
            </a:extLst>
          </p:cNvPr>
          <p:cNvSpPr txBox="1"/>
          <p:nvPr/>
        </p:nvSpPr>
        <p:spPr>
          <a:xfrm>
            <a:off x="314960" y="233680"/>
            <a:ext cx="4937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Algerian" panose="04020705040A02060702" pitchFamily="82" charset="0"/>
              </a:rPr>
              <a:t>DATA CLEANING</a:t>
            </a:r>
            <a:endParaRPr lang="en-IN" sz="4000" u="sng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625E9-D91D-ECD4-6DFC-7AEDAB1DEDFC}"/>
              </a:ext>
            </a:extLst>
          </p:cNvPr>
          <p:cNvSpPr txBox="1"/>
          <p:nvPr/>
        </p:nvSpPr>
        <p:spPr>
          <a:xfrm>
            <a:off x="3241041" y="1135119"/>
            <a:ext cx="4368799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Formatting headers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 data types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duplicates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outliers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blanks</a:t>
            </a:r>
          </a:p>
        </p:txBody>
      </p:sp>
    </p:spTree>
    <p:extLst>
      <p:ext uri="{BB962C8B-B14F-4D97-AF65-F5344CB8AC3E}">
        <p14:creationId xmlns:p14="http://schemas.microsoft.com/office/powerpoint/2010/main" val="408076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9C050-A8FA-5F56-832C-376D71872100}"/>
              </a:ext>
            </a:extLst>
          </p:cNvPr>
          <p:cNvSpPr txBox="1"/>
          <p:nvPr/>
        </p:nvSpPr>
        <p:spPr>
          <a:xfrm>
            <a:off x="528320" y="233680"/>
            <a:ext cx="575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Algerian" panose="04020705040A02060702" pitchFamily="82" charset="0"/>
              </a:rPr>
              <a:t>DAX FUNCTION</a:t>
            </a:r>
            <a:endParaRPr lang="en-IN" sz="4000" u="sng" dirty="0"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37B217-EC1B-F113-A19B-07452F3E0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" y="6113904"/>
            <a:ext cx="9431066" cy="6192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68C560-50D2-336D-6230-65A1DA11A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" y="5229972"/>
            <a:ext cx="8202170" cy="8015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EF2CE3-195A-B1F5-9F43-A3963873A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45" y="4417509"/>
            <a:ext cx="7763958" cy="7078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81E541-3759-B888-E1A8-D60751B8C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45" y="3511431"/>
            <a:ext cx="6944694" cy="8015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6595FB-E206-E5CC-79A0-029927C06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245" y="1198880"/>
            <a:ext cx="5058481" cy="65972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8985F8-0873-BF68-A29A-4C9E9DCEB1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245" y="1911309"/>
            <a:ext cx="5906324" cy="151769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763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618F6B-6BC9-A62C-889A-39E36049BD84}"/>
              </a:ext>
            </a:extLst>
          </p:cNvPr>
          <p:cNvSpPr txBox="1"/>
          <p:nvPr/>
        </p:nvSpPr>
        <p:spPr>
          <a:xfrm>
            <a:off x="314960" y="172720"/>
            <a:ext cx="4937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Algerian" panose="04020705040A02060702" pitchFamily="82" charset="0"/>
              </a:rPr>
              <a:t>CHARTS</a:t>
            </a:r>
            <a:endParaRPr lang="en-IN" sz="4000" u="sng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A0CA7-136A-85DF-5F63-12D4D7503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14356"/>
            <a:ext cx="5547360" cy="25202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1F9343-709E-A678-3B6D-1D7A4FB40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2" y="880606"/>
            <a:ext cx="5853917" cy="5195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E99EEC-C595-323E-9FE3-AD6876400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55999"/>
            <a:ext cx="5547360" cy="252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904ECD-767C-87DF-1956-C8EA1A9BF06D}"/>
              </a:ext>
            </a:extLst>
          </p:cNvPr>
          <p:cNvSpPr txBox="1"/>
          <p:nvPr/>
        </p:nvSpPr>
        <p:spPr>
          <a:xfrm>
            <a:off x="121920" y="81046"/>
            <a:ext cx="791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Algerian" panose="04020705040A02060702" pitchFamily="82" charset="0"/>
              </a:rPr>
              <a:t>DASHBOARD OVERVIEW</a:t>
            </a:r>
            <a:endParaRPr lang="en-IN" sz="4000" u="sng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48E26-56A9-738A-CF74-B700AA0CE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788931"/>
            <a:ext cx="11948160" cy="59514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720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ABA486-DFF5-225F-7526-2C5599A70755}"/>
              </a:ext>
            </a:extLst>
          </p:cNvPr>
          <p:cNvSpPr txBox="1"/>
          <p:nvPr/>
        </p:nvSpPr>
        <p:spPr>
          <a:xfrm>
            <a:off x="294640" y="101600"/>
            <a:ext cx="5293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latin typeface="Algerian" panose="04020705040A02060702" pitchFamily="82" charset="0"/>
              </a:rPr>
              <a:t>REPORT</a:t>
            </a:r>
            <a:endParaRPr lang="en-IN" sz="4000" u="sng" dirty="0">
              <a:latin typeface="Algerian" panose="04020705040A02060702" pitchFamily="8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A1FAB1-6739-5A60-B77D-7D1DB5C8D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" y="809486"/>
            <a:ext cx="11887200" cy="592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4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C2D4E5-33EC-CA6F-D6AE-A1D03DABAA32}"/>
              </a:ext>
            </a:extLst>
          </p:cNvPr>
          <p:cNvSpPr txBox="1"/>
          <p:nvPr/>
        </p:nvSpPr>
        <p:spPr>
          <a:xfrm>
            <a:off x="213360" y="193040"/>
            <a:ext cx="588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KEY INSIGHTS</a:t>
            </a:r>
            <a:endParaRPr lang="en-IN" sz="40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82838-BBA2-9BBF-3135-5CFF2C1AB7EA}"/>
              </a:ext>
            </a:extLst>
          </p:cNvPr>
          <p:cNvSpPr txBox="1"/>
          <p:nvPr/>
        </p:nvSpPr>
        <p:spPr>
          <a:xfrm>
            <a:off x="325120" y="1022846"/>
            <a:ext cx="113792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Popular brands such as Toyota and Audi dominate the market.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transmission car dominate over automatics cars.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brand contributing between 13% and 15% to the total price.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Balanced distribution across the car condition.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peaks in specific years like 2002, 2012, and 2022 based on demands.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348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235</TotalTime>
  <Words>333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Calibri</vt:lpstr>
      <vt:lpstr>Cambria</vt:lpstr>
      <vt:lpstr>Rockwell</vt:lpstr>
      <vt:lpstr>Wingdings</vt:lpstr>
      <vt:lpstr>Gallery</vt:lpstr>
      <vt:lpstr>CAR PRICE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Sujith S</dc:creator>
  <cp:lastModifiedBy>Sujith S</cp:lastModifiedBy>
  <cp:revision>3</cp:revision>
  <dcterms:created xsi:type="dcterms:W3CDTF">2025-02-25T16:41:46Z</dcterms:created>
  <dcterms:modified xsi:type="dcterms:W3CDTF">2025-02-26T03:59:02Z</dcterms:modified>
</cp:coreProperties>
</file>