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DF42-06E9-48D1-9BB5-45B249336163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40A3-B823-4075-A044-D7F8CF45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9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DF42-06E9-48D1-9BB5-45B249336163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40A3-B823-4075-A044-D7F8CF45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3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DF42-06E9-48D1-9BB5-45B249336163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40A3-B823-4075-A044-D7F8CF45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1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DF42-06E9-48D1-9BB5-45B249336163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40A3-B823-4075-A044-D7F8CF45635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9300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DF42-06E9-48D1-9BB5-45B249336163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40A3-B823-4075-A044-D7F8CF45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39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DF42-06E9-48D1-9BB5-45B249336163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40A3-B823-4075-A044-D7F8CF45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38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DF42-06E9-48D1-9BB5-45B249336163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40A3-B823-4075-A044-D7F8CF45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07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DF42-06E9-48D1-9BB5-45B249336163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40A3-B823-4075-A044-D7F8CF45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44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DF42-06E9-48D1-9BB5-45B249336163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40A3-B823-4075-A044-D7F8CF45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4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DF42-06E9-48D1-9BB5-45B249336163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40A3-B823-4075-A044-D7F8CF45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3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DF42-06E9-48D1-9BB5-45B249336163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40A3-B823-4075-A044-D7F8CF45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6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DF42-06E9-48D1-9BB5-45B249336163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40A3-B823-4075-A044-D7F8CF45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5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DF42-06E9-48D1-9BB5-45B249336163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40A3-B823-4075-A044-D7F8CF45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DF42-06E9-48D1-9BB5-45B249336163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40A3-B823-4075-A044-D7F8CF45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8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DF42-06E9-48D1-9BB5-45B249336163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40A3-B823-4075-A044-D7F8CF45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1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DF42-06E9-48D1-9BB5-45B249336163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40A3-B823-4075-A044-D7F8CF45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5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DF42-06E9-48D1-9BB5-45B249336163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40A3-B823-4075-A044-D7F8CF45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5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C21DF42-06E9-48D1-9BB5-45B249336163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FC140A3-B823-4075-A044-D7F8CF45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8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bstract water colors">
            <a:extLst>
              <a:ext uri="{FF2B5EF4-FFF2-40B4-BE49-F238E27FC236}">
                <a16:creationId xmlns:a16="http://schemas.microsoft.com/office/drawing/2014/main" id="{C175BF01-FFCD-4932-9034-922120E8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83ACDE4-75BC-468C-A7C6-20EA88709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8" y="1051685"/>
            <a:ext cx="8689975" cy="250983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600" dirty="0">
                <a:latin typeface="Algerian" panose="04020705040A02060702" pitchFamily="82" charset="0"/>
              </a:rPr>
              <a:t>VISUAL EXPLORATION                     </a:t>
            </a:r>
            <a:br>
              <a:rPr lang="en-US" sz="6600" dirty="0">
                <a:latin typeface="Algerian" panose="04020705040A02060702" pitchFamily="82" charset="0"/>
              </a:rPr>
            </a:br>
            <a:r>
              <a:rPr lang="en-US" sz="6600" dirty="0">
                <a:latin typeface="Algerian" panose="04020705040A02060702" pitchFamily="82" charset="0"/>
              </a:rPr>
              <a:t>ON TOURISM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7B809BD-D9ED-423B-8282-F3A90A545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1130" y="3886200"/>
            <a:ext cx="4518992" cy="2647122"/>
          </a:xfrm>
        </p:spPr>
        <p:txBody>
          <a:bodyPr>
            <a:noAutofit/>
          </a:bodyPr>
          <a:lstStyle/>
          <a:p>
            <a:pPr algn="r"/>
            <a:r>
              <a:rPr lang="en-US" sz="3600" dirty="0">
                <a:solidFill>
                  <a:schemeClr val="tx1"/>
                </a:solidFill>
                <a:latin typeface="Algerian" panose="04020705040A02060702" pitchFamily="82" charset="0"/>
              </a:rPr>
              <a:t>MAUL SRI M</a:t>
            </a:r>
          </a:p>
          <a:p>
            <a:pPr algn="r"/>
            <a:r>
              <a:rPr lang="en-US" sz="3600" dirty="0">
                <a:solidFill>
                  <a:schemeClr val="tx1"/>
                </a:solidFill>
                <a:latin typeface="Algerian" panose="04020705040A02060702" pitchFamily="82" charset="0"/>
              </a:rPr>
              <a:t>DA/DS JULY B5</a:t>
            </a:r>
          </a:p>
          <a:p>
            <a:pPr algn="r"/>
            <a:r>
              <a:rPr lang="en-US" sz="3600" dirty="0">
                <a:solidFill>
                  <a:schemeClr val="tx1"/>
                </a:solidFill>
                <a:latin typeface="Algerian" panose="04020705040A02060702" pitchFamily="82" charset="0"/>
              </a:rPr>
              <a:t>20-02-2025</a:t>
            </a:r>
          </a:p>
        </p:txBody>
      </p:sp>
    </p:spTree>
    <p:extLst>
      <p:ext uri="{BB962C8B-B14F-4D97-AF65-F5344CB8AC3E}">
        <p14:creationId xmlns:p14="http://schemas.microsoft.com/office/powerpoint/2010/main" val="4142070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6E1D-FCFA-47BA-83CC-A1F879EC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150" y="413367"/>
            <a:ext cx="4532868" cy="839222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RECOMMENDATION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E77B6-EE78-476B-AA77-656E9C3CD433}"/>
              </a:ext>
            </a:extLst>
          </p:cNvPr>
          <p:cNvSpPr txBox="1"/>
          <p:nvPr/>
        </p:nvSpPr>
        <p:spPr>
          <a:xfrm>
            <a:off x="821635" y="1252589"/>
            <a:ext cx="11237843" cy="3894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Attract more travelers during off-seasons.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Optimize Pricing Based on Seasonal Trends.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Offering specialized accommodations for medical treatments 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Reduce pressure during peak seasons while increasing bookings</a:t>
            </a:r>
          </a:p>
        </p:txBody>
      </p:sp>
    </p:spTree>
    <p:extLst>
      <p:ext uri="{BB962C8B-B14F-4D97-AF65-F5344CB8AC3E}">
        <p14:creationId xmlns:p14="http://schemas.microsoft.com/office/powerpoint/2010/main" val="28747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D4D6-20C0-45EA-9549-22D2AE2F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9254" y="393231"/>
            <a:ext cx="3287164" cy="998248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A103C-01CF-482F-81E6-E599218AA85B}"/>
              </a:ext>
            </a:extLst>
          </p:cNvPr>
          <p:cNvSpPr txBox="1"/>
          <p:nvPr/>
        </p:nvSpPr>
        <p:spPr>
          <a:xfrm>
            <a:off x="781878" y="1391479"/>
            <a:ext cx="11184835" cy="3894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Highlights clear seasonal pattern in travel.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Travel metrics over quarters.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Suggesting that specific seasons impact the overall experience.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Factors that contribute to their overall satisfaction.</a:t>
            </a:r>
          </a:p>
        </p:txBody>
      </p:sp>
    </p:spTree>
    <p:extLst>
      <p:ext uri="{BB962C8B-B14F-4D97-AF65-F5344CB8AC3E}">
        <p14:creationId xmlns:p14="http://schemas.microsoft.com/office/powerpoint/2010/main" val="4089402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916E-4853-4849-8D33-629FCD25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36" y="2513578"/>
            <a:ext cx="10364451" cy="1596177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0236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AC6FD-2C87-429F-A2D9-6F6F6BDA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7" y="512500"/>
            <a:ext cx="4585878" cy="786213"/>
          </a:xfrm>
        </p:spPr>
        <p:txBody>
          <a:bodyPr/>
          <a:lstStyle/>
          <a:p>
            <a:r>
              <a:rPr lang="en-US" i="1" u="sng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8CF9F5-35B2-4439-B40A-EBCD96659E38}"/>
              </a:ext>
            </a:extLst>
          </p:cNvPr>
          <p:cNvSpPr txBox="1"/>
          <p:nvPr/>
        </p:nvSpPr>
        <p:spPr>
          <a:xfrm>
            <a:off x="927652" y="1457738"/>
            <a:ext cx="11436626" cy="41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i="1" dirty="0">
                <a:latin typeface="Calibri" panose="020F0502020204030204" pitchFamily="34" charset="0"/>
                <a:cs typeface="Calibri" panose="020F0502020204030204" pitchFamily="34" charset="0"/>
              </a:rPr>
              <a:t>Explores key trends in traveler behavior.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i="1" dirty="0">
                <a:latin typeface="Calibri" panose="020F0502020204030204" pitchFamily="34" charset="0"/>
                <a:cs typeface="Calibri" panose="020F0502020204030204" pitchFamily="34" charset="0"/>
              </a:rPr>
              <a:t>Offers a data-driven understanding of tourism trends.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i="1" dirty="0">
                <a:latin typeface="Calibri" panose="020F0502020204030204" pitchFamily="34" charset="0"/>
                <a:cs typeface="Calibri" panose="020F0502020204030204" pitchFamily="34" charset="0"/>
              </a:rPr>
              <a:t>Charts illustrates the impact of peak travel periods.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i="1" dirty="0">
                <a:latin typeface="Calibri" panose="020F0502020204030204" pitchFamily="34" charset="0"/>
                <a:cs typeface="Calibri" panose="020F0502020204030204" pitchFamily="34" charset="0"/>
              </a:rPr>
              <a:t>Analysis highlights distinct pattern in travel.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3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21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3E24-633D-443C-821C-6E856ADA2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23" y="499248"/>
            <a:ext cx="3644973" cy="772961"/>
          </a:xfrm>
        </p:spPr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DATA PREVIEW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C6623E-0C7E-4492-B7E0-1AA800AB3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9" y="1501894"/>
            <a:ext cx="11862774" cy="24958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91FA2F-4988-4CCB-A3B4-FBA0BE82E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39" y="4227442"/>
            <a:ext cx="11862774" cy="179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4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FEAA5-7FEB-4536-BA25-A9CAEF4BC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35" y="127826"/>
            <a:ext cx="6630978" cy="720313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TRENDS AND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42828-B7C8-48FB-89DA-7E8AB9FD9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35" y="848139"/>
            <a:ext cx="5266006" cy="45154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AF5224-C768-4634-982C-E933811EA06F}"/>
              </a:ext>
            </a:extLst>
          </p:cNvPr>
          <p:cNvSpPr txBox="1"/>
          <p:nvPr/>
        </p:nvSpPr>
        <p:spPr>
          <a:xfrm>
            <a:off x="5698434" y="5539409"/>
            <a:ext cx="64935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Males are the most frequent traveler.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35057-8984-43E4-B7E2-DCA485B039E9}"/>
              </a:ext>
            </a:extLst>
          </p:cNvPr>
          <p:cNvSpPr txBox="1"/>
          <p:nvPr/>
        </p:nvSpPr>
        <p:spPr>
          <a:xfrm>
            <a:off x="154135" y="5539409"/>
            <a:ext cx="53985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Express the demand on March and October.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00873F-DBB3-427D-B741-F59E81011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660" y="848139"/>
            <a:ext cx="6485205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6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3B3E-F753-4A31-A35B-12B510253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79" y="154691"/>
            <a:ext cx="3830503" cy="87897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CORRELATION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E65F3F-6C8E-499A-8DB2-C70E51C08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08" y="1033670"/>
            <a:ext cx="7868748" cy="53538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2D761E-0F88-494B-9036-25B5C9AAE750}"/>
              </a:ext>
            </a:extLst>
          </p:cNvPr>
          <p:cNvSpPr txBox="1"/>
          <p:nvPr/>
        </p:nvSpPr>
        <p:spPr>
          <a:xfrm>
            <a:off x="8295861" y="1033670"/>
            <a:ext cx="3790122" cy="444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Highest accommodation type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Q1 -&gt; Motels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Q2 -&gt; Homestay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Q3 -&gt; Apartment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Q4 -&gt;Motels</a:t>
            </a:r>
          </a:p>
        </p:txBody>
      </p:sp>
    </p:spTree>
    <p:extLst>
      <p:ext uri="{BB962C8B-B14F-4D97-AF65-F5344CB8AC3E}">
        <p14:creationId xmlns:p14="http://schemas.microsoft.com/office/powerpoint/2010/main" val="53835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9880-F2FC-48D2-8FB1-6A423357C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814"/>
            <a:ext cx="5499652" cy="70670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TRENDS AND OUTLIERS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376E8-F135-4445-9415-82C26E0EA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92" y="877516"/>
            <a:ext cx="5806371" cy="4553584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0558FE-1781-41F5-922C-F1DBE8703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35" y="877514"/>
            <a:ext cx="5806371" cy="4553585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3AE8B-4FF6-49AB-B3FE-94491161DECE}"/>
              </a:ext>
            </a:extLst>
          </p:cNvPr>
          <p:cNvSpPr txBox="1"/>
          <p:nvPr/>
        </p:nvSpPr>
        <p:spPr>
          <a:xfrm>
            <a:off x="371061" y="5658678"/>
            <a:ext cx="57249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Male spend for medical treatment.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Female spend for conference.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7D868-CFB9-45FF-B070-18DA587BEA5D}"/>
              </a:ext>
            </a:extLst>
          </p:cNvPr>
          <p:cNvSpPr txBox="1"/>
          <p:nvPr/>
        </p:nvSpPr>
        <p:spPr>
          <a:xfrm>
            <a:off x="6652591" y="5658678"/>
            <a:ext cx="51683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Travel during off-season is cost-effective.</a:t>
            </a:r>
          </a:p>
        </p:txBody>
      </p:sp>
    </p:spTree>
    <p:extLst>
      <p:ext uri="{BB962C8B-B14F-4D97-AF65-F5344CB8AC3E}">
        <p14:creationId xmlns:p14="http://schemas.microsoft.com/office/powerpoint/2010/main" val="412053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25B5-66EF-4633-95BC-ED66B72E0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1683"/>
            <a:ext cx="3605216" cy="65369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DASHBOARD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630A3C-86E4-4A58-8E19-D7D35CD8B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90" y="755375"/>
            <a:ext cx="11995214" cy="600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67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1F6F-ABDA-42ED-BE03-6B102639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54" y="114934"/>
            <a:ext cx="4347338" cy="71995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STORY TELLING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0ABEF-C487-4A58-ABFD-B69DF2F2C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53" y="834887"/>
            <a:ext cx="11914329" cy="5908179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112933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28E5F-9571-4808-8117-7F310F3E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0714" y="424742"/>
            <a:ext cx="4294329" cy="666944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KEY TAKEAWAYS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032F9-A3D6-4F6C-9419-B917A2944C0D}"/>
              </a:ext>
            </a:extLst>
          </p:cNvPr>
          <p:cNvSpPr txBox="1"/>
          <p:nvPr/>
        </p:nvSpPr>
        <p:spPr>
          <a:xfrm>
            <a:off x="742122" y="1277217"/>
            <a:ext cx="11449878" cy="487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On-Season have higher accommodation ratings.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Quarter Q3 and Q4 show spikes in travel related expenses.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Travelers can choose off-season month for cost-effective trips.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Apartments and homestays being more frequently chosen.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Short trip making them flexible for travel.</a:t>
            </a:r>
          </a:p>
        </p:txBody>
      </p:sp>
    </p:spTree>
    <p:extLst>
      <p:ext uri="{BB962C8B-B14F-4D97-AF65-F5344CB8AC3E}">
        <p14:creationId xmlns:p14="http://schemas.microsoft.com/office/powerpoint/2010/main" val="235000077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243</TotalTime>
  <Words>209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Calibri</vt:lpstr>
      <vt:lpstr>Tw Cen MT</vt:lpstr>
      <vt:lpstr>Wingdings</vt:lpstr>
      <vt:lpstr>Droplet</vt:lpstr>
      <vt:lpstr>VISUAL EXPLORATION                      ON TOURISM</vt:lpstr>
      <vt:lpstr>INTRODUCTION</vt:lpstr>
      <vt:lpstr>DATA PREVIEW</vt:lpstr>
      <vt:lpstr>TRENDS AND PATTERN</vt:lpstr>
      <vt:lpstr>CORRELATION</vt:lpstr>
      <vt:lpstr>TRENDS AND OUTLIERS</vt:lpstr>
      <vt:lpstr>DASHBOARD</vt:lpstr>
      <vt:lpstr>STORY TELLING</vt:lpstr>
      <vt:lpstr>KEY TAKEAWAYS</vt:lpstr>
      <vt:lpstr>RECOMMENDATION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ANALYTICS</dc:title>
  <dc:creator>Maul Sri</dc:creator>
  <cp:lastModifiedBy>Maul Sri</cp:lastModifiedBy>
  <cp:revision>19</cp:revision>
  <dcterms:created xsi:type="dcterms:W3CDTF">2025-02-19T15:38:07Z</dcterms:created>
  <dcterms:modified xsi:type="dcterms:W3CDTF">2025-02-20T12:18:33Z</dcterms:modified>
</cp:coreProperties>
</file>