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19BC5-78D1-4ED1-9C6E-8A04F106A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5FF588-8314-44DD-BADC-B892B1D3A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F8EC5C-6DBD-4270-9BC0-75739F02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F54E-B9DD-47F9-8FD9-6A2BA020FE66}" type="datetimeFigureOut">
              <a:rPr lang="es-UY" smtClean="0"/>
              <a:t>08/06/2021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3CD6D7-7FC9-4B02-B70B-B479B2D4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FCE119-0E5E-45E2-A0FC-80D173645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3F-3D10-4E00-AB83-268F827AAC73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3624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93875-AC2D-4450-9170-019780BF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AD3079-ABE6-4647-8D67-226F0A8E6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A2D232-F032-402D-BDA3-5F09F319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F54E-B9DD-47F9-8FD9-6A2BA020FE66}" type="datetimeFigureOut">
              <a:rPr lang="es-UY" smtClean="0"/>
              <a:t>08/06/2021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318AB9-B98A-46A7-A5E3-33F0202AA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C86FF2-D15F-490E-8070-57D0380DE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3F-3D10-4E00-AB83-268F827AAC73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1094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B3FFA6-1EB4-4FA8-A149-C745C137D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F0736D-EDB4-4533-B7B1-AA28BC868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4B218A-D7D5-4296-9D14-A200A616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F54E-B9DD-47F9-8FD9-6A2BA020FE66}" type="datetimeFigureOut">
              <a:rPr lang="es-UY" smtClean="0"/>
              <a:t>08/06/2021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75FC9D-B5DD-4D1F-BDCC-11043ED2E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4F782A-9F68-4588-A540-636C4A18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3F-3D10-4E00-AB83-268F827AAC73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1238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EAB48-F6D7-4FF6-802F-800F72D8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0AD69D-0695-4D72-86DE-AD4A57C15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8B182E-684F-4B33-9149-8DA84A07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F54E-B9DD-47F9-8FD9-6A2BA020FE66}" type="datetimeFigureOut">
              <a:rPr lang="es-UY" smtClean="0"/>
              <a:t>08/06/2021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92D914-8998-4BBF-9D76-4F878EC0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1CE4D0-6143-48EF-9408-9E85602B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3F-3D10-4E00-AB83-268F827AAC73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9611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7C159-3939-4980-8492-5AD46D91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C0098E-41EB-41B1-B0F8-5222E130E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5680F0-3F31-4B1C-B37A-486F7C01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F54E-B9DD-47F9-8FD9-6A2BA020FE66}" type="datetimeFigureOut">
              <a:rPr lang="es-UY" smtClean="0"/>
              <a:t>08/06/2021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2AF5EF-93CD-468F-BB0E-C32F2C4D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2871BC-64FF-4393-9ABF-D83808FE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3F-3D10-4E00-AB83-268F827AAC73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5835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19604-2475-4995-A65A-3A59DEF1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E96E5-EE57-4C50-8A29-9D3DD5C21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E2B81E-7B35-4120-8804-63D3F0AAF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4FD799-E2A3-489A-A487-F42AAB57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F54E-B9DD-47F9-8FD9-6A2BA020FE66}" type="datetimeFigureOut">
              <a:rPr lang="es-UY" smtClean="0"/>
              <a:t>08/06/2021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47A210-B135-47F6-BE74-0082CE74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9B35A4-3BC7-466E-BB55-1FC0CD93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3F-3D10-4E00-AB83-268F827AAC73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0932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986CF-A398-46B2-B8A8-93B3F800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134865-9631-43C6-BEE1-81AC4E950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CF1F00-1075-4A7D-8F6D-D540A3F45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E4B0C3-44BA-485B-BDE7-BF035C5E8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517BED-EA43-4504-BD92-CB23DEB46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88B3D9-0B6C-4D74-93A1-33204A85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F54E-B9DD-47F9-8FD9-6A2BA020FE66}" type="datetimeFigureOut">
              <a:rPr lang="es-UY" smtClean="0"/>
              <a:t>08/06/2021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19191E-C0AC-4E62-99C1-1F6093D6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1E28EF-A441-4658-BB1E-C7F1185E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3F-3D10-4E00-AB83-268F827AAC73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0014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1F723-6688-4949-B9AC-04498D7A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0A0CB1-927F-4ECC-88B0-1C002BF7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F54E-B9DD-47F9-8FD9-6A2BA020FE66}" type="datetimeFigureOut">
              <a:rPr lang="es-UY" smtClean="0"/>
              <a:t>08/06/2021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E7A1E3-BD35-4098-A316-84F359853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4D882F-6949-488B-AFB5-4F80A0C1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3F-3D10-4E00-AB83-268F827AAC73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718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CB452B-B20A-4DB6-94AF-A99E3D9F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F54E-B9DD-47F9-8FD9-6A2BA020FE66}" type="datetimeFigureOut">
              <a:rPr lang="es-UY" smtClean="0"/>
              <a:t>08/06/2021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B5BECA-E43C-4647-A3A1-89696CEF1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F56ED3-88D1-4853-BFCA-D7ED3BAB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3F-3D10-4E00-AB83-268F827AAC73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9035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72468-27AC-4DA5-95D7-A8EE19DA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CC2A7C-752A-4646-A3E3-65562DA3E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0ACBED-7E95-41AD-B5FE-9CB074244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EDA8F-C1BF-41E2-A86E-8052855B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F54E-B9DD-47F9-8FD9-6A2BA020FE66}" type="datetimeFigureOut">
              <a:rPr lang="es-UY" smtClean="0"/>
              <a:t>08/06/2021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913A86-A226-4D42-B614-0E6A1907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6D4E4A-5F39-4298-9B7E-3290A005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3F-3D10-4E00-AB83-268F827AAC73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6462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515D3-FA81-4C3B-B61E-7CFF2993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61E48F-1F83-475E-8C72-1FF5CFEC9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7B7B41-215A-4F49-9D15-2AA7A4A2F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07E56D-144C-40DD-B5E6-7E1774F7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F54E-B9DD-47F9-8FD9-6A2BA020FE66}" type="datetimeFigureOut">
              <a:rPr lang="es-UY" smtClean="0"/>
              <a:t>08/06/2021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BEBED2-79F1-46AE-BD12-AC523C7CE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99CAB0-FC41-49DB-8B54-B3C7084F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9B33F-3D10-4E00-AB83-268F827AAC73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376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DA46FC-DC2A-4DA5-9CFD-31EEFB71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83FE7A-F466-4831-B781-65A11236C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0CDD73-D267-4A09-9040-49B360587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F54E-B9DD-47F9-8FD9-6A2BA020FE66}" type="datetimeFigureOut">
              <a:rPr lang="es-UY" smtClean="0"/>
              <a:t>08/06/2021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67A23-CE7F-4178-AF43-554CE457C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9C118E-2C59-4B1F-A7FA-28EE0A0FB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9B33F-3D10-4E00-AB83-268F827AAC73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1741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kswagen.com.uy/e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www.audi.com.uy/aola/web/uy.html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6DDF6-6FF5-4164-8EE8-C1E44A8E8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Lestido Renting</a:t>
            </a:r>
            <a:endParaRPr lang="es-UY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FEBD34-9DE8-47A2-95E1-BCB9E5901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Proyecto WEB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56719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/>
    </mc:Choice>
    <mc:Fallback xmlns="">
      <p:transition advClick="0" advTm="4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C98F088-9135-40CE-89F1-EFAF53EF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33" y="931353"/>
            <a:ext cx="9333333" cy="161904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34AEFCA-FE99-41BA-8149-347F9559D5E2}"/>
              </a:ext>
            </a:extLst>
          </p:cNvPr>
          <p:cNvSpPr/>
          <p:nvPr/>
        </p:nvSpPr>
        <p:spPr>
          <a:xfrm>
            <a:off x="1619271" y="3059668"/>
            <a:ext cx="1936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sz="2000" dirty="0">
                <a:solidFill>
                  <a:srgbClr val="000000"/>
                </a:solidFill>
                <a:latin typeface="Helvetica" panose="020B0504020202030204" pitchFamily="34" charset="0"/>
              </a:rPr>
              <a:t>Oportunidades</a:t>
            </a:r>
            <a:r>
              <a:rPr lang="es-UY" sz="2000" dirty="0">
                <a:latin typeface="Helvetica" panose="020B0504020202030204" pitchFamily="34" charset="0"/>
              </a:rPr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EED179-C6CC-4FB4-9234-5C2B1BFA8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095" y="3601329"/>
            <a:ext cx="3089224" cy="17432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2B8CA44-7283-46E5-89C7-A2FEA7516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669" y="5492002"/>
            <a:ext cx="733333" cy="30476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9BFD1-72BD-4C04-AB0F-F7757EFE0AB1}"/>
              </a:ext>
            </a:extLst>
          </p:cNvPr>
          <p:cNvSpPr/>
          <p:nvPr/>
        </p:nvSpPr>
        <p:spPr>
          <a:xfrm>
            <a:off x="1619271" y="5464385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>
                <a:solidFill>
                  <a:srgbClr val="000000"/>
                </a:solidFill>
                <a:latin typeface="Helvetica" panose="020B0504020202030204" pitchFamily="34" charset="0"/>
              </a:rPr>
              <a:t>Desde USD </a:t>
            </a:r>
            <a:r>
              <a:rPr lang="es-UY" dirty="0" err="1">
                <a:solidFill>
                  <a:srgbClr val="000000"/>
                </a:solidFill>
                <a:latin typeface="Helvetica" panose="020B0504020202030204" pitchFamily="34" charset="0"/>
              </a:rPr>
              <a:t>xx</a:t>
            </a:r>
            <a:r>
              <a:rPr lang="es-UY" dirty="0">
                <a:solidFill>
                  <a:srgbClr val="000000"/>
                </a:solidFill>
                <a:latin typeface="Helvetica" panose="020B0504020202030204" pitchFamily="34" charset="0"/>
              </a:rPr>
              <a:t> </a:t>
            </a:r>
            <a:endParaRPr lang="es-UY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D94CB67-85F6-41A5-8373-01441A515393}"/>
              </a:ext>
            </a:extLst>
          </p:cNvPr>
          <p:cNvSpPr/>
          <p:nvPr/>
        </p:nvSpPr>
        <p:spPr>
          <a:xfrm>
            <a:off x="1779270" y="5953510"/>
            <a:ext cx="952500" cy="295814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SOLICITAR</a:t>
            </a:r>
            <a:r>
              <a:rPr lang="es-MX" sz="800" baseline="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COTIZACIÓN</a:t>
            </a:r>
            <a:endParaRPr lang="es-UY" sz="11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/>
    </mc:Choice>
    <mc:Fallback xmlns="">
      <p:transition advClick="0" advTm="4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2B8CA44-7283-46E5-89C7-A2FEA7516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04" y="1024283"/>
            <a:ext cx="733333" cy="30476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A1D6A73-0962-456A-9D0C-E7056470C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292" y="904875"/>
            <a:ext cx="55911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7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/>
    </mc:Choice>
    <mc:Fallback xmlns="">
      <p:transition advClick="0" advTm="4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C98F088-9135-40CE-89F1-EFAF53EF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33" y="931353"/>
            <a:ext cx="9333333" cy="161904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34AEFCA-FE99-41BA-8149-347F9559D5E2}"/>
              </a:ext>
            </a:extLst>
          </p:cNvPr>
          <p:cNvSpPr/>
          <p:nvPr/>
        </p:nvSpPr>
        <p:spPr>
          <a:xfrm>
            <a:off x="1619271" y="3059668"/>
            <a:ext cx="1936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sz="2000" dirty="0">
                <a:solidFill>
                  <a:srgbClr val="000000"/>
                </a:solidFill>
                <a:latin typeface="Helvetica" panose="020B0504020202030204" pitchFamily="34" charset="0"/>
              </a:rPr>
              <a:t>Oportunidades</a:t>
            </a:r>
            <a:r>
              <a:rPr lang="es-UY" sz="2000" dirty="0">
                <a:latin typeface="Helvetica" panose="020B0504020202030204" pitchFamily="34" charset="0"/>
              </a:rPr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EED179-C6CC-4FB4-9234-5C2B1BFA8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095" y="3601329"/>
            <a:ext cx="3089224" cy="17432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2B8CA44-7283-46E5-89C7-A2FEA7516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669" y="5492002"/>
            <a:ext cx="733333" cy="30476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9BFD1-72BD-4C04-AB0F-F7757EFE0AB1}"/>
              </a:ext>
            </a:extLst>
          </p:cNvPr>
          <p:cNvSpPr/>
          <p:nvPr/>
        </p:nvSpPr>
        <p:spPr>
          <a:xfrm>
            <a:off x="1619271" y="5464385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>
                <a:solidFill>
                  <a:srgbClr val="000000"/>
                </a:solidFill>
                <a:latin typeface="Helvetica" panose="020B0504020202030204" pitchFamily="34" charset="0"/>
              </a:rPr>
              <a:t>Desde USD </a:t>
            </a:r>
            <a:r>
              <a:rPr lang="es-UY" dirty="0" err="1">
                <a:solidFill>
                  <a:srgbClr val="000000"/>
                </a:solidFill>
                <a:latin typeface="Helvetica" panose="020B0504020202030204" pitchFamily="34" charset="0"/>
              </a:rPr>
              <a:t>xx</a:t>
            </a:r>
            <a:r>
              <a:rPr lang="es-UY" dirty="0">
                <a:solidFill>
                  <a:srgbClr val="000000"/>
                </a:solidFill>
                <a:latin typeface="Helvetica" panose="020B0504020202030204" pitchFamily="34" charset="0"/>
              </a:rPr>
              <a:t> </a:t>
            </a:r>
            <a:endParaRPr lang="es-UY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D94CB67-85F6-41A5-8373-01441A515393}"/>
              </a:ext>
            </a:extLst>
          </p:cNvPr>
          <p:cNvSpPr/>
          <p:nvPr/>
        </p:nvSpPr>
        <p:spPr>
          <a:xfrm>
            <a:off x="1779270" y="5953510"/>
            <a:ext cx="952500" cy="295814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SOLICITAR</a:t>
            </a:r>
            <a:r>
              <a:rPr lang="es-MX" sz="800" baseline="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COTIZACIÓN</a:t>
            </a:r>
            <a:endParaRPr lang="es-UY" sz="11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86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/>
    </mc:Choice>
    <mc:Fallback xmlns="">
      <p:transition advClick="0" advTm="4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D94CB67-85F6-41A5-8373-01441A515393}"/>
              </a:ext>
            </a:extLst>
          </p:cNvPr>
          <p:cNvSpPr/>
          <p:nvPr/>
        </p:nvSpPr>
        <p:spPr>
          <a:xfrm>
            <a:off x="1047750" y="770206"/>
            <a:ext cx="1076472" cy="509954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SOLICITAR</a:t>
            </a:r>
            <a:r>
              <a:rPr lang="es-MX" sz="800" baseline="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COTIZACIÓN</a:t>
            </a:r>
            <a:endParaRPr lang="es-UY" sz="11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7BE370F-2C75-49F3-967F-6C668EA2A7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84663" y="1280160"/>
            <a:ext cx="4038600" cy="289560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C06045CE-9858-4544-99A7-3751020636DF}"/>
              </a:ext>
            </a:extLst>
          </p:cNvPr>
          <p:cNvSpPr/>
          <p:nvPr/>
        </p:nvSpPr>
        <p:spPr>
          <a:xfrm>
            <a:off x="4642331" y="4369749"/>
            <a:ext cx="37232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Este formulario tiene que ser distinto.</a:t>
            </a:r>
            <a:endParaRPr lang="es-UY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DA959BD-9F60-4C36-B0D5-20C48470EE13}"/>
              </a:ext>
            </a:extLst>
          </p:cNvPr>
          <p:cNvSpPr/>
          <p:nvPr/>
        </p:nvSpPr>
        <p:spPr>
          <a:xfrm>
            <a:off x="4642331" y="47390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Si se puede que ya cargue el modelo del auto por el que está consultando sino campo para escribir el modelo</a:t>
            </a:r>
            <a:endParaRPr lang="es-UY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69E6D7F-153A-4875-B742-4CE195AD9AB0}"/>
              </a:ext>
            </a:extLst>
          </p:cNvPr>
          <p:cNvSpPr/>
          <p:nvPr/>
        </p:nvSpPr>
        <p:spPr>
          <a:xfrm>
            <a:off x="4642331" y="53854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Además campos de período de alquiler (y que se le desplieguen opciones de 12,24,36,48 meses)</a:t>
            </a:r>
            <a:endParaRPr lang="es-UY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4AB7521-C857-49A7-A052-B3D27742B243}"/>
              </a:ext>
            </a:extLst>
          </p:cNvPr>
          <p:cNvSpPr/>
          <p:nvPr/>
        </p:nvSpPr>
        <p:spPr>
          <a:xfrm>
            <a:off x="4668876" y="6031743"/>
            <a:ext cx="3696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/>
              <a:t>km aproximado que recorren por año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6DDD12-4C22-4115-9152-BCB05B0AE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05" y="1280160"/>
            <a:ext cx="16668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62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4000">
        <p159:morph option="byObject"/>
      </p:transition>
    </mc:Choice>
    <mc:Fallback xmlns="">
      <p:transition advClick="0" advTm="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92A9308-4F99-477C-9AB5-F2A520107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88" y="505826"/>
            <a:ext cx="2537869" cy="356738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AA0B127-EFEF-4142-872F-D72B46B83982}"/>
              </a:ext>
            </a:extLst>
          </p:cNvPr>
          <p:cNvSpPr/>
          <p:nvPr/>
        </p:nvSpPr>
        <p:spPr>
          <a:xfrm>
            <a:off x="4772400" y="965368"/>
            <a:ext cx="3332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sz="2000" b="1" u="sng" dirty="0" err="1">
                <a:latin typeface="Helvetica" panose="020B0504020202030204" pitchFamily="34" charset="0"/>
              </a:rPr>
              <a:t>Agendá</a:t>
            </a:r>
            <a:r>
              <a:rPr lang="es-UY" sz="2000" b="1" u="sng" dirty="0">
                <a:latin typeface="Helvetica" panose="020B0504020202030204" pitchFamily="34" charset="0"/>
              </a:rPr>
              <a:t> tu mantenimiento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0C9EE32-F02B-4F04-9418-9BE1A143A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14538"/>
              </p:ext>
            </p:extLst>
          </p:nvPr>
        </p:nvGraphicFramePr>
        <p:xfrm>
          <a:off x="4473526" y="1519313"/>
          <a:ext cx="6400800" cy="33869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46986967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400491666"/>
                    </a:ext>
                  </a:extLst>
                </a:gridCol>
              </a:tblGrid>
              <a:tr h="15637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UY" sz="1400" u="none" strike="noStrike">
                          <a:effectLst/>
                          <a:latin typeface="Helvetica" panose="020B0504020202030204" pitchFamily="34" charset="0"/>
                        </a:rPr>
                        <a:t>Formulario con:</a:t>
                      </a:r>
                      <a:endParaRPr lang="es-UY" sz="1400" b="0" i="0" u="none" strike="noStrike">
                        <a:solidFill>
                          <a:srgbClr val="000000"/>
                        </a:solidFill>
                        <a:effectLst/>
                        <a:latin typeface="Helvetica" panose="020B0504020202030204" pitchFamily="34" charset="0"/>
                      </a:endParaRPr>
                    </a:p>
                  </a:txBody>
                  <a:tcPr marL="7798" marR="7798" marT="7798" marB="0" anchor="ctr"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51615"/>
                  </a:ext>
                </a:extLst>
              </a:tr>
              <a:tr h="15637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UY" sz="1400" u="none" strike="noStrike">
                          <a:effectLst/>
                          <a:latin typeface="Helvetica" panose="020B0504020202030204" pitchFamily="34" charset="0"/>
                        </a:rPr>
                        <a:t>Vehículo: Modelo (lista desplegable)</a:t>
                      </a:r>
                      <a:endParaRPr lang="es-UY" sz="1400" b="0" i="0" u="none" strike="noStrike">
                        <a:solidFill>
                          <a:srgbClr val="000000"/>
                        </a:solidFill>
                        <a:effectLst/>
                        <a:latin typeface="Helvetica" panose="020B0504020202030204" pitchFamily="34" charset="0"/>
                      </a:endParaRPr>
                    </a:p>
                  </a:txBody>
                  <a:tcPr marL="7798" marR="7798" marT="7798" marB="0" anchor="ctr"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45721"/>
                  </a:ext>
                </a:extLst>
              </a:tr>
              <a:tr h="15637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UY" sz="1400" u="none" strike="noStrike">
                          <a:effectLst/>
                          <a:latin typeface="Helvetica" panose="020B0504020202030204" pitchFamily="34" charset="0"/>
                        </a:rPr>
                        <a:t>Matrícula:</a:t>
                      </a:r>
                      <a:endParaRPr lang="es-UY" sz="1400" b="0" i="0" u="none" strike="noStrike">
                        <a:solidFill>
                          <a:srgbClr val="000000"/>
                        </a:solidFill>
                        <a:effectLst/>
                        <a:latin typeface="Helvetica" panose="020B0504020202030204" pitchFamily="34" charset="0"/>
                      </a:endParaRPr>
                    </a:p>
                  </a:txBody>
                  <a:tcPr marL="7798" marR="7798" marT="7798" marB="0" anchor="ctr"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377679"/>
                  </a:ext>
                </a:extLst>
              </a:tr>
              <a:tr h="156372">
                <a:tc>
                  <a:txBody>
                    <a:bodyPr/>
                    <a:lstStyle/>
                    <a:p>
                      <a:pPr algn="l" fontAlgn="ctr"/>
                      <a:r>
                        <a:rPr lang="es-UY" sz="1400" u="none" strike="noStrike">
                          <a:effectLst/>
                          <a:latin typeface="Helvetica" panose="020B0504020202030204" pitchFamily="34" charset="0"/>
                        </a:rPr>
                        <a:t>Km:</a:t>
                      </a:r>
                      <a:endParaRPr lang="es-UY" sz="1400" b="0" i="0" u="none" strike="noStrike">
                        <a:solidFill>
                          <a:srgbClr val="000000"/>
                        </a:solidFill>
                        <a:effectLst/>
                        <a:latin typeface="Helvetica" panose="020B0504020202030204" pitchFamily="34" charset="0"/>
                      </a:endParaRPr>
                    </a:p>
                  </a:txBody>
                  <a:tcPr marL="7798" marR="7798" marT="779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UY" sz="900" b="0" i="0" u="none" strike="noStrike">
                        <a:solidFill>
                          <a:srgbClr val="000000"/>
                        </a:solidFill>
                        <a:effectLst/>
                        <a:latin typeface="Helvetica" panose="020B0504020202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805118396"/>
                  </a:ext>
                </a:extLst>
              </a:tr>
              <a:tr h="156372">
                <a:tc>
                  <a:txBody>
                    <a:bodyPr/>
                    <a:lstStyle/>
                    <a:p>
                      <a:pPr algn="l" fontAlgn="ctr"/>
                      <a:r>
                        <a:rPr lang="es-UY" sz="1400" u="none" strike="noStrike">
                          <a:effectLst/>
                          <a:latin typeface="Helvetica" panose="020B0504020202030204" pitchFamily="34" charset="0"/>
                        </a:rPr>
                        <a:t>Nombre:</a:t>
                      </a:r>
                      <a:endParaRPr lang="es-UY" sz="1400" b="0" i="0" u="none" strike="noStrike">
                        <a:solidFill>
                          <a:srgbClr val="000000"/>
                        </a:solidFill>
                        <a:effectLst/>
                        <a:latin typeface="Helvetica" panose="020B0504020202030204" pitchFamily="34" charset="0"/>
                      </a:endParaRPr>
                    </a:p>
                  </a:txBody>
                  <a:tcPr marL="7798" marR="7798" marT="779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UY" sz="900" b="0" i="0" u="none" strike="noStrike">
                        <a:solidFill>
                          <a:srgbClr val="000000"/>
                        </a:solidFill>
                        <a:effectLst/>
                        <a:latin typeface="Helvetica" panose="020B0504020202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3653810512"/>
                  </a:ext>
                </a:extLst>
              </a:tr>
              <a:tr h="15637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s-UY" sz="1400" u="none" strike="noStrike">
                          <a:effectLst/>
                          <a:latin typeface="Helvetica" panose="020B0504020202030204" pitchFamily="34" charset="0"/>
                        </a:rPr>
                        <a:t>Teléfono de contacto:</a:t>
                      </a:r>
                      <a:endParaRPr lang="es-UY" sz="1400" b="0" i="0" u="none" strike="noStrike">
                        <a:solidFill>
                          <a:srgbClr val="000000"/>
                        </a:solidFill>
                        <a:effectLst/>
                        <a:latin typeface="Helvetica" panose="020B0504020202030204" pitchFamily="34" charset="0"/>
                      </a:endParaRPr>
                    </a:p>
                  </a:txBody>
                  <a:tcPr marL="7798" marR="7798" marT="7798" marB="0" anchor="ctr"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087484"/>
                  </a:ext>
                </a:extLst>
              </a:tr>
              <a:tr h="458089">
                <a:tc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u="none" strike="noStrike" dirty="0">
                          <a:effectLst/>
                          <a:latin typeface="Helvetica" panose="020B0504020202030204" pitchFamily="34" charset="0"/>
                        </a:rPr>
                        <a:t>Departamento en el que necesita hacer el servicio: (lista desplegable)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504020202030204" pitchFamily="34" charset="0"/>
                      </a:endParaRPr>
                    </a:p>
                    <a:p>
                      <a:pPr algn="just" fontAlgn="ctr"/>
                      <a:endParaRPr lang="es-UY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504020202030204" pitchFamily="34" charset="0"/>
                      </a:endParaRPr>
                    </a:p>
                  </a:txBody>
                  <a:tcPr marL="7798" marR="7798" marT="779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UY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504020202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4203541959"/>
                  </a:ext>
                </a:extLst>
              </a:tr>
              <a:tr h="45808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u="none" strike="noStrike" dirty="0">
                          <a:effectLst/>
                          <a:latin typeface="Helvetica" panose="020B0504020202030204" pitchFamily="34" charset="0"/>
                        </a:rPr>
                        <a:t>Y que reciba respuesta automática: Tu solicitud fue realizada con éxito. Un representante de Lestido Renting te contactará en menos de 24 </a:t>
                      </a:r>
                      <a:r>
                        <a:rPr lang="es-MX" sz="1400" u="none" strike="noStrike" dirty="0" err="1">
                          <a:effectLst/>
                          <a:latin typeface="Helvetica" panose="020B0504020202030204" pitchFamily="34" charset="0"/>
                        </a:rPr>
                        <a:t>hrs</a:t>
                      </a:r>
                      <a:r>
                        <a:rPr lang="es-MX" sz="1400" u="none" strike="noStrike" dirty="0">
                          <a:effectLst/>
                          <a:latin typeface="Helvetica" panose="020B0504020202030204" pitchFamily="34" charset="0"/>
                        </a:rPr>
                        <a:t> hábiles.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504020202030204" pitchFamily="34" charset="0"/>
                      </a:endParaRPr>
                    </a:p>
                    <a:p>
                      <a:pPr algn="l" fontAlgn="ctr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504020202030204" pitchFamily="34" charset="0"/>
                      </a:endParaRPr>
                    </a:p>
                  </a:txBody>
                  <a:tcPr marL="7798" marR="7798" marT="7798" marB="0" anchor="ctr"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138259"/>
                  </a:ext>
                </a:extLst>
              </a:tr>
              <a:tr h="156372">
                <a:tc>
                  <a:txBody>
                    <a:bodyPr/>
                    <a:lstStyle/>
                    <a:p>
                      <a:pPr algn="just" fontAlgn="ctr"/>
                      <a:endParaRPr lang="es-UY" sz="1400" b="0" i="0" u="none" strike="noStrike">
                        <a:solidFill>
                          <a:srgbClr val="000000"/>
                        </a:solidFill>
                        <a:effectLst/>
                        <a:latin typeface="Helvetica" panose="020B0504020202030204" pitchFamily="34" charset="0"/>
                      </a:endParaRPr>
                    </a:p>
                  </a:txBody>
                  <a:tcPr marL="7798" marR="7798" marT="779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s-UY" sz="900" b="0" i="0" u="none" strike="noStrike">
                        <a:solidFill>
                          <a:srgbClr val="000000"/>
                        </a:solidFill>
                        <a:effectLst/>
                        <a:latin typeface="Helvetica" panose="020B0504020202030204" pitchFamily="34" charset="0"/>
                      </a:endParaRPr>
                    </a:p>
                  </a:txBody>
                  <a:tcPr marL="7798" marR="7798" marT="7798" marB="0" anchor="b"/>
                </a:tc>
                <a:extLst>
                  <a:ext uri="{0D108BD9-81ED-4DB2-BD59-A6C34878D82A}">
                    <a16:rowId xmlns:a16="http://schemas.microsoft.com/office/drawing/2014/main" val="859845292"/>
                  </a:ext>
                </a:extLst>
              </a:tr>
              <a:tr h="543111">
                <a:tc gridSpan="2">
                  <a:txBody>
                    <a:bodyPr/>
                    <a:lstStyle/>
                    <a:p>
                      <a:pPr algn="l" fontAlgn="ctr"/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504020202030204" pitchFamily="34" charset="0"/>
                      </a:endParaRPr>
                    </a:p>
                  </a:txBody>
                  <a:tcPr marL="7798" marR="7798" marT="7798" marB="0" anchor="ctr"/>
                </a:tc>
                <a:tc hMerge="1">
                  <a:txBody>
                    <a:bodyPr/>
                    <a:lstStyle/>
                    <a:p>
                      <a:endParaRPr lang="es-U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867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70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/>
    </mc:Choice>
    <mc:Fallback xmlns="">
      <p:transition advClick="0" advTm="4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4514781-56F8-4BD6-B595-BE7AB0942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645" y="784838"/>
            <a:ext cx="5655233" cy="106801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052BB37-6ADA-44B5-8FCB-CF799CFE3420}"/>
              </a:ext>
            </a:extLst>
          </p:cNvPr>
          <p:cNvSpPr/>
          <p:nvPr/>
        </p:nvSpPr>
        <p:spPr>
          <a:xfrm>
            <a:off x="2283645" y="2161122"/>
            <a:ext cx="28696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sz="2000" dirty="0">
                <a:latin typeface="Helvetica" panose="020B0504020202030204" pitchFamily="34" charset="0"/>
              </a:rPr>
              <a:t>UNIDADES EN VENTA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CF2E81E-8261-4214-A1AE-0A294B98C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457033"/>
              </p:ext>
            </p:extLst>
          </p:nvPr>
        </p:nvGraphicFramePr>
        <p:xfrm>
          <a:off x="2283645" y="2561232"/>
          <a:ext cx="4917255" cy="14135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17255">
                  <a:extLst>
                    <a:ext uri="{9D8B030D-6E8A-4147-A177-3AD203B41FA5}">
                      <a16:colId xmlns:a16="http://schemas.microsoft.com/office/drawing/2014/main" val="3195339300"/>
                    </a:ext>
                  </a:extLst>
                </a:gridCol>
              </a:tblGrid>
              <a:tr h="226577">
                <a:tc>
                  <a:txBody>
                    <a:bodyPr/>
                    <a:lstStyle/>
                    <a:p>
                      <a:pPr algn="l" fontAlgn="b"/>
                      <a:r>
                        <a:rPr lang="es-UY" sz="1100" u="none" strike="noStrike">
                          <a:effectLst/>
                        </a:rPr>
                        <a:t>Ahora que redireccione a: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Helvetica" panose="020B0504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9286650"/>
                  </a:ext>
                </a:extLst>
              </a:tr>
              <a:tr h="226577">
                <a:tc>
                  <a:txBody>
                    <a:bodyPr/>
                    <a:lstStyle/>
                    <a:p>
                      <a:pPr algn="l" fontAlgn="b"/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Helvetica" panose="020B0504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4558580"/>
                  </a:ext>
                </a:extLst>
              </a:tr>
              <a:tr h="386291">
                <a:tc>
                  <a:txBody>
                    <a:bodyPr/>
                    <a:lstStyle/>
                    <a:p>
                      <a:pPr algn="l" fontAlgn="b"/>
                      <a:r>
                        <a:rPr lang="es-UY" sz="1100" u="none" strike="noStrike">
                          <a:effectLst/>
                        </a:rPr>
                        <a:t>https://www.lestido.com.uy/semi-nuevos</a:t>
                      </a:r>
                      <a:endParaRPr lang="es-UY" sz="1100" b="0" i="0" u="none" strike="noStrike">
                        <a:solidFill>
                          <a:srgbClr val="000000"/>
                        </a:solidFill>
                        <a:effectLst/>
                        <a:latin typeface="Helvetica" panose="020B0504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7791790"/>
                  </a:ext>
                </a:extLst>
              </a:tr>
              <a:tr h="574102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pero a futuro poder poner el auto y el precio similar a como son esas páginas??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504020202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5136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05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/>
    </mc:Choice>
    <mc:Fallback xmlns="">
      <p:transition advClick="0" advTm="4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F8EA306-FD21-4EE2-968F-C6802AC66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43" y="1983545"/>
            <a:ext cx="11475900" cy="280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/>
    </mc:Choice>
    <mc:Fallback xmlns="">
      <p:transition advClick="0" advTm="4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BB6CDA3-931F-4ABF-8A16-B50DDC151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233" y="3469774"/>
            <a:ext cx="5718642" cy="321516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27671E1-1562-4B45-A4D2-9DB105B36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8" y="0"/>
            <a:ext cx="6171499" cy="346977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F8B621B-252F-473C-BDA8-C423790B93FE}"/>
              </a:ext>
            </a:extLst>
          </p:cNvPr>
          <p:cNvSpPr/>
          <p:nvPr/>
        </p:nvSpPr>
        <p:spPr>
          <a:xfrm>
            <a:off x="6614650" y="341947"/>
            <a:ext cx="1237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/>
              <a:t>A futuro:??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3ABD377-3ED0-4CD1-8687-1F0812A2E52D}"/>
              </a:ext>
            </a:extLst>
          </p:cNvPr>
          <p:cNvSpPr/>
          <p:nvPr/>
        </p:nvSpPr>
        <p:spPr>
          <a:xfrm>
            <a:off x="6243457" y="7450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Otros: ver si se pueden poner esos globitos que siempre te acompañan en la navegación y se estiran si te paras arriba</a:t>
            </a:r>
            <a:endParaRPr lang="es-UY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B04315E-1367-460C-8641-2239F0825C77}"/>
              </a:ext>
            </a:extLst>
          </p:cNvPr>
          <p:cNvSpPr/>
          <p:nvPr/>
        </p:nvSpPr>
        <p:spPr>
          <a:xfrm>
            <a:off x="6243457" y="1391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puede ser uno con la ubicación y otro con chat??? Vamos a tener?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71648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/>
    </mc:Choice>
    <mc:Fallback xmlns="">
      <p:transition advClick="0" advTm="4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68E95-2013-462A-ACF9-EF1DBAD3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2AC3D5-A1AB-4087-8EF0-2CA42DDE9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6766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4000"/>
    </mc:Choice>
    <mc:Fallback xmlns="">
      <p:transition advTm="4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E9A445F-9A85-45E1-8BC5-FF1AEDE4D59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89" y="497290"/>
            <a:ext cx="3554413" cy="22098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D2BAC6C-24AA-4AED-853E-4DE775200D33}"/>
              </a:ext>
            </a:extLst>
          </p:cNvPr>
          <p:cNvSpPr txBox="1"/>
          <p:nvPr/>
        </p:nvSpPr>
        <p:spPr>
          <a:xfrm>
            <a:off x="4773880" y="1157403"/>
            <a:ext cx="6189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000" b="1" i="1" dirty="0" err="1">
                <a:solidFill>
                  <a:srgbClr val="0070C0"/>
                </a:solidFill>
                <a:latin typeface="HelveticaNeue" panose="00000400000000000000" pitchFamily="2" charset="0"/>
              </a:rPr>
              <a:t>Disfrutá</a:t>
            </a:r>
            <a:r>
              <a:rPr lang="es-UY" sz="2000" b="1" i="1" dirty="0">
                <a:solidFill>
                  <a:srgbClr val="0070C0"/>
                </a:solidFill>
                <a:latin typeface="HelveticaNeue" panose="00000400000000000000" pitchFamily="2" charset="0"/>
              </a:rPr>
              <a:t> de todas las soluciones de movilidad que tenemos para tu empresa.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02B835C-A1A4-47EF-974E-91B6B7FE0C40}"/>
              </a:ext>
            </a:extLst>
          </p:cNvPr>
          <p:cNvSpPr txBox="1"/>
          <p:nvPr/>
        </p:nvSpPr>
        <p:spPr>
          <a:xfrm>
            <a:off x="4773880" y="2642285"/>
            <a:ext cx="6710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solidFill>
                <a:srgbClr val="0070C0"/>
              </a:solidFill>
              <a:latin typeface="Helvetica" panose="020B0504020202030204" pitchFamily="34" charset="0"/>
            </a:endParaRPr>
          </a:p>
          <a:p>
            <a:r>
              <a:rPr lang="es-ES" i="1" dirty="0">
                <a:solidFill>
                  <a:srgbClr val="0070C0"/>
                </a:solidFill>
                <a:latin typeface="Helvetica" panose="020B0504020202030204" pitchFamily="34" charset="0"/>
              </a:rPr>
              <a:t>Lestido Renting es la solución para empresas que buscan aumentar la flexibilidad del negocio y reducir  sus costos operativos </a:t>
            </a:r>
          </a:p>
          <a:p>
            <a:r>
              <a:rPr lang="es-ES" i="1" dirty="0">
                <a:solidFill>
                  <a:srgbClr val="0070C0"/>
                </a:solidFill>
                <a:latin typeface="Helvetica" panose="020B0504020202030204" pitchFamily="34" charset="0"/>
              </a:rPr>
              <a:t>Beneficios.          (que te lleve al mismo lugar de beneficios de Lestido Renting, están en la hoja 7)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3802E9-B3AA-4012-B81B-C95F59E10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02939"/>
            <a:ext cx="477501" cy="38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6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/>
    </mc:Choice>
    <mc:Fallback xmlns="">
      <p:transition advClick="0" advTm="4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4297AF9-4D47-4821-AE61-FE3549AFDC2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47" y="1839608"/>
            <a:ext cx="3352800" cy="193357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6123A34-E57A-4117-80D6-68F9CE1C1F74}"/>
              </a:ext>
            </a:extLst>
          </p:cNvPr>
          <p:cNvSpPr txBox="1"/>
          <p:nvPr/>
        </p:nvSpPr>
        <p:spPr>
          <a:xfrm>
            <a:off x="744747" y="4256296"/>
            <a:ext cx="4310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i="1" dirty="0">
                <a:solidFill>
                  <a:srgbClr val="0070C0"/>
                </a:solidFill>
                <a:latin typeface="HelveticaNeue" panose="00000400000000000000" pitchFamily="2" charset="0"/>
              </a:rPr>
              <a:t>¿Cómo funciona?</a:t>
            </a:r>
            <a:endParaRPr lang="es-UY" sz="2000" b="1" i="1" dirty="0">
              <a:solidFill>
                <a:srgbClr val="0070C0"/>
              </a:solidFill>
              <a:latin typeface="HelveticaNeue" panose="00000400000000000000" pitchFamily="2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46A9C0-B129-407E-BCB6-C9CF6E360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995" y="1839608"/>
            <a:ext cx="4877481" cy="224821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BCECB51-5611-46B6-94C4-116649871E6B}"/>
              </a:ext>
            </a:extLst>
          </p:cNvPr>
          <p:cNvSpPr txBox="1"/>
          <p:nvPr/>
        </p:nvSpPr>
        <p:spPr>
          <a:xfrm>
            <a:off x="6338668" y="4656406"/>
            <a:ext cx="4774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i="1" dirty="0">
                <a:solidFill>
                  <a:srgbClr val="0070C0"/>
                </a:solidFill>
                <a:latin typeface="HelveticaNeue" panose="00000400000000000000" pitchFamily="2" charset="0"/>
              </a:rPr>
              <a:t>Beneficios de Lestido </a:t>
            </a:r>
            <a:r>
              <a:rPr lang="es-MX" b="1" i="1" dirty="0">
                <a:solidFill>
                  <a:srgbClr val="0070C0"/>
                </a:solidFill>
                <a:latin typeface="HelveticaNeue" panose="00000400000000000000" pitchFamily="2" charset="0"/>
              </a:rPr>
              <a:t>Renting             </a:t>
            </a:r>
            <a:r>
              <a:rPr lang="es-MX" dirty="0">
                <a:latin typeface="HelveticaNeue" panose="00000400000000000000" pitchFamily="2" charset="0"/>
              </a:rPr>
              <a:t>(2)</a:t>
            </a:r>
            <a:endParaRPr lang="es-UY" dirty="0">
              <a:latin typeface="HelveticaNeue" panose="00000400000000000000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FB005A-E713-44BD-84A7-85EE75BC34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980" y="5619290"/>
            <a:ext cx="477501" cy="38797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B841A5F-F35E-4055-8C44-EFECAEEEF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924" y="4656406"/>
            <a:ext cx="557830" cy="453237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B410E866-1431-4BB9-9325-ABBC2AD7A295}"/>
              </a:ext>
            </a:extLst>
          </p:cNvPr>
          <p:cNvSpPr/>
          <p:nvPr/>
        </p:nvSpPr>
        <p:spPr>
          <a:xfrm>
            <a:off x="211250" y="479431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Te ofrecemos un servicio integral de movilidad que, por medio de una cuota mensual te permite acceder a los vehículos que tu empresa necesita. El servicio de Lestido Renting incluye todo lo que requieres y más:                     </a:t>
            </a:r>
            <a:r>
              <a:rPr lang="es-MX" dirty="0">
                <a:latin typeface="Helvetica" panose="020B0504020202030204" pitchFamily="34" charset="0"/>
              </a:rPr>
              <a:t>(1)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1815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4000">
        <p159:morph option="byObject"/>
      </p:transition>
    </mc:Choice>
    <mc:Fallback xmlns="">
      <p:transition advClick="0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B724EAD-62F0-450E-A57F-FB9814335AE6}"/>
              </a:ext>
            </a:extLst>
          </p:cNvPr>
          <p:cNvSpPr txBox="1"/>
          <p:nvPr/>
        </p:nvSpPr>
        <p:spPr>
          <a:xfrm>
            <a:off x="2551980" y="1914598"/>
            <a:ext cx="5125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504020202030204" pitchFamily="34" charset="0"/>
              </a:rPr>
              <a:t>Patente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504020202030204" pitchFamily="34" charset="0"/>
              </a:rPr>
              <a:t>Seguro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504020202030204" pitchFamily="34" charset="0"/>
              </a:rPr>
              <a:t>Mantenimiento mecánico preventivo completo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504020202030204" pitchFamily="34" charset="0"/>
              </a:rPr>
              <a:t>Mantenimiento correctivo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504020202030204" pitchFamily="34" charset="0"/>
              </a:rPr>
              <a:t>Cambio de neumáticos por desgaste de uso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504020202030204" pitchFamily="34" charset="0"/>
              </a:rPr>
              <a:t>Asistencia mecánica 24 horas, 365 días al año en todo el territorio nacional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Helvetica" panose="020B0504020202030204" pitchFamily="34" charset="0"/>
              </a:rPr>
              <a:t>Automóvil de reemplazo</a:t>
            </a:r>
            <a:endParaRPr lang="es-UY" dirty="0">
              <a:solidFill>
                <a:srgbClr val="0070C0"/>
              </a:solidFill>
              <a:latin typeface="Helvetica" panose="020B050402020203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C10B25D-BD9A-47BA-9B01-69335851115D}"/>
              </a:ext>
            </a:extLst>
          </p:cNvPr>
          <p:cNvSpPr/>
          <p:nvPr/>
        </p:nvSpPr>
        <p:spPr>
          <a:xfrm>
            <a:off x="2809822" y="4558096"/>
            <a:ext cx="2898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/>
              <a:t>Servicios Adicionales: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3C5E57E-816A-4139-91F1-1931BBB34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24" y="4590898"/>
            <a:ext cx="477501" cy="38797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AE0C0DB1-5FE1-4576-BC6A-4545D51BAE74}"/>
              </a:ext>
            </a:extLst>
          </p:cNvPr>
          <p:cNvSpPr/>
          <p:nvPr/>
        </p:nvSpPr>
        <p:spPr>
          <a:xfrm>
            <a:off x="3091175" y="1390521"/>
            <a:ext cx="2898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dirty="0"/>
              <a:t>Servicios Incluidos: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1501770-E69C-4973-915E-FD0C37656855}"/>
              </a:ext>
            </a:extLst>
          </p:cNvPr>
          <p:cNvSpPr txBox="1"/>
          <p:nvPr/>
        </p:nvSpPr>
        <p:spPr>
          <a:xfrm>
            <a:off x="3376245" y="866444"/>
            <a:ext cx="56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(1)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75CFA60-35AE-41FF-8142-2569594F57F4}"/>
              </a:ext>
            </a:extLst>
          </p:cNvPr>
          <p:cNvSpPr txBox="1"/>
          <p:nvPr/>
        </p:nvSpPr>
        <p:spPr>
          <a:xfrm>
            <a:off x="5989650" y="4590898"/>
            <a:ext cx="77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(1.1)</a:t>
            </a:r>
          </a:p>
        </p:txBody>
      </p:sp>
    </p:spTree>
    <p:extLst>
      <p:ext uri="{BB962C8B-B14F-4D97-AF65-F5344CB8AC3E}">
        <p14:creationId xmlns:p14="http://schemas.microsoft.com/office/powerpoint/2010/main" val="4247516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4000">
        <p159:morph option="byObject"/>
      </p:transition>
    </mc:Choice>
    <mc:Fallback xmlns="">
      <p:transition advClick="0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https://www.arval.es/sites/default/files/121/2021/01/recurso_4_driver.png">
            <a:extLst>
              <a:ext uri="{FF2B5EF4-FFF2-40B4-BE49-F238E27FC236}">
                <a16:creationId xmlns:a16="http://schemas.microsoft.com/office/drawing/2014/main" id="{CE9E6DD2-29B1-4C57-BADF-F128E5A12C2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87" y="1753447"/>
            <a:ext cx="395377" cy="3783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805159F-CF69-4473-92C0-7CFCFEB0B75F}"/>
              </a:ext>
            </a:extLst>
          </p:cNvPr>
          <p:cNvSpPr/>
          <p:nvPr/>
        </p:nvSpPr>
        <p:spPr>
          <a:xfrm>
            <a:off x="1490058" y="1798515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dirty="0">
                <a:latin typeface="Helvetica" panose="020B0504020202030204" pitchFamily="34" charset="0"/>
              </a:rPr>
              <a:t>Seguimiento satelital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E17D14A-DDFC-4ECE-A966-71E335D01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762" y="1838282"/>
            <a:ext cx="477501" cy="387970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1195F324-286C-4FB4-BB8C-BED013FDD89F}"/>
              </a:ext>
            </a:extLst>
          </p:cNvPr>
          <p:cNvSpPr/>
          <p:nvPr/>
        </p:nvSpPr>
        <p:spPr>
          <a:xfrm>
            <a:off x="4411215" y="33796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dirty="0"/>
              <a:t>·     </a:t>
            </a:r>
          </a:p>
        </p:txBody>
      </p:sp>
      <p:pic>
        <p:nvPicPr>
          <p:cNvPr id="19" name="Imagen 18" descr="https://www.arval.es/sites/default/files/121/2021/01/exc06.png">
            <a:extLst>
              <a:ext uri="{FF2B5EF4-FFF2-40B4-BE49-F238E27FC236}">
                <a16:creationId xmlns:a16="http://schemas.microsoft.com/office/drawing/2014/main" id="{7C095DAC-3ABF-42C3-B369-F6844504B97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63" y="2830412"/>
            <a:ext cx="422335" cy="41047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9DBD208A-4C77-498D-9B56-2EB7C3E296E8}"/>
              </a:ext>
            </a:extLst>
          </p:cNvPr>
          <p:cNvSpPr/>
          <p:nvPr/>
        </p:nvSpPr>
        <p:spPr>
          <a:xfrm>
            <a:off x="1684784" y="2853709"/>
            <a:ext cx="9669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Helvetica" panose="020B0504020202030204" pitchFamily="34" charset="0"/>
              </a:rPr>
              <a:t>Traslado a taller: Servicio de recogida y devolución del vehículo de su casa al taller.</a:t>
            </a:r>
            <a:endParaRPr lang="es-UY" dirty="0">
              <a:latin typeface="Helvetica" panose="020B0504020202030204" pitchFamily="34" charset="0"/>
            </a:endParaRPr>
          </a:p>
        </p:txBody>
      </p:sp>
      <p:pic>
        <p:nvPicPr>
          <p:cNvPr id="21" name="Imagen 20" descr="https://www.arval.es/sites/default/files/121/2021/01/exc07.png">
            <a:extLst>
              <a:ext uri="{FF2B5EF4-FFF2-40B4-BE49-F238E27FC236}">
                <a16:creationId xmlns:a16="http://schemas.microsoft.com/office/drawing/2014/main" id="{E434C21A-F115-4712-9695-9ACA5A890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73" y="3927190"/>
            <a:ext cx="669085" cy="47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C184F805-7032-4BA2-B899-7FD0FC8819AA}"/>
              </a:ext>
            </a:extLst>
          </p:cNvPr>
          <p:cNvSpPr/>
          <p:nvPr/>
        </p:nvSpPr>
        <p:spPr>
          <a:xfrm>
            <a:off x="1708253" y="3793812"/>
            <a:ext cx="93397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Helvetica" panose="020B0504020202030204" pitchFamily="34" charset="0"/>
              </a:rPr>
              <a:t>Traslado a aeropuertos: Servicio de chofer entre cualquier aeropuerto uruguayo y su domicilio.</a:t>
            </a:r>
            <a:endParaRPr lang="es-UY" dirty="0">
              <a:latin typeface="Helvetica" panose="020B0504020202030204" pitchFamily="34" charset="0"/>
            </a:endParaRPr>
          </a:p>
        </p:txBody>
      </p:sp>
      <p:pic>
        <p:nvPicPr>
          <p:cNvPr id="23" name="Imagen 22" descr="https://www.arval.es/sites/default/files/121/2021/01/exc08.png">
            <a:extLst>
              <a:ext uri="{FF2B5EF4-FFF2-40B4-BE49-F238E27FC236}">
                <a16:creationId xmlns:a16="http://schemas.microsoft.com/office/drawing/2014/main" id="{ED0A8A02-6E48-4EAD-A6B5-A89949CB779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65" y="4737452"/>
            <a:ext cx="431321" cy="59773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CDFCEE0A-EF47-4CAC-8141-15FEF7DB8C85}"/>
              </a:ext>
            </a:extLst>
          </p:cNvPr>
          <p:cNvSpPr/>
          <p:nvPr/>
        </p:nvSpPr>
        <p:spPr>
          <a:xfrm>
            <a:off x="1708254" y="4786876"/>
            <a:ext cx="9339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Helvetica" panose="020B0504020202030204" pitchFamily="34" charset="0"/>
              </a:rPr>
              <a:t>Lavado: Servicio de lavado del vehículo incluyendo su recogida y entrega.</a:t>
            </a:r>
            <a:endParaRPr lang="es-UY" dirty="0">
              <a:latin typeface="Helvetica" panose="020B0504020202030204" pitchFamily="34" charset="0"/>
            </a:endParaRPr>
          </a:p>
        </p:txBody>
      </p:sp>
      <p:pic>
        <p:nvPicPr>
          <p:cNvPr id="25" name="Imagen 24" descr="https://www.arval.es/sites/default/files/121/2021/01/exc11.png">
            <a:extLst>
              <a:ext uri="{FF2B5EF4-FFF2-40B4-BE49-F238E27FC236}">
                <a16:creationId xmlns:a16="http://schemas.microsoft.com/office/drawing/2014/main" id="{EA24BE74-A718-4F1A-981C-2EBCFE14CF8D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06" y="5739831"/>
            <a:ext cx="781769" cy="50554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F868306B-1E62-42FD-9C50-98BCCC3A9521}"/>
              </a:ext>
            </a:extLst>
          </p:cNvPr>
          <p:cNvSpPr/>
          <p:nvPr/>
        </p:nvSpPr>
        <p:spPr>
          <a:xfrm>
            <a:off x="1708253" y="5697542"/>
            <a:ext cx="95295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Helvetica" panose="020B0504020202030204" pitchFamily="34" charset="0"/>
              </a:rPr>
              <a:t>Chófer de urgencia, ante indisposición del conductor relacionada con su salud (lesiones, mareos, jaquecas, vértigos, etc.). </a:t>
            </a:r>
            <a:endParaRPr lang="es-UY" dirty="0">
              <a:latin typeface="Helvetica" panose="020B0504020202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E1BB8A1-A2C0-4137-B311-2391B41A847A}"/>
              </a:ext>
            </a:extLst>
          </p:cNvPr>
          <p:cNvSpPr txBox="1"/>
          <p:nvPr/>
        </p:nvSpPr>
        <p:spPr>
          <a:xfrm>
            <a:off x="1101603" y="685455"/>
            <a:ext cx="77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(1.1)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3C0FEE9-F298-4E45-B4AE-50D000A1CB66}"/>
              </a:ext>
            </a:extLst>
          </p:cNvPr>
          <p:cNvSpPr txBox="1"/>
          <p:nvPr/>
        </p:nvSpPr>
        <p:spPr>
          <a:xfrm>
            <a:off x="5094484" y="1838282"/>
            <a:ext cx="63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(1.2)</a:t>
            </a:r>
          </a:p>
        </p:txBody>
      </p:sp>
    </p:spTree>
    <p:extLst>
      <p:ext uri="{BB962C8B-B14F-4D97-AF65-F5344CB8AC3E}">
        <p14:creationId xmlns:p14="http://schemas.microsoft.com/office/powerpoint/2010/main" val="112745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000">
        <p159:morph option="byObject"/>
      </p:transition>
    </mc:Choice>
    <mc:Fallback xmlns="">
      <p:transition spd="slow" advClick="0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https://www.arval.es/sites/default/files/121/2021/01/recurso_4_driver.png">
            <a:extLst>
              <a:ext uri="{FF2B5EF4-FFF2-40B4-BE49-F238E27FC236}">
                <a16:creationId xmlns:a16="http://schemas.microsoft.com/office/drawing/2014/main" id="{CE9E6DD2-29B1-4C57-BADF-F128E5A12C2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83" y="1449790"/>
            <a:ext cx="395377" cy="3783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805159F-CF69-4473-92C0-7CFCFEB0B75F}"/>
              </a:ext>
            </a:extLst>
          </p:cNvPr>
          <p:cNvSpPr/>
          <p:nvPr/>
        </p:nvSpPr>
        <p:spPr>
          <a:xfrm>
            <a:off x="1242528" y="140744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b="1" u="sng" dirty="0">
                <a:latin typeface="Helvetica" panose="020B0504020202030204" pitchFamily="34" charset="0"/>
              </a:rPr>
              <a:t>Seguimiento satelital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8648765-8262-4454-A740-E65DAF1B31F2}"/>
              </a:ext>
            </a:extLst>
          </p:cNvPr>
          <p:cNvSpPr/>
          <p:nvPr/>
        </p:nvSpPr>
        <p:spPr>
          <a:xfrm>
            <a:off x="4261730" y="1403528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600" b="0" i="0" u="none" strike="noStrike" dirty="0">
                <a:solidFill>
                  <a:srgbClr val="222222"/>
                </a:solidFill>
                <a:effectLst/>
                <a:latin typeface="Helvetica" panose="020B0504020202030204" pitchFamily="34" charset="0"/>
              </a:rPr>
              <a:t>·</a:t>
            </a:r>
            <a:r>
              <a:rPr lang="es-MX" sz="800" b="0" i="0" u="none" strike="noStrike" dirty="0">
                <a:solidFill>
                  <a:srgbClr val="222222"/>
                </a:solidFill>
                <a:effectLst/>
                <a:latin typeface="Helvetica" panose="020B0504020202030204" pitchFamily="34" charset="0"/>
              </a:rPr>
              <a:t>   </a:t>
            </a:r>
            <a:r>
              <a:rPr lang="es-MX" sz="1400" b="0" i="0" u="none" strike="noStrike" dirty="0">
                <a:solidFill>
                  <a:srgbClr val="222222"/>
                </a:solidFill>
                <a:effectLst/>
                <a:latin typeface="Helvetica" panose="020B0504020202030204" pitchFamily="34" charset="0"/>
              </a:rPr>
              <a:t>   </a:t>
            </a:r>
            <a:r>
              <a:rPr lang="es-MX" sz="1400" dirty="0">
                <a:solidFill>
                  <a:srgbClr val="222222"/>
                </a:solidFill>
                <a:latin typeface="Helvetica" panose="020B0504020202030204" pitchFamily="34" charset="0"/>
              </a:rPr>
              <a:t>Ubicación geográfica, velocidad, orientación y dirección en tiempo real.</a:t>
            </a:r>
            <a:r>
              <a:rPr lang="es-MX" sz="1400" dirty="0">
                <a:latin typeface="Helvetica" panose="020B0504020202030204" pitchFamily="34" charset="0"/>
              </a:rPr>
              <a:t> </a:t>
            </a:r>
            <a:endParaRPr lang="es-UY" sz="1400" dirty="0">
              <a:latin typeface="Helvetica" panose="020B0504020202030204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195F324-286C-4FB4-BB8C-BED013FDD89F}"/>
              </a:ext>
            </a:extLst>
          </p:cNvPr>
          <p:cNvSpPr/>
          <p:nvPr/>
        </p:nvSpPr>
        <p:spPr>
          <a:xfrm>
            <a:off x="4353714" y="189342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sz="1400" dirty="0">
                <a:latin typeface="Helvetica" panose="020B0504020202030204" pitchFamily="34" charset="0"/>
              </a:rPr>
              <a:t>·      Viñetas de históricos (rutas, alarmas, visitas a puntos de interés, cumplimiento de rutas, velocidades alcanzadas, alarmas disparadas, etc.)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099D2D1-3BD7-47A8-A61A-86F3D025E359}"/>
              </a:ext>
            </a:extLst>
          </p:cNvPr>
          <p:cNvSpPr/>
          <p:nvPr/>
        </p:nvSpPr>
        <p:spPr>
          <a:xfrm>
            <a:off x="4468817" y="254702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400" dirty="0">
                <a:latin typeface="Helvetica" panose="020B0504020202030204" pitchFamily="34" charset="0"/>
              </a:rPr>
              <a:t>·      Detección de apagado, encendido y movimiento del vehículo.</a:t>
            </a:r>
            <a:endParaRPr lang="es-UY" sz="1400" dirty="0">
              <a:latin typeface="Helvetica" panose="020B0504020202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F1BE9A3-9192-420D-A4B2-26F1D258BEFC}"/>
              </a:ext>
            </a:extLst>
          </p:cNvPr>
          <p:cNvSpPr/>
          <p:nvPr/>
        </p:nvSpPr>
        <p:spPr>
          <a:xfrm>
            <a:off x="831358" y="3105934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b="1" u="sng" dirty="0">
                <a:latin typeface="Helvetica" panose="020B0504020202030204" pitchFamily="34" charset="0"/>
              </a:rPr>
              <a:t>Administración de conductores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746FD6D-3A6F-4321-B21C-9AC3D2D06977}"/>
              </a:ext>
            </a:extLst>
          </p:cNvPr>
          <p:cNvSpPr/>
          <p:nvPr/>
        </p:nvSpPr>
        <p:spPr>
          <a:xfrm>
            <a:off x="4478510" y="3254913"/>
            <a:ext cx="5145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·      </a:t>
            </a:r>
            <a:r>
              <a:rPr lang="es-MX" sz="1400" dirty="0">
                <a:latin typeface="Helvetica" panose="020B0504020202030204" pitchFamily="34" charset="0"/>
              </a:rPr>
              <a:t>Relación de conductores con rutas, velocidades, alarmas.</a:t>
            </a:r>
            <a:endParaRPr lang="es-UY" sz="1400" dirty="0">
              <a:latin typeface="Helvetica" panose="020B050402020203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AE9B463-E0FB-4A08-B32C-24E4DBCBD7FD}"/>
              </a:ext>
            </a:extLst>
          </p:cNvPr>
          <p:cNvSpPr/>
          <p:nvPr/>
        </p:nvSpPr>
        <p:spPr>
          <a:xfrm>
            <a:off x="4478510" y="370608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UY" dirty="0"/>
              <a:t>·   </a:t>
            </a:r>
            <a:r>
              <a:rPr lang="es-UY" sz="1400" dirty="0">
                <a:latin typeface="Helvetica" panose="020B0504020202030204" pitchFamily="34" charset="0"/>
              </a:rPr>
              <a:t>Estadísticas de uso, excesos de velocidades, clientes visitados, detenciones cerca de su domicilio o puntos definidos</a:t>
            </a:r>
            <a:endParaRPr lang="es-UY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5248312-A4F2-4152-9C50-2B78C3A08E7D}"/>
              </a:ext>
            </a:extLst>
          </p:cNvPr>
          <p:cNvSpPr/>
          <p:nvPr/>
        </p:nvSpPr>
        <p:spPr>
          <a:xfrm>
            <a:off x="4478510" y="437270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400" dirty="0">
                <a:latin typeface="Helvetica" panose="020B0504020202030204" pitchFamily="34" charset="0"/>
              </a:rPr>
              <a:t>·      Aplicación de escritorio que facilita a los encargados de la flota a realizar las asignaciones sin tener que acceder a la web</a:t>
            </a:r>
            <a:endParaRPr lang="es-UY" sz="1400" dirty="0">
              <a:latin typeface="Helvetica" panose="020B0504020202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ABF4D6B-C109-45FD-B7B0-13BDC59F8EDB}"/>
              </a:ext>
            </a:extLst>
          </p:cNvPr>
          <p:cNvSpPr/>
          <p:nvPr/>
        </p:nvSpPr>
        <p:spPr>
          <a:xfrm>
            <a:off x="946399" y="5081219"/>
            <a:ext cx="3315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b="1" u="sng" dirty="0">
                <a:solidFill>
                  <a:srgbClr val="222222"/>
                </a:solidFill>
                <a:latin typeface="Helvetica" panose="020B0504020202030204" pitchFamily="34" charset="0"/>
              </a:rPr>
              <a:t>Administración de servicios</a:t>
            </a:r>
            <a:r>
              <a:rPr lang="es-UY" dirty="0">
                <a:latin typeface="Helvetica" panose="020B0504020202030204" pitchFamily="34" charset="0"/>
              </a:rPr>
              <a:t>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1ED00A6-5402-4B30-B150-5C322E787F86}"/>
              </a:ext>
            </a:extLst>
          </p:cNvPr>
          <p:cNvSpPr/>
          <p:nvPr/>
        </p:nvSpPr>
        <p:spPr>
          <a:xfrm>
            <a:off x="4478510" y="5142147"/>
            <a:ext cx="4350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·      </a:t>
            </a:r>
            <a:r>
              <a:rPr lang="es-MX" sz="1400" dirty="0">
                <a:latin typeface="Helvetica" panose="020B0504020202030204" pitchFamily="34" charset="0"/>
              </a:rPr>
              <a:t>Cambios de aceite, alineaciones, balanceo, etc.</a:t>
            </a:r>
            <a:endParaRPr lang="es-UY" sz="1400" dirty="0">
              <a:latin typeface="Helvetica" panose="020B0504020202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2223DD7-54AA-4779-BBD4-21CA26927E2D}"/>
              </a:ext>
            </a:extLst>
          </p:cNvPr>
          <p:cNvSpPr/>
          <p:nvPr/>
        </p:nvSpPr>
        <p:spPr>
          <a:xfrm>
            <a:off x="4478510" y="5573034"/>
            <a:ext cx="4732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rgbClr val="222222"/>
                </a:solidFill>
                <a:latin typeface="Helvetica" panose="020B0504020202030204" pitchFamily="34" charset="0"/>
              </a:rPr>
              <a:t>·      </a:t>
            </a:r>
            <a:r>
              <a:rPr lang="es-MX" sz="1400" dirty="0">
                <a:solidFill>
                  <a:srgbClr val="222222"/>
                </a:solidFill>
                <a:latin typeface="Helvetica" panose="020B0504020202030204" pitchFamily="34" charset="0"/>
              </a:rPr>
              <a:t>Notificaciones por kilometraje o intervalo de tiempo</a:t>
            </a:r>
            <a:r>
              <a:rPr lang="es-MX" sz="1400" dirty="0">
                <a:latin typeface="Helvetica" panose="020B0504020202030204" pitchFamily="34" charset="0"/>
              </a:rPr>
              <a:t> </a:t>
            </a:r>
            <a:endParaRPr lang="es-UY" sz="1400" dirty="0">
              <a:latin typeface="Helvetica" panose="020B050402020203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0059228-9EEA-470C-8953-27FEDAE78C6A}"/>
              </a:ext>
            </a:extLst>
          </p:cNvPr>
          <p:cNvSpPr txBox="1"/>
          <p:nvPr/>
        </p:nvSpPr>
        <p:spPr>
          <a:xfrm>
            <a:off x="1029860" y="770227"/>
            <a:ext cx="63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(1.2)</a:t>
            </a:r>
          </a:p>
        </p:txBody>
      </p:sp>
    </p:spTree>
    <p:extLst>
      <p:ext uri="{BB962C8B-B14F-4D97-AF65-F5344CB8AC3E}">
        <p14:creationId xmlns:p14="http://schemas.microsoft.com/office/powerpoint/2010/main" val="401029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4000">
        <p159:morph option="byObject"/>
      </p:transition>
    </mc:Choice>
    <mc:Fallback xmlns="">
      <p:transition advClick="0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3B208E43-2647-45CF-89CA-15437E79A155}"/>
              </a:ext>
            </a:extLst>
          </p:cNvPr>
          <p:cNvSpPr txBox="1"/>
          <p:nvPr/>
        </p:nvSpPr>
        <p:spPr>
          <a:xfrm>
            <a:off x="472440" y="1329085"/>
            <a:ext cx="463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Por una cuota fija mensual te beneficias de:</a:t>
            </a:r>
            <a:endParaRPr lang="es-UY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5237C07-D016-47B9-8FE4-2868EA9AC046}"/>
              </a:ext>
            </a:extLst>
          </p:cNvPr>
          <p:cNvSpPr/>
          <p:nvPr/>
        </p:nvSpPr>
        <p:spPr>
          <a:xfrm>
            <a:off x="5139108" y="127572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400" dirty="0">
                <a:latin typeface="Helvetica" panose="020B0504020202030204" pitchFamily="34" charset="0"/>
              </a:rPr>
              <a:t>* Obtener los vehículos sin realizar un desembolso inicial de dinero.</a:t>
            </a:r>
            <a:endParaRPr lang="es-UY" sz="1400" dirty="0">
              <a:latin typeface="Helvetica" panose="020B0504020202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1871A0C-80B9-4DA3-99AA-8102DBB056A4}"/>
              </a:ext>
            </a:extLst>
          </p:cNvPr>
          <p:cNvSpPr/>
          <p:nvPr/>
        </p:nvSpPr>
        <p:spPr>
          <a:xfrm>
            <a:off x="5059179" y="172098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400" dirty="0">
                <a:latin typeface="Helvetica" panose="020B0504020202030204" pitchFamily="34" charset="0"/>
              </a:rPr>
              <a:t>*  Imagen, seguridad y confort . Disfrutar siempre de vehículos modernos, con lo último en seguridad y tecnología</a:t>
            </a:r>
            <a:endParaRPr lang="es-UY" sz="1400" dirty="0">
              <a:latin typeface="Helvetica" panose="020B0504020202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490B15E-49F7-47EA-8780-3DB66CA2FC69}"/>
              </a:ext>
            </a:extLst>
          </p:cNvPr>
          <p:cNvSpPr/>
          <p:nvPr/>
        </p:nvSpPr>
        <p:spPr>
          <a:xfrm>
            <a:off x="5103562" y="2475998"/>
            <a:ext cx="5028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>
                <a:latin typeface="Helvetica" panose="020B0504020202030204" pitchFamily="34" charset="0"/>
              </a:rPr>
              <a:t>* La tarifa es fija por lo que podrás planificar mejor los gastos</a:t>
            </a:r>
            <a:endParaRPr lang="es-UY" sz="1400" dirty="0">
              <a:latin typeface="Helvetica" panose="020B0504020202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F469C9B-3704-4E68-8A02-969EABC31BAA}"/>
              </a:ext>
            </a:extLst>
          </p:cNvPr>
          <p:cNvSpPr/>
          <p:nvPr/>
        </p:nvSpPr>
        <p:spPr>
          <a:xfrm>
            <a:off x="5112433" y="2973112"/>
            <a:ext cx="3639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>
                <a:latin typeface="Helvetica" panose="020B0504020202030204" pitchFamily="34" charset="0"/>
              </a:rPr>
              <a:t>* Costos fijos y de mantenimiento incluidos </a:t>
            </a:r>
            <a:endParaRPr lang="es-UY" sz="1400" dirty="0">
              <a:latin typeface="Helvetica" panose="020B050402020203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28DCB8E-36D2-4B2D-A338-9D02DFCE4F84}"/>
              </a:ext>
            </a:extLst>
          </p:cNvPr>
          <p:cNvSpPr/>
          <p:nvPr/>
        </p:nvSpPr>
        <p:spPr>
          <a:xfrm>
            <a:off x="5112433" y="3487354"/>
            <a:ext cx="4828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>
                <a:latin typeface="Helvetica" panose="020B0504020202030204" pitchFamily="34" charset="0"/>
              </a:rPr>
              <a:t>* No perder dinero y tiempo por no disponer de movilidad.</a:t>
            </a:r>
            <a:endParaRPr lang="es-UY" sz="1400" dirty="0">
              <a:latin typeface="Helvetica" panose="020B050402020203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9ECD9D9-AA74-4C65-85BE-686DEE47145F}"/>
              </a:ext>
            </a:extLst>
          </p:cNvPr>
          <p:cNvSpPr/>
          <p:nvPr/>
        </p:nvSpPr>
        <p:spPr>
          <a:xfrm>
            <a:off x="5139108" y="394592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400" dirty="0">
                <a:latin typeface="Helvetica" panose="020B0504020202030204" pitchFamily="34" charset="0"/>
              </a:rPr>
              <a:t>* Personal libre para dedicarse a la actividad propia de tu empresa y no a la gestión de flota</a:t>
            </a:r>
            <a:endParaRPr lang="es-UY" sz="1400" dirty="0">
              <a:latin typeface="Helvetica" panose="020B050402020203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BFA1957-B039-4E2F-B3A9-D3FDCDCBF124}"/>
              </a:ext>
            </a:extLst>
          </p:cNvPr>
          <p:cNvSpPr/>
          <p:nvPr/>
        </p:nvSpPr>
        <p:spPr>
          <a:xfrm>
            <a:off x="5202856" y="460662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400" dirty="0">
                <a:latin typeface="Helvetica" panose="020B0504020202030204" pitchFamily="34" charset="0"/>
              </a:rPr>
              <a:t>* Despreocuparte de la depreciación de tus coches. Cuando pase el periodo de alquiler, decidís si cambias, devolvés o te los quedás. </a:t>
            </a:r>
            <a:endParaRPr lang="es-UY" sz="1400" dirty="0">
              <a:latin typeface="Helvetica" panose="020B050402020203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1446F7D-A90D-4552-9189-7188C5AF6BBA}"/>
              </a:ext>
            </a:extLst>
          </p:cNvPr>
          <p:cNvSpPr/>
          <p:nvPr/>
        </p:nvSpPr>
        <p:spPr>
          <a:xfrm>
            <a:off x="5114631" y="5342960"/>
            <a:ext cx="5848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>
                <a:latin typeface="Helvetica" panose="020B0504020202030204" pitchFamily="34" charset="0"/>
              </a:rPr>
              <a:t>* Pagar menos IRAE, ya que nuestras facturas son 100% deducibles.</a:t>
            </a:r>
            <a:endParaRPr lang="es-UY" sz="1400" dirty="0">
              <a:latin typeface="Helvetica" panose="020B0504020202030204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89BC862-9091-4754-9959-E624AB548681}"/>
              </a:ext>
            </a:extLst>
          </p:cNvPr>
          <p:cNvSpPr/>
          <p:nvPr/>
        </p:nvSpPr>
        <p:spPr>
          <a:xfrm>
            <a:off x="5202856" y="574205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400" dirty="0">
                <a:latin typeface="Helvetica" panose="020B0504020202030204" pitchFamily="34" charset="0"/>
              </a:rPr>
              <a:t>* Disminuir el IP, ya que el tener flota propia implica un aumento en la tributación de este impuesto</a:t>
            </a:r>
            <a:endParaRPr lang="es-UY" sz="1400" dirty="0">
              <a:latin typeface="Helvetica" panose="020B0504020202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9647F0-CC79-438D-B2ED-D379AD4DD60C}"/>
              </a:ext>
            </a:extLst>
          </p:cNvPr>
          <p:cNvSpPr/>
          <p:nvPr/>
        </p:nvSpPr>
        <p:spPr>
          <a:xfrm>
            <a:off x="665572" y="824691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HelveticaNeue" panose="00000400000000000000" pitchFamily="2" charset="0"/>
              </a:rPr>
              <a:t>(2)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01028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4000">
        <p159:morph option="byObject"/>
      </p:transition>
    </mc:Choice>
    <mc:Fallback xmlns="">
      <p:transition advClick="0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D34E648-6298-446E-9239-613342443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77" y="369229"/>
            <a:ext cx="3628571" cy="277142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24AA820-EF45-458A-BEEC-0F9E3B02728E}"/>
              </a:ext>
            </a:extLst>
          </p:cNvPr>
          <p:cNvSpPr/>
          <p:nvPr/>
        </p:nvSpPr>
        <p:spPr>
          <a:xfrm>
            <a:off x="5955768" y="1163726"/>
            <a:ext cx="3891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UY" sz="2000" b="1" dirty="0">
                <a:latin typeface="HelveticaNeue" panose="00000400000000000000" pitchFamily="2" charset="0"/>
              </a:rPr>
              <a:t>Marcas y modelos disponibles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9018995-DA70-43AD-937A-0ADF876B349E}"/>
              </a:ext>
            </a:extLst>
          </p:cNvPr>
          <p:cNvSpPr/>
          <p:nvPr/>
        </p:nvSpPr>
        <p:spPr>
          <a:xfrm>
            <a:off x="5404395" y="2174324"/>
            <a:ext cx="47500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Helvetica" panose="020B0504020202030204" pitchFamily="34" charset="0"/>
              </a:rPr>
              <a:t>Tenemos un vehículo ideal para tu empresa.</a:t>
            </a:r>
          </a:p>
          <a:p>
            <a:r>
              <a:rPr lang="es-MX" dirty="0">
                <a:latin typeface="Helvetica" panose="020B0504020202030204" pitchFamily="34" charset="0"/>
              </a:rPr>
              <a:t> Encontralo acá:</a:t>
            </a:r>
            <a:endParaRPr lang="es-UY" dirty="0">
              <a:latin typeface="Helvetica" panose="020B0504020202030204" pitchFamily="34" charset="0"/>
            </a:endParaRPr>
          </a:p>
        </p:txBody>
      </p:sp>
      <p:pic>
        <p:nvPicPr>
          <p:cNvPr id="6" name="Imagen 5" descr="Volkswagen">
            <a:hlinkClick r:id="rId3"/>
            <a:extLst>
              <a:ext uri="{FF2B5EF4-FFF2-40B4-BE49-F238E27FC236}">
                <a16:creationId xmlns:a16="http://schemas.microsoft.com/office/drawing/2014/main" id="{E6302840-770F-4FF9-9302-CBB2B061215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785" y="2662188"/>
            <a:ext cx="1448518" cy="1376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Audi">
            <a:hlinkClick r:id="rId5"/>
            <a:extLst>
              <a:ext uri="{FF2B5EF4-FFF2-40B4-BE49-F238E27FC236}">
                <a16:creationId xmlns:a16="http://schemas.microsoft.com/office/drawing/2014/main" id="{FAA69A95-683B-43D3-97DE-054A55321853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135" y="2723099"/>
            <a:ext cx="1361440" cy="13614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C4427A8-CFF7-4439-BB0F-3EA3BB27FB84}"/>
              </a:ext>
            </a:extLst>
          </p:cNvPr>
          <p:cNvSpPr/>
          <p:nvPr/>
        </p:nvSpPr>
        <p:spPr>
          <a:xfrm>
            <a:off x="2874677" y="4314345"/>
            <a:ext cx="2417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sz="2000" dirty="0" err="1">
                <a:solidFill>
                  <a:srgbClr val="000000"/>
                </a:solidFill>
                <a:latin typeface="HelveticaNeue" panose="00000400000000000000" pitchFamily="2" charset="0"/>
              </a:rPr>
              <a:t>Necesitás</a:t>
            </a:r>
            <a:r>
              <a:rPr lang="es-UY" sz="2000" dirty="0">
                <a:solidFill>
                  <a:srgbClr val="000000"/>
                </a:solidFill>
                <a:latin typeface="HelveticaNeue" panose="00000400000000000000" pitchFamily="2" charset="0"/>
              </a:rPr>
              <a:t> ayuda?</a:t>
            </a:r>
            <a:r>
              <a:rPr lang="es-UY" sz="2000" dirty="0">
                <a:latin typeface="HelveticaNeue" panose="00000400000000000000" pitchFamily="2" charset="0"/>
              </a:rPr>
              <a:t>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08F6285-33A4-408F-90B6-905485B29E2C}"/>
              </a:ext>
            </a:extLst>
          </p:cNvPr>
          <p:cNvSpPr/>
          <p:nvPr/>
        </p:nvSpPr>
        <p:spPr>
          <a:xfrm>
            <a:off x="2846362" y="4820945"/>
            <a:ext cx="2912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b="1" u="sng" dirty="0" err="1"/>
              <a:t>Contactanos</a:t>
            </a:r>
            <a:r>
              <a:rPr lang="es-UY" dirty="0"/>
              <a:t> y te asesoramos</a:t>
            </a:r>
          </a:p>
        </p:txBody>
      </p:sp>
    </p:spTree>
    <p:extLst>
      <p:ext uri="{BB962C8B-B14F-4D97-AF65-F5344CB8AC3E}">
        <p14:creationId xmlns:p14="http://schemas.microsoft.com/office/powerpoint/2010/main" val="413599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4000"/>
    </mc:Choice>
    <mc:Fallback xmlns="">
      <p:transition advClick="0" advTm="4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C4427A8-CFF7-4439-BB0F-3EA3BB27FB84}"/>
              </a:ext>
            </a:extLst>
          </p:cNvPr>
          <p:cNvSpPr/>
          <p:nvPr/>
        </p:nvSpPr>
        <p:spPr>
          <a:xfrm>
            <a:off x="961471" y="713016"/>
            <a:ext cx="2316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sz="2000" dirty="0" err="1">
                <a:solidFill>
                  <a:srgbClr val="000000"/>
                </a:solidFill>
                <a:latin typeface="HelveticaNeue" panose="00000400000000000000" pitchFamily="2" charset="0"/>
              </a:rPr>
              <a:t>Necesitás</a:t>
            </a:r>
            <a:r>
              <a:rPr lang="es-UY" dirty="0">
                <a:solidFill>
                  <a:srgbClr val="000000"/>
                </a:solidFill>
                <a:latin typeface="HelveticaNeue" panose="00000400000000000000" pitchFamily="2" charset="0"/>
              </a:rPr>
              <a:t> ayuda?</a:t>
            </a:r>
            <a:r>
              <a:rPr lang="es-UY" dirty="0">
                <a:latin typeface="HelveticaNeue" panose="00000400000000000000" pitchFamily="2" charset="0"/>
              </a:rPr>
              <a:t>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08F6285-33A4-408F-90B6-905485B29E2C}"/>
              </a:ext>
            </a:extLst>
          </p:cNvPr>
          <p:cNvSpPr/>
          <p:nvPr/>
        </p:nvSpPr>
        <p:spPr>
          <a:xfrm>
            <a:off x="961471" y="1332157"/>
            <a:ext cx="2912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UY" b="1" u="sng" dirty="0" err="1"/>
              <a:t>Contactanos</a:t>
            </a:r>
            <a:r>
              <a:rPr lang="es-UY" dirty="0"/>
              <a:t> y te asesoramos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46CFF69-4150-4AE3-A70D-B93EC92A9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756" y="1332156"/>
            <a:ext cx="4850461" cy="344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A76248D-3D4E-4875-A8CA-B2181A729AEC}"/>
              </a:ext>
            </a:extLst>
          </p:cNvPr>
          <p:cNvSpPr txBox="1"/>
          <p:nvPr/>
        </p:nvSpPr>
        <p:spPr>
          <a:xfrm>
            <a:off x="1392702" y="4981749"/>
            <a:ext cx="7793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Helvetica" panose="020B0504020202030204" pitchFamily="34" charset="0"/>
              </a:rPr>
              <a:t>Email:</a:t>
            </a:r>
          </a:p>
          <a:p>
            <a:r>
              <a:rPr lang="es-MX" dirty="0">
                <a:latin typeface="Helvetica" panose="020B0504020202030204" pitchFamily="34" charset="0"/>
              </a:rPr>
              <a:t>Tel:</a:t>
            </a:r>
          </a:p>
          <a:p>
            <a:r>
              <a:rPr lang="es-MX" dirty="0" err="1">
                <a:latin typeface="Helvetica" panose="020B0504020202030204" pitchFamily="34" charset="0"/>
              </a:rPr>
              <a:t>etc</a:t>
            </a:r>
            <a:endParaRPr lang="es-UY" dirty="0">
              <a:latin typeface="Helvetica" panose="020B05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5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4000">
        <p159:morph option="byObject"/>
      </p:transition>
    </mc:Choice>
    <mc:Fallback xmlns="">
      <p:transition advClick="0" advTm="4000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808</Words>
  <Application>Microsoft Office PowerPoint</Application>
  <PresentationFormat>Panorámica</PresentationFormat>
  <Paragraphs>88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Helvetica</vt:lpstr>
      <vt:lpstr>HelveticaNeue</vt:lpstr>
      <vt:lpstr>Tahoma</vt:lpstr>
      <vt:lpstr>Times New Roman</vt:lpstr>
      <vt:lpstr>Tema de Office</vt:lpstr>
      <vt:lpstr>Lestido Renting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Lestido Renting</dc:title>
  <dc:creator>Silvana Morales</dc:creator>
  <cp:lastModifiedBy>Silvana Morales</cp:lastModifiedBy>
  <cp:revision>38</cp:revision>
  <dcterms:created xsi:type="dcterms:W3CDTF">2021-06-04T13:19:39Z</dcterms:created>
  <dcterms:modified xsi:type="dcterms:W3CDTF">2021-06-08T18:46:45Z</dcterms:modified>
</cp:coreProperties>
</file>