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9" r:id="rId1"/>
    <p:sldMasterId id="2147483841" r:id="rId2"/>
  </p:sldMasterIdLst>
  <p:notesMasterIdLst>
    <p:notesMasterId r:id="rId11"/>
  </p:notesMasterIdLst>
  <p:handoutMasterIdLst>
    <p:handoutMasterId r:id="rId12"/>
  </p:handoutMasterIdLst>
  <p:sldIdLst>
    <p:sldId id="475" r:id="rId3"/>
    <p:sldId id="487" r:id="rId4"/>
    <p:sldId id="478" r:id="rId5"/>
    <p:sldId id="483" r:id="rId6"/>
    <p:sldId id="486" r:id="rId7"/>
    <p:sldId id="485" r:id="rId8"/>
    <p:sldId id="484" r:id="rId9"/>
    <p:sldId id="482" r:id="rId10"/>
  </p:sldIdLst>
  <p:sldSz cx="9144000" cy="6858000" type="screen4x3"/>
  <p:notesSz cx="6797675" cy="9928225"/>
  <p:defaultTextStyle>
    <a:defPPr>
      <a:defRPr lang="en-US"/>
    </a:defPPr>
    <a:lvl1pPr algn="ctr" rtl="0" fontAlgn="base">
      <a:spcBef>
        <a:spcPct val="0"/>
      </a:spcBef>
      <a:spcAft>
        <a:spcPct val="0"/>
      </a:spcAft>
      <a:defRPr kern="1200">
        <a:solidFill>
          <a:srgbClr val="000000"/>
        </a:solidFill>
        <a:latin typeface="Arial" panose="020B0604020202020204" pitchFamily="34" charset="0"/>
        <a:ea typeface="+mn-ea"/>
        <a:cs typeface="Arial" panose="020B0604020202020204" pitchFamily="34" charset="0"/>
      </a:defRPr>
    </a:lvl1pPr>
    <a:lvl2pPr marL="457200" algn="ctr" rtl="0" fontAlgn="base">
      <a:spcBef>
        <a:spcPct val="0"/>
      </a:spcBef>
      <a:spcAft>
        <a:spcPct val="0"/>
      </a:spcAft>
      <a:defRPr kern="1200">
        <a:solidFill>
          <a:srgbClr val="000000"/>
        </a:solidFill>
        <a:latin typeface="Arial" panose="020B0604020202020204" pitchFamily="34" charset="0"/>
        <a:ea typeface="+mn-ea"/>
        <a:cs typeface="Arial" panose="020B0604020202020204" pitchFamily="34" charset="0"/>
      </a:defRPr>
    </a:lvl2pPr>
    <a:lvl3pPr marL="914400" algn="ctr" rtl="0" fontAlgn="base">
      <a:spcBef>
        <a:spcPct val="0"/>
      </a:spcBef>
      <a:spcAft>
        <a:spcPct val="0"/>
      </a:spcAft>
      <a:defRPr kern="1200">
        <a:solidFill>
          <a:srgbClr val="000000"/>
        </a:solidFill>
        <a:latin typeface="Arial" panose="020B0604020202020204" pitchFamily="34" charset="0"/>
        <a:ea typeface="+mn-ea"/>
        <a:cs typeface="Arial" panose="020B0604020202020204" pitchFamily="34" charset="0"/>
      </a:defRPr>
    </a:lvl3pPr>
    <a:lvl4pPr marL="1371600" algn="ctr" rtl="0" fontAlgn="base">
      <a:spcBef>
        <a:spcPct val="0"/>
      </a:spcBef>
      <a:spcAft>
        <a:spcPct val="0"/>
      </a:spcAft>
      <a:defRPr kern="1200">
        <a:solidFill>
          <a:srgbClr val="000000"/>
        </a:solidFill>
        <a:latin typeface="Arial" panose="020B0604020202020204" pitchFamily="34" charset="0"/>
        <a:ea typeface="+mn-ea"/>
        <a:cs typeface="Arial" panose="020B0604020202020204" pitchFamily="34" charset="0"/>
      </a:defRPr>
    </a:lvl4pPr>
    <a:lvl5pPr marL="1828800" algn="ctr" rtl="0" fontAlgn="base">
      <a:spcBef>
        <a:spcPct val="0"/>
      </a:spcBef>
      <a:spcAft>
        <a:spcPct val="0"/>
      </a:spcAft>
      <a:defRPr kern="1200">
        <a:solidFill>
          <a:srgbClr val="000000"/>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orient="horz" pos="4032">
          <p15:clr>
            <a:srgbClr val="A4A3A4"/>
          </p15:clr>
        </p15:guide>
        <p15:guide id="3" orient="horz" pos="912">
          <p15:clr>
            <a:srgbClr val="A4A3A4"/>
          </p15:clr>
        </p15:guide>
        <p15:guide id="4" orient="horz" pos="1056">
          <p15:clr>
            <a:srgbClr val="A4A3A4"/>
          </p15:clr>
        </p15:guide>
        <p15:guide id="5" orient="horz" pos="192">
          <p15:clr>
            <a:srgbClr val="A4A3A4"/>
          </p15:clr>
        </p15:guide>
        <p15:guide id="6" pos="2880">
          <p15:clr>
            <a:srgbClr val="A4A3A4"/>
          </p15:clr>
        </p15:guide>
        <p15:guide id="7" pos="5472">
          <p15:clr>
            <a:srgbClr val="A4A3A4"/>
          </p15:clr>
        </p15:guide>
        <p15:guide id="8"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A00"/>
    <a:srgbClr val="A3AB14"/>
    <a:srgbClr val="A8AB14"/>
    <a:srgbClr val="056CB3"/>
    <a:srgbClr val="80B13E"/>
    <a:srgbClr val="FF0000"/>
    <a:srgbClr val="7678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6" autoAdjust="0"/>
    <p:restoredTop sz="91681" autoAdjust="0"/>
  </p:normalViewPr>
  <p:slideViewPr>
    <p:cSldViewPr>
      <p:cViewPr varScale="1">
        <p:scale>
          <a:sx n="99" d="100"/>
          <a:sy n="99" d="100"/>
        </p:scale>
        <p:origin x="1742" y="48"/>
      </p:cViewPr>
      <p:guideLst>
        <p:guide orient="horz" pos="2160"/>
        <p:guide orient="horz" pos="4032"/>
        <p:guide orient="horz" pos="912"/>
        <p:guide orient="horz" pos="1056"/>
        <p:guide orient="horz" pos="192"/>
        <p:guide pos="2880"/>
        <p:guide pos="5472"/>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4546" name="Rectangle 2">
            <a:extLst>
              <a:ext uri="{FF2B5EF4-FFF2-40B4-BE49-F238E27FC236}">
                <a16:creationId xmlns:a16="http://schemas.microsoft.com/office/drawing/2014/main" id="{0125FA9D-E43E-476A-9F32-2DA314ABF0D7}"/>
              </a:ext>
            </a:extLst>
          </p:cNvPr>
          <p:cNvSpPr>
            <a:spLocks noGrp="1" noChangeArrowheads="1"/>
          </p:cNvSpPr>
          <p:nvPr>
            <p:ph type="hdr" sz="quarter"/>
          </p:nvPr>
        </p:nvSpPr>
        <p:spPr bwMode="auto">
          <a:xfrm>
            <a:off x="0" y="0"/>
            <a:ext cx="294481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641" tIns="45821" rIns="91641" bIns="45821" numCol="1" anchor="t" anchorCtr="0" compatLnSpc="1">
            <a:prstTxWarp prst="textNoShape">
              <a:avLst/>
            </a:prstTxWarp>
          </a:bodyPr>
          <a:lstStyle>
            <a:lvl1pPr algn="l" defTabSz="915988" eaLnBrk="0" hangingPunct="0">
              <a:defRPr sz="1200">
                <a:solidFill>
                  <a:schemeClr val="tx1"/>
                </a:solidFill>
                <a:latin typeface="Times" panose="02020603050405020304" pitchFamily="18" charset="0"/>
              </a:defRPr>
            </a:lvl1pPr>
          </a:lstStyle>
          <a:p>
            <a:endParaRPr lang="en-GB" altLang="en-US"/>
          </a:p>
        </p:txBody>
      </p:sp>
      <p:sp>
        <p:nvSpPr>
          <p:cNvPr id="364547" name="Rectangle 3">
            <a:extLst>
              <a:ext uri="{FF2B5EF4-FFF2-40B4-BE49-F238E27FC236}">
                <a16:creationId xmlns:a16="http://schemas.microsoft.com/office/drawing/2014/main" id="{97760E69-577B-4EE7-B07B-1D962B35AE5F}"/>
              </a:ext>
            </a:extLst>
          </p:cNvPr>
          <p:cNvSpPr>
            <a:spLocks noGrp="1" noChangeArrowheads="1"/>
          </p:cNvSpPr>
          <p:nvPr>
            <p:ph type="dt" sz="quarter" idx="1"/>
          </p:nvPr>
        </p:nvSpPr>
        <p:spPr bwMode="auto">
          <a:xfrm>
            <a:off x="3851275" y="0"/>
            <a:ext cx="294481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641" tIns="45821" rIns="91641" bIns="45821" numCol="1" anchor="t" anchorCtr="0" compatLnSpc="1">
            <a:prstTxWarp prst="textNoShape">
              <a:avLst/>
            </a:prstTxWarp>
          </a:bodyPr>
          <a:lstStyle>
            <a:lvl1pPr algn="r" defTabSz="915988" eaLnBrk="0" hangingPunct="0">
              <a:defRPr sz="1200">
                <a:solidFill>
                  <a:schemeClr val="tx1"/>
                </a:solidFill>
                <a:latin typeface="Times" panose="02020603050405020304" pitchFamily="18" charset="0"/>
              </a:defRPr>
            </a:lvl1pPr>
          </a:lstStyle>
          <a:p>
            <a:endParaRPr lang="en-GB" altLang="en-US"/>
          </a:p>
        </p:txBody>
      </p:sp>
      <p:sp>
        <p:nvSpPr>
          <p:cNvPr id="364548" name="Rectangle 4">
            <a:extLst>
              <a:ext uri="{FF2B5EF4-FFF2-40B4-BE49-F238E27FC236}">
                <a16:creationId xmlns:a16="http://schemas.microsoft.com/office/drawing/2014/main" id="{639B3005-5A52-4EF4-B08F-D497DF0F095D}"/>
              </a:ext>
            </a:extLst>
          </p:cNvPr>
          <p:cNvSpPr>
            <a:spLocks noGrp="1" noChangeArrowheads="1"/>
          </p:cNvSpPr>
          <p:nvPr>
            <p:ph type="ftr" sz="quarter" idx="2"/>
          </p:nvPr>
        </p:nvSpPr>
        <p:spPr bwMode="auto">
          <a:xfrm>
            <a:off x="0" y="9429750"/>
            <a:ext cx="294481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641" tIns="45821" rIns="91641" bIns="45821" numCol="1" anchor="b" anchorCtr="0" compatLnSpc="1">
            <a:prstTxWarp prst="textNoShape">
              <a:avLst/>
            </a:prstTxWarp>
          </a:bodyPr>
          <a:lstStyle>
            <a:lvl1pPr algn="l" defTabSz="915988" eaLnBrk="0" hangingPunct="0">
              <a:defRPr sz="1200">
                <a:solidFill>
                  <a:schemeClr val="tx1"/>
                </a:solidFill>
                <a:latin typeface="Times" panose="02020603050405020304" pitchFamily="18" charset="0"/>
              </a:defRPr>
            </a:lvl1pPr>
          </a:lstStyle>
          <a:p>
            <a:r>
              <a:rPr lang="en-GB" altLang="en-US"/>
              <a:t>UNCLASSIFIED</a:t>
            </a:r>
          </a:p>
        </p:txBody>
      </p:sp>
      <p:sp>
        <p:nvSpPr>
          <p:cNvPr id="364549" name="Rectangle 5">
            <a:extLst>
              <a:ext uri="{FF2B5EF4-FFF2-40B4-BE49-F238E27FC236}">
                <a16:creationId xmlns:a16="http://schemas.microsoft.com/office/drawing/2014/main" id="{70003EA0-6C3C-4E86-BBA5-7BE0F5224B14}"/>
              </a:ext>
            </a:extLst>
          </p:cNvPr>
          <p:cNvSpPr>
            <a:spLocks noGrp="1" noChangeArrowheads="1"/>
          </p:cNvSpPr>
          <p:nvPr>
            <p:ph type="sldNum" sz="quarter" idx="3"/>
          </p:nvPr>
        </p:nvSpPr>
        <p:spPr bwMode="auto">
          <a:xfrm>
            <a:off x="3851275" y="9429750"/>
            <a:ext cx="294481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641" tIns="45821" rIns="91641" bIns="45821" numCol="1" anchor="b" anchorCtr="0" compatLnSpc="1">
            <a:prstTxWarp prst="textNoShape">
              <a:avLst/>
            </a:prstTxWarp>
          </a:bodyPr>
          <a:lstStyle>
            <a:lvl1pPr algn="r" defTabSz="915988" eaLnBrk="0" hangingPunct="0">
              <a:defRPr sz="1200">
                <a:solidFill>
                  <a:schemeClr val="tx1"/>
                </a:solidFill>
                <a:latin typeface="Times" panose="02020603050405020304" pitchFamily="18" charset="0"/>
              </a:defRPr>
            </a:lvl1pPr>
          </a:lstStyle>
          <a:p>
            <a:fld id="{EB812AF4-5984-41A6-B164-E5CA0792B354}" type="slidenum">
              <a:rPr lang="en-GB" altLang="en-US"/>
              <a:pPr/>
              <a:t>‹#›</a:t>
            </a:fld>
            <a:endParaRPr lang="en-GB"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4498" name="Rectangle 2">
            <a:extLst>
              <a:ext uri="{FF2B5EF4-FFF2-40B4-BE49-F238E27FC236}">
                <a16:creationId xmlns:a16="http://schemas.microsoft.com/office/drawing/2014/main" id="{1E405152-DF32-4C4E-8A65-515F2D21450D}"/>
              </a:ext>
            </a:extLst>
          </p:cNvPr>
          <p:cNvSpPr>
            <a:spLocks noGrp="1" noChangeArrowheads="1"/>
          </p:cNvSpPr>
          <p:nvPr>
            <p:ph type="hdr" sz="quarter"/>
          </p:nvPr>
        </p:nvSpPr>
        <p:spPr bwMode="auto">
          <a:xfrm>
            <a:off x="0" y="0"/>
            <a:ext cx="294481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641" tIns="45821" rIns="91641" bIns="45821" numCol="1" anchor="t" anchorCtr="0" compatLnSpc="1">
            <a:prstTxWarp prst="textNoShape">
              <a:avLst/>
            </a:prstTxWarp>
          </a:bodyPr>
          <a:lstStyle>
            <a:lvl1pPr algn="l" defTabSz="915988" eaLnBrk="0" hangingPunct="0">
              <a:defRPr sz="1200">
                <a:solidFill>
                  <a:schemeClr val="tx1"/>
                </a:solidFill>
                <a:latin typeface="Times" panose="02020603050405020304" pitchFamily="18" charset="0"/>
              </a:defRPr>
            </a:lvl1pPr>
          </a:lstStyle>
          <a:p>
            <a:endParaRPr lang="en-GB" altLang="en-US"/>
          </a:p>
        </p:txBody>
      </p:sp>
      <p:sp>
        <p:nvSpPr>
          <p:cNvPr id="234499" name="Rectangle 3">
            <a:extLst>
              <a:ext uri="{FF2B5EF4-FFF2-40B4-BE49-F238E27FC236}">
                <a16:creationId xmlns:a16="http://schemas.microsoft.com/office/drawing/2014/main" id="{4434FE12-E0EB-48A7-B6D9-E1D6FB0C6AB0}"/>
              </a:ext>
            </a:extLst>
          </p:cNvPr>
          <p:cNvSpPr>
            <a:spLocks noGrp="1" noChangeArrowheads="1"/>
          </p:cNvSpPr>
          <p:nvPr>
            <p:ph type="dt" idx="1"/>
          </p:nvPr>
        </p:nvSpPr>
        <p:spPr bwMode="auto">
          <a:xfrm>
            <a:off x="3852863" y="0"/>
            <a:ext cx="294481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641" tIns="45821" rIns="91641" bIns="45821" numCol="1" anchor="t" anchorCtr="0" compatLnSpc="1">
            <a:prstTxWarp prst="textNoShape">
              <a:avLst/>
            </a:prstTxWarp>
          </a:bodyPr>
          <a:lstStyle>
            <a:lvl1pPr algn="r" defTabSz="915988" eaLnBrk="0" hangingPunct="0">
              <a:defRPr sz="1200">
                <a:solidFill>
                  <a:schemeClr val="tx1"/>
                </a:solidFill>
                <a:latin typeface="Times" panose="02020603050405020304" pitchFamily="18" charset="0"/>
              </a:defRPr>
            </a:lvl1pPr>
          </a:lstStyle>
          <a:p>
            <a:endParaRPr lang="en-GB" altLang="en-US"/>
          </a:p>
        </p:txBody>
      </p:sp>
      <p:sp>
        <p:nvSpPr>
          <p:cNvPr id="24580" name="Rectangle 4">
            <a:extLst>
              <a:ext uri="{FF2B5EF4-FFF2-40B4-BE49-F238E27FC236}">
                <a16:creationId xmlns:a16="http://schemas.microsoft.com/office/drawing/2014/main" id="{1A75D398-59B2-4126-92D6-4A8A17D7180E}"/>
              </a:ext>
            </a:extLst>
          </p:cNvPr>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4501" name="Rectangle 5">
            <a:extLst>
              <a:ext uri="{FF2B5EF4-FFF2-40B4-BE49-F238E27FC236}">
                <a16:creationId xmlns:a16="http://schemas.microsoft.com/office/drawing/2014/main" id="{745794EE-5F77-45BE-A555-603706F212C2}"/>
              </a:ext>
            </a:extLst>
          </p:cNvPr>
          <p:cNvSpPr>
            <a:spLocks noGrp="1" noChangeArrowheads="1"/>
          </p:cNvSpPr>
          <p:nvPr>
            <p:ph type="body" sz="quarter" idx="3"/>
          </p:nvPr>
        </p:nvSpPr>
        <p:spPr bwMode="auto">
          <a:xfrm>
            <a:off x="906463" y="4716463"/>
            <a:ext cx="498475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641" tIns="45821" rIns="91641" bIns="4582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4502" name="Rectangle 6">
            <a:extLst>
              <a:ext uri="{FF2B5EF4-FFF2-40B4-BE49-F238E27FC236}">
                <a16:creationId xmlns:a16="http://schemas.microsoft.com/office/drawing/2014/main" id="{BB317708-72C8-4D01-8AAE-AAB93C46A688}"/>
              </a:ext>
            </a:extLst>
          </p:cNvPr>
          <p:cNvSpPr>
            <a:spLocks noGrp="1" noChangeArrowheads="1"/>
          </p:cNvSpPr>
          <p:nvPr>
            <p:ph type="ftr" sz="quarter" idx="4"/>
          </p:nvPr>
        </p:nvSpPr>
        <p:spPr bwMode="auto">
          <a:xfrm>
            <a:off x="0" y="9431338"/>
            <a:ext cx="2944813"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641" tIns="45821" rIns="91641" bIns="45821" numCol="1" anchor="b" anchorCtr="0" compatLnSpc="1">
            <a:prstTxWarp prst="textNoShape">
              <a:avLst/>
            </a:prstTxWarp>
          </a:bodyPr>
          <a:lstStyle>
            <a:lvl1pPr algn="l" defTabSz="915988" eaLnBrk="0" hangingPunct="0">
              <a:defRPr sz="1200">
                <a:solidFill>
                  <a:schemeClr val="tx1"/>
                </a:solidFill>
                <a:latin typeface="Times" panose="02020603050405020304" pitchFamily="18" charset="0"/>
              </a:defRPr>
            </a:lvl1pPr>
          </a:lstStyle>
          <a:p>
            <a:r>
              <a:rPr lang="en-US" altLang="en-US"/>
              <a:t>UNCLASSIFIED</a:t>
            </a:r>
          </a:p>
        </p:txBody>
      </p:sp>
      <p:sp>
        <p:nvSpPr>
          <p:cNvPr id="234503" name="Rectangle 7">
            <a:extLst>
              <a:ext uri="{FF2B5EF4-FFF2-40B4-BE49-F238E27FC236}">
                <a16:creationId xmlns:a16="http://schemas.microsoft.com/office/drawing/2014/main" id="{3AD2BDD2-25E7-41FA-AFED-E45117D329E8}"/>
              </a:ext>
            </a:extLst>
          </p:cNvPr>
          <p:cNvSpPr>
            <a:spLocks noGrp="1" noChangeArrowheads="1"/>
          </p:cNvSpPr>
          <p:nvPr>
            <p:ph type="sldNum" sz="quarter" idx="5"/>
          </p:nvPr>
        </p:nvSpPr>
        <p:spPr bwMode="auto">
          <a:xfrm>
            <a:off x="3852863" y="9431338"/>
            <a:ext cx="2944812"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641" tIns="45821" rIns="91641" bIns="45821" numCol="1" anchor="b" anchorCtr="0" compatLnSpc="1">
            <a:prstTxWarp prst="textNoShape">
              <a:avLst/>
            </a:prstTxWarp>
          </a:bodyPr>
          <a:lstStyle>
            <a:lvl1pPr algn="r" defTabSz="915988" eaLnBrk="0" hangingPunct="0">
              <a:defRPr sz="1200">
                <a:solidFill>
                  <a:schemeClr val="tx1"/>
                </a:solidFill>
                <a:latin typeface="Times" panose="02020603050405020304" pitchFamily="18" charset="0"/>
              </a:defRPr>
            </a:lvl1pPr>
          </a:lstStyle>
          <a:p>
            <a:fld id="{094F644D-00D9-4B90-AE71-180352F8EBC7}"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confluent.io/current/connect/index.html" TargetMode="External"/><Relationship Id="rId7" Type="http://schemas.openxmlformats.org/officeDocument/2006/relationships/hyperlink" Target="http://docs.aws.amazon.com/kinesisanalytics/latest/dev/"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docs.aws.amazon.com/kinesis/latest/dev/" TargetMode="External"/><Relationship Id="rId5" Type="http://schemas.openxmlformats.org/officeDocument/2006/relationships/hyperlink" Target="http://aws.amazon.com/streaming-data/" TargetMode="External"/><Relationship Id="rId4" Type="http://schemas.openxmlformats.org/officeDocument/2006/relationships/hyperlink" Target="https://kafka.apache.org/documentation/stream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9F3BC696-6DAA-4C30-94BE-B80D866754CE}"/>
              </a:ext>
            </a:extLst>
          </p:cNvPr>
          <p:cNvSpPr>
            <a:spLocks noGrp="1" noRot="1" noChangeAspect="1" noTextEdit="1"/>
          </p:cNvSpPr>
          <p:nvPr>
            <p:ph type="sldImg"/>
          </p:nvPr>
        </p:nvSpPr>
        <p:spPr>
          <a:ln/>
        </p:spPr>
      </p:sp>
      <p:sp>
        <p:nvSpPr>
          <p:cNvPr id="60419" name="Notes Placeholder 2">
            <a:extLst>
              <a:ext uri="{FF2B5EF4-FFF2-40B4-BE49-F238E27FC236}">
                <a16:creationId xmlns:a16="http://schemas.microsoft.com/office/drawing/2014/main" id="{86FDE737-D92B-4976-9896-8633FE721DBD}"/>
              </a:ext>
            </a:extLst>
          </p:cNvPr>
          <p:cNvSpPr>
            <a:spLocks noGrp="1"/>
          </p:cNvSpPr>
          <p:nvPr>
            <p:ph type="body" idx="1"/>
          </p:nvPr>
        </p:nvSpPr>
        <p:spPr/>
        <p:txBody>
          <a:bodyPr/>
          <a:lstStyle/>
          <a:p>
            <a:endParaRPr lang="en-GB" altLang="en-US">
              <a:latin typeface="Times" panose="02020603050405020304" pitchFamily="18" charset="0"/>
            </a:endParaRPr>
          </a:p>
        </p:txBody>
      </p:sp>
      <p:sp>
        <p:nvSpPr>
          <p:cNvPr id="60420" name="Footer Placeholder 3">
            <a:extLst>
              <a:ext uri="{FF2B5EF4-FFF2-40B4-BE49-F238E27FC236}">
                <a16:creationId xmlns:a16="http://schemas.microsoft.com/office/drawing/2014/main" id="{94E95501-BEE8-4C25-B5E5-4A43B870E7DB}"/>
              </a:ext>
            </a:extLst>
          </p:cNvPr>
          <p:cNvSpPr txBox="1">
            <a:spLocks noGrp="1"/>
          </p:cNvSpPr>
          <p:nvPr/>
        </p:nvSpPr>
        <p:spPr bwMode="auto">
          <a:xfrm>
            <a:off x="0" y="9431338"/>
            <a:ext cx="679767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41" tIns="45821" rIns="91641" bIns="45821" anchor="b"/>
          <a:lstStyle>
            <a:lvl1pPr defTabSz="915988" eaLnBrk="0" hangingPunct="0">
              <a:defRPr>
                <a:solidFill>
                  <a:srgbClr val="000000"/>
                </a:solidFill>
                <a:latin typeface="Arial" panose="020B0604020202020204" pitchFamily="34" charset="0"/>
                <a:cs typeface="Arial" panose="020B0604020202020204" pitchFamily="34" charset="0"/>
              </a:defRPr>
            </a:lvl1pPr>
            <a:lvl2pPr marL="744538" indent="-285750" defTabSz="915988" eaLnBrk="0" hangingPunct="0">
              <a:defRPr>
                <a:solidFill>
                  <a:srgbClr val="000000"/>
                </a:solidFill>
                <a:latin typeface="Arial" panose="020B0604020202020204" pitchFamily="34" charset="0"/>
                <a:cs typeface="Arial" panose="020B0604020202020204" pitchFamily="34" charset="0"/>
              </a:defRPr>
            </a:lvl2pPr>
            <a:lvl3pPr marL="1146175" indent="-230188" defTabSz="915988" eaLnBrk="0" hangingPunct="0">
              <a:defRPr>
                <a:solidFill>
                  <a:srgbClr val="000000"/>
                </a:solidFill>
                <a:latin typeface="Arial" panose="020B0604020202020204" pitchFamily="34" charset="0"/>
                <a:cs typeface="Arial" panose="020B0604020202020204" pitchFamily="34" charset="0"/>
              </a:defRPr>
            </a:lvl3pPr>
            <a:lvl4pPr marL="1603375" indent="-228600" defTabSz="915988" eaLnBrk="0" hangingPunct="0">
              <a:defRPr>
                <a:solidFill>
                  <a:srgbClr val="000000"/>
                </a:solidFill>
                <a:latin typeface="Arial" panose="020B0604020202020204" pitchFamily="34" charset="0"/>
                <a:cs typeface="Arial" panose="020B0604020202020204" pitchFamily="34" charset="0"/>
              </a:defRPr>
            </a:lvl4pPr>
            <a:lvl5pPr marL="2062163" indent="-228600" defTabSz="915988" eaLnBrk="0" hangingPunct="0">
              <a:defRPr>
                <a:solidFill>
                  <a:srgbClr val="000000"/>
                </a:solidFill>
                <a:latin typeface="Arial" panose="020B0604020202020204" pitchFamily="34" charset="0"/>
                <a:cs typeface="Arial" panose="020B0604020202020204" pitchFamily="34" charset="0"/>
              </a:defRPr>
            </a:lvl5pPr>
            <a:lvl6pPr marL="2519363" indent="-228600" algn="ctr" defTabSz="915988"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defRPr>
            </a:lvl6pPr>
            <a:lvl7pPr marL="2976563" indent="-228600" algn="ctr" defTabSz="915988"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defRPr>
            </a:lvl7pPr>
            <a:lvl8pPr marL="3433763" indent="-228600" algn="ctr" defTabSz="915988"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defRPr>
            </a:lvl8pPr>
            <a:lvl9pPr marL="3890963" indent="-228600" algn="ctr" defTabSz="915988"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defRPr>
            </a:lvl9pPr>
          </a:lstStyle>
          <a:p>
            <a:r>
              <a:rPr lang="en-US" altLang="en-US" sz="1100">
                <a:latin typeface="Calibri" panose="020F0502020204030204" pitchFamily="34" charset="0"/>
              </a:rPr>
              <a:t>UNCLASSIFIED</a:t>
            </a:r>
          </a:p>
        </p:txBody>
      </p:sp>
      <p:sp>
        <p:nvSpPr>
          <p:cNvPr id="60421" name="Slide Number Placeholder 4">
            <a:extLst>
              <a:ext uri="{FF2B5EF4-FFF2-40B4-BE49-F238E27FC236}">
                <a16:creationId xmlns:a16="http://schemas.microsoft.com/office/drawing/2014/main" id="{601028A6-6B60-49EE-9F7E-DBFA1C19B965}"/>
              </a:ext>
            </a:extLst>
          </p:cNvPr>
          <p:cNvSpPr txBox="1">
            <a:spLocks noGrp="1"/>
          </p:cNvSpPr>
          <p:nvPr/>
        </p:nvSpPr>
        <p:spPr bwMode="auto">
          <a:xfrm>
            <a:off x="3852863" y="9431338"/>
            <a:ext cx="2944812"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41" tIns="45821" rIns="91641" bIns="45821" anchor="b"/>
          <a:lstStyle>
            <a:lvl1pPr defTabSz="915988" eaLnBrk="0" hangingPunct="0">
              <a:defRPr>
                <a:solidFill>
                  <a:srgbClr val="000000"/>
                </a:solidFill>
                <a:latin typeface="Arial" panose="020B0604020202020204" pitchFamily="34" charset="0"/>
                <a:cs typeface="Arial" panose="020B0604020202020204" pitchFamily="34" charset="0"/>
              </a:defRPr>
            </a:lvl1pPr>
            <a:lvl2pPr marL="744538" indent="-285750" defTabSz="915988" eaLnBrk="0" hangingPunct="0">
              <a:defRPr>
                <a:solidFill>
                  <a:srgbClr val="000000"/>
                </a:solidFill>
                <a:latin typeface="Arial" panose="020B0604020202020204" pitchFamily="34" charset="0"/>
                <a:cs typeface="Arial" panose="020B0604020202020204" pitchFamily="34" charset="0"/>
              </a:defRPr>
            </a:lvl2pPr>
            <a:lvl3pPr marL="1146175" indent="-230188" defTabSz="915988" eaLnBrk="0" hangingPunct="0">
              <a:defRPr>
                <a:solidFill>
                  <a:srgbClr val="000000"/>
                </a:solidFill>
                <a:latin typeface="Arial" panose="020B0604020202020204" pitchFamily="34" charset="0"/>
                <a:cs typeface="Arial" panose="020B0604020202020204" pitchFamily="34" charset="0"/>
              </a:defRPr>
            </a:lvl3pPr>
            <a:lvl4pPr marL="1603375" indent="-228600" defTabSz="915988" eaLnBrk="0" hangingPunct="0">
              <a:defRPr>
                <a:solidFill>
                  <a:srgbClr val="000000"/>
                </a:solidFill>
                <a:latin typeface="Arial" panose="020B0604020202020204" pitchFamily="34" charset="0"/>
                <a:cs typeface="Arial" panose="020B0604020202020204" pitchFamily="34" charset="0"/>
              </a:defRPr>
            </a:lvl4pPr>
            <a:lvl5pPr marL="2062163" indent="-228600" defTabSz="915988" eaLnBrk="0" hangingPunct="0">
              <a:defRPr>
                <a:solidFill>
                  <a:srgbClr val="000000"/>
                </a:solidFill>
                <a:latin typeface="Arial" panose="020B0604020202020204" pitchFamily="34" charset="0"/>
                <a:cs typeface="Arial" panose="020B0604020202020204" pitchFamily="34" charset="0"/>
              </a:defRPr>
            </a:lvl5pPr>
            <a:lvl6pPr marL="2519363" indent="-228600" algn="ctr" defTabSz="915988"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defRPr>
            </a:lvl6pPr>
            <a:lvl7pPr marL="2976563" indent="-228600" algn="ctr" defTabSz="915988"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defRPr>
            </a:lvl7pPr>
            <a:lvl8pPr marL="3433763" indent="-228600" algn="ctr" defTabSz="915988"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defRPr>
            </a:lvl8pPr>
            <a:lvl9pPr marL="3890963" indent="-228600" algn="ctr" defTabSz="915988"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defRPr>
            </a:lvl9pPr>
          </a:lstStyle>
          <a:p>
            <a:pPr algn="r"/>
            <a:fld id="{2C4284E7-7AAB-4FCF-891F-19D37FA5AA5A}" type="slidenum">
              <a:rPr lang="en-US" altLang="en-US" sz="1200">
                <a:solidFill>
                  <a:schemeClr val="tx1"/>
                </a:solidFill>
                <a:latin typeface="Times" panose="02020603050405020304" pitchFamily="18" charset="0"/>
              </a:rPr>
              <a:pPr algn="r"/>
              <a:t>1</a:t>
            </a:fld>
            <a:endParaRPr lang="en-US" altLang="en-US" sz="1200">
              <a:solidFill>
                <a:schemeClr val="tx1"/>
              </a:solidFill>
              <a:latin typeface="Times"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following two streaming platforms are proposed for analysis.</a:t>
            </a:r>
            <a:br>
              <a:rPr lang="en-GB" dirty="0"/>
            </a:br>
            <a:br>
              <a:rPr lang="en-GB" dirty="0"/>
            </a:br>
            <a:r>
              <a:rPr lang="en-GB" dirty="0"/>
              <a:t>This solution considers an technological stack including an ESB Platform. Please note that both MuleSoft and WSO2 already provide Kafka connectors.</a:t>
            </a:r>
          </a:p>
          <a:p>
            <a:endParaRPr lang="en-GB" dirty="0"/>
          </a:p>
          <a:p>
            <a:r>
              <a:rPr lang="en-GB" dirty="0"/>
              <a:t>Kafka enables the building of streaming data pipelines — the E and L in ETL — through the </a:t>
            </a:r>
            <a:r>
              <a:rPr lang="en-GB" dirty="0">
                <a:hlinkClick r:id="rId3"/>
              </a:rPr>
              <a:t>Kafka Connect API</a:t>
            </a:r>
            <a:r>
              <a:rPr lang="en-GB" dirty="0"/>
              <a:t>. The Connect API leverages Kafka for scalability, builds upon Kafka’s fault-tolerance model, and provides a uniform method to monitor all of the connectors. Stream processing and transformations can be implemented using the </a:t>
            </a:r>
            <a:r>
              <a:rPr lang="en-GB" dirty="0">
                <a:hlinkClick r:id="rId4"/>
              </a:rPr>
              <a:t>Kafka Streams API</a:t>
            </a:r>
            <a:r>
              <a:rPr lang="en-GB" dirty="0"/>
              <a:t> — this provides the T in ETL. Using Kafka as a streaming platform eliminates the need to create (potentially duplicate) bespoke extract, transform, and load components for each destination sink, data store, or system. Data from a source can be extracted once as a structured event into the platform, and any transforms can be applied via stream processing.</a:t>
            </a:r>
          </a:p>
          <a:p>
            <a:endParaRPr lang="en-GB" dirty="0"/>
          </a:p>
          <a:p>
            <a:r>
              <a:rPr lang="en-GB" dirty="0"/>
              <a:t>Amazon Kinesis Data Firehose is a fully managed service for delivering real-time </a:t>
            </a:r>
            <a:r>
              <a:rPr lang="en-GB" dirty="0">
                <a:hlinkClick r:id="rId5"/>
              </a:rPr>
              <a:t>streaming data</a:t>
            </a:r>
            <a:r>
              <a:rPr lang="en-GB" dirty="0"/>
              <a:t> to destinations such as Amazon Simple Storage Service (Amazon S3), Amazon Redshift, Amazon Elasticsearch Service (Amazon ES), and Splunk. Kinesis Data Firehose is part of the Kinesis streaming data platform, along with </a:t>
            </a:r>
            <a:r>
              <a:rPr lang="en-GB" dirty="0">
                <a:hlinkClick r:id="rId6"/>
              </a:rPr>
              <a:t>Kinesis Streams</a:t>
            </a:r>
            <a:r>
              <a:rPr lang="en-GB" dirty="0"/>
              <a:t> and </a:t>
            </a:r>
            <a:r>
              <a:rPr lang="en-GB" dirty="0">
                <a:hlinkClick r:id="rId7"/>
              </a:rPr>
              <a:t>Amazon Kinesis Data Analytics</a:t>
            </a:r>
            <a:r>
              <a:rPr lang="en-GB" dirty="0"/>
              <a:t>. With Kinesis Data Firehose, you don't need to write applications or manage resources. You configure your data producers to send data to Kinesis Data Firehose, and it automatically delivers the data to the destination that you specified. You can also configure Kinesis Data Firehose to transform your data before delivering it. </a:t>
            </a:r>
          </a:p>
          <a:p>
            <a:r>
              <a:rPr lang="en-GB" dirty="0"/>
              <a:t>Kinesis Data Firehose can invoke your Lambda function to transform incoming source data and deliver the transformed data to destinations. You can enable Kinesis Data Firehose data transformation when you create your delivery stream. </a:t>
            </a:r>
          </a:p>
        </p:txBody>
      </p:sp>
      <p:sp>
        <p:nvSpPr>
          <p:cNvPr id="4" name="Footer Placeholder 3"/>
          <p:cNvSpPr>
            <a:spLocks noGrp="1"/>
          </p:cNvSpPr>
          <p:nvPr>
            <p:ph type="ftr" sz="quarter" idx="10"/>
          </p:nvPr>
        </p:nvSpPr>
        <p:spPr/>
        <p:txBody>
          <a:bodyPr/>
          <a:lstStyle/>
          <a:p>
            <a:r>
              <a:rPr lang="en-US" altLang="en-US"/>
              <a:t>UNCLASSIFIED</a:t>
            </a:r>
          </a:p>
        </p:txBody>
      </p:sp>
      <p:sp>
        <p:nvSpPr>
          <p:cNvPr id="5" name="Slide Number Placeholder 4"/>
          <p:cNvSpPr>
            <a:spLocks noGrp="1"/>
          </p:cNvSpPr>
          <p:nvPr>
            <p:ph type="sldNum" sz="quarter" idx="11"/>
          </p:nvPr>
        </p:nvSpPr>
        <p:spPr/>
        <p:txBody>
          <a:bodyPr/>
          <a:lstStyle/>
          <a:p>
            <a:fld id="{094F644D-00D9-4B90-AE71-180352F8EBC7}" type="slidenum">
              <a:rPr lang="en-US" altLang="en-US" smtClean="0"/>
              <a:pPr/>
              <a:t>3</a:t>
            </a:fld>
            <a:endParaRPr lang="en-US" altLang="en-US"/>
          </a:p>
        </p:txBody>
      </p:sp>
    </p:spTree>
    <p:extLst>
      <p:ext uri="{BB962C8B-B14F-4D97-AF65-F5344CB8AC3E}">
        <p14:creationId xmlns:p14="http://schemas.microsoft.com/office/powerpoint/2010/main" val="2807476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Fault tolerance in a high volume distributed system.</a:t>
            </a:r>
          </a:p>
          <a:p>
            <a:r>
              <a:rPr lang="en-GB" dirty="0"/>
              <a:t>A solution that implements a combination of approaches:</a:t>
            </a:r>
          </a:p>
          <a:p>
            <a:pPr marL="171450" indent="-171450">
              <a:buFont typeface="Arial" panose="020B0604020202020204" pitchFamily="34" charset="0"/>
              <a:buChar char="•"/>
            </a:pPr>
            <a:r>
              <a:rPr lang="en-GB" dirty="0"/>
              <a:t>	network timeouts and retries</a:t>
            </a:r>
          </a:p>
          <a:p>
            <a:pPr marL="171450" indent="-171450">
              <a:buFont typeface="Arial" panose="020B0604020202020204" pitchFamily="34" charset="0"/>
              <a:buChar char="•"/>
            </a:pPr>
            <a:r>
              <a:rPr lang="en-GB" dirty="0"/>
              <a:t>	separate threads on per-dependency thread pools</a:t>
            </a:r>
          </a:p>
          <a:p>
            <a:pPr marL="171450" indent="-171450">
              <a:buFont typeface="Arial" panose="020B0604020202020204" pitchFamily="34" charset="0"/>
              <a:buChar char="•"/>
            </a:pPr>
            <a:r>
              <a:rPr lang="en-GB" dirty="0"/>
              <a:t>	semaphores (via a </a:t>
            </a:r>
            <a:r>
              <a:rPr lang="en-GB" dirty="0" err="1"/>
              <a:t>tryAcquire</a:t>
            </a:r>
            <a:r>
              <a:rPr lang="en-GB" dirty="0"/>
              <a:t>, not a blocking call)</a:t>
            </a:r>
          </a:p>
          <a:p>
            <a:pPr marL="171450" indent="-171450">
              <a:buFont typeface="Arial" panose="020B0604020202020204" pitchFamily="34" charset="0"/>
              <a:buChar char="•"/>
            </a:pPr>
            <a:r>
              <a:rPr lang="en-GB" dirty="0"/>
              <a:t>	circuit breakers</a:t>
            </a:r>
          </a:p>
          <a:p>
            <a:pPr marL="171450" indent="-171450">
              <a:buFont typeface="Arial" panose="020B0604020202020204" pitchFamily="34" charset="0"/>
              <a:buChar char="•"/>
            </a:pPr>
            <a:r>
              <a:rPr lang="en-GB" dirty="0"/>
              <a:t>	exception strategy and exception lineage tracing.</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#Martin Fowler: A more sophisticated approach might look at frequency of errors, tripping once you get, say, a 50% failure rate. You might also have different thresholds for different errors, such as a threshold of 10 for timeouts but 3 for connection failures.</a:t>
            </a:r>
          </a:p>
        </p:txBody>
      </p:sp>
      <p:sp>
        <p:nvSpPr>
          <p:cNvPr id="4" name="Footer Placeholder 3"/>
          <p:cNvSpPr>
            <a:spLocks noGrp="1"/>
          </p:cNvSpPr>
          <p:nvPr>
            <p:ph type="ftr" sz="quarter" idx="10"/>
          </p:nvPr>
        </p:nvSpPr>
        <p:spPr/>
        <p:txBody>
          <a:bodyPr/>
          <a:lstStyle/>
          <a:p>
            <a:r>
              <a:rPr lang="en-US" altLang="en-US"/>
              <a:t>UNCLASSIFIED</a:t>
            </a:r>
          </a:p>
        </p:txBody>
      </p:sp>
      <p:sp>
        <p:nvSpPr>
          <p:cNvPr id="5" name="Slide Number Placeholder 4"/>
          <p:cNvSpPr>
            <a:spLocks noGrp="1"/>
          </p:cNvSpPr>
          <p:nvPr>
            <p:ph type="sldNum" sz="quarter" idx="11"/>
          </p:nvPr>
        </p:nvSpPr>
        <p:spPr/>
        <p:txBody>
          <a:bodyPr/>
          <a:lstStyle/>
          <a:p>
            <a:fld id="{094F644D-00D9-4B90-AE71-180352F8EBC7}" type="slidenum">
              <a:rPr lang="en-US" altLang="en-US" smtClean="0"/>
              <a:pPr/>
              <a:t>4</a:t>
            </a:fld>
            <a:endParaRPr lang="en-US" altLang="en-US"/>
          </a:p>
        </p:txBody>
      </p:sp>
    </p:spTree>
    <p:extLst>
      <p:ext uri="{BB962C8B-B14F-4D97-AF65-F5344CB8AC3E}">
        <p14:creationId xmlns:p14="http://schemas.microsoft.com/office/powerpoint/2010/main" val="3372414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Hystrix Circuit Breaker</a:t>
            </a:r>
          </a:p>
          <a:p>
            <a:r>
              <a:rPr lang="en-GB" dirty="0"/>
              <a:t>	</a:t>
            </a:r>
            <a:r>
              <a:rPr lang="en-GB" b="1" dirty="0"/>
              <a:t>Threads &amp; Thread Pools</a:t>
            </a:r>
          </a:p>
          <a:p>
            <a:r>
              <a:rPr lang="en-GB" dirty="0"/>
              <a:t>Clients (libraries, network calls, etc) execute on separate threads. This isolates them from the calling thread (Tomcat thread pool) so that the caller may “walk away” from a dependency call that is taking too long.</a:t>
            </a:r>
          </a:p>
          <a:p>
            <a:r>
              <a:rPr lang="en-GB" dirty="0"/>
              <a:t>Hystrix uses separate, per-dependency thread pools as a way of constraining any given dependency so latency on the underlying executions will saturate the available threads only in that pool.</a:t>
            </a:r>
          </a:p>
          <a:p>
            <a:r>
              <a:rPr lang="en-GB" dirty="0"/>
              <a:t>It is possible for you to protect against failure without the use of thread pools, but this requires the client being trusted to fail very quickly (network connect/read timeouts and retry configuration) and to always behave well.</a:t>
            </a:r>
          </a:p>
        </p:txBody>
      </p:sp>
      <p:sp>
        <p:nvSpPr>
          <p:cNvPr id="4" name="Footer Placeholder 3"/>
          <p:cNvSpPr>
            <a:spLocks noGrp="1"/>
          </p:cNvSpPr>
          <p:nvPr>
            <p:ph type="ftr" sz="quarter" idx="10"/>
          </p:nvPr>
        </p:nvSpPr>
        <p:spPr/>
        <p:txBody>
          <a:bodyPr/>
          <a:lstStyle/>
          <a:p>
            <a:r>
              <a:rPr lang="en-US" altLang="en-US"/>
              <a:t>UNCLASSIFIED</a:t>
            </a:r>
          </a:p>
        </p:txBody>
      </p:sp>
      <p:sp>
        <p:nvSpPr>
          <p:cNvPr id="5" name="Slide Number Placeholder 4"/>
          <p:cNvSpPr>
            <a:spLocks noGrp="1"/>
          </p:cNvSpPr>
          <p:nvPr>
            <p:ph type="sldNum" sz="quarter" idx="11"/>
          </p:nvPr>
        </p:nvSpPr>
        <p:spPr/>
        <p:txBody>
          <a:bodyPr/>
          <a:lstStyle/>
          <a:p>
            <a:fld id="{094F644D-00D9-4B90-AE71-180352F8EBC7}" type="slidenum">
              <a:rPr lang="en-US" altLang="en-US" smtClean="0"/>
              <a:pPr/>
              <a:t>5</a:t>
            </a:fld>
            <a:endParaRPr lang="en-US" altLang="en-US"/>
          </a:p>
        </p:txBody>
      </p:sp>
    </p:spTree>
    <p:extLst>
      <p:ext uri="{BB962C8B-B14F-4D97-AF65-F5344CB8AC3E}">
        <p14:creationId xmlns:p14="http://schemas.microsoft.com/office/powerpoint/2010/main" val="4141339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-&gt; Enterprise Architecture ANTIPATTERN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i="1" dirty="0"/>
              <a:t>Most features will require aggregates consisting of more than one entity, thus creating dependencies between two or more entity services. One example is setting the price on a cart which will involve many more additional services.</a:t>
            </a:r>
            <a:endParaRPr lang="en-GB" sz="1200" dirty="0"/>
          </a:p>
          <a:p>
            <a:r>
              <a:rPr lang="en-GB" sz="1200" dirty="0"/>
              <a:t>It is very common for Entity Services to support CRUD interface at the entity level, and add additional domain-specific operations needed to address the problem-domain and support the application's features and use cases. </a:t>
            </a:r>
          </a:p>
          <a:p>
            <a:r>
              <a:rPr lang="en-GB" sz="1200" dirty="0"/>
              <a:t>An example of a domain-specific operation is a customers service that exposes a method called </a:t>
            </a:r>
            <a:r>
              <a:rPr lang="en-GB" sz="1200" dirty="0" err="1"/>
              <a:t>FindCustomerByLocation</a:t>
            </a:r>
            <a:r>
              <a:rPr lang="en-GB" sz="1200" dirty="0"/>
              <a:t> that can locate a customer's ID given the customer's address.</a:t>
            </a:r>
            <a:endParaRPr lang="en-GB" dirty="0"/>
          </a:p>
          <a:p>
            <a:endParaRPr lang="en-GB" sz="1200" dirty="0"/>
          </a:p>
          <a:p>
            <a:r>
              <a:rPr lang="en-GB" sz="1200" dirty="0"/>
              <a:t>-&gt; Application Architecture PATTERN :</a:t>
            </a:r>
          </a:p>
          <a:p>
            <a:r>
              <a:rPr lang="en-GB" sz="1200" dirty="0"/>
              <a:t>+ Helpful when migrating systems (Can be used when an application goes into disinvest phase)</a:t>
            </a:r>
          </a:p>
          <a:p>
            <a:r>
              <a:rPr lang="en-GB" sz="1200" dirty="0"/>
              <a:t>+ Helpful when creating or "Shifting and Lifting" </a:t>
            </a:r>
            <a:r>
              <a:rPr lang="en-GB" sz="1200" dirty="0" err="1"/>
              <a:t>LoB</a:t>
            </a:r>
            <a:r>
              <a:rPr lang="en-GB" sz="1200" dirty="0"/>
              <a:t> Applications.</a:t>
            </a:r>
          </a:p>
        </p:txBody>
      </p:sp>
      <p:sp>
        <p:nvSpPr>
          <p:cNvPr id="4" name="Footer Placeholder 3"/>
          <p:cNvSpPr>
            <a:spLocks noGrp="1"/>
          </p:cNvSpPr>
          <p:nvPr>
            <p:ph type="ftr" sz="quarter" idx="10"/>
          </p:nvPr>
        </p:nvSpPr>
        <p:spPr/>
        <p:txBody>
          <a:bodyPr/>
          <a:lstStyle/>
          <a:p>
            <a:r>
              <a:rPr lang="en-US" altLang="en-US"/>
              <a:t>UNCLASSIFIED</a:t>
            </a:r>
          </a:p>
        </p:txBody>
      </p:sp>
      <p:sp>
        <p:nvSpPr>
          <p:cNvPr id="5" name="Slide Number Placeholder 4"/>
          <p:cNvSpPr>
            <a:spLocks noGrp="1"/>
          </p:cNvSpPr>
          <p:nvPr>
            <p:ph type="sldNum" sz="quarter" idx="11"/>
          </p:nvPr>
        </p:nvSpPr>
        <p:spPr/>
        <p:txBody>
          <a:bodyPr/>
          <a:lstStyle/>
          <a:p>
            <a:fld id="{094F644D-00D9-4B90-AE71-180352F8EBC7}" type="slidenum">
              <a:rPr lang="en-US" altLang="en-US" smtClean="0"/>
              <a:pPr/>
              <a:t>6</a:t>
            </a:fld>
            <a:endParaRPr lang="en-US" altLang="en-US"/>
          </a:p>
        </p:txBody>
      </p:sp>
    </p:spTree>
    <p:extLst>
      <p:ext uri="{BB962C8B-B14F-4D97-AF65-F5344CB8AC3E}">
        <p14:creationId xmlns:p14="http://schemas.microsoft.com/office/powerpoint/2010/main" val="617091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 Code Repository Service: AWS Code Commit, git, stash, etc. (previously 2000 Subversion)</a:t>
            </a:r>
          </a:p>
          <a:p>
            <a:r>
              <a:rPr lang="en-GB" dirty="0"/>
              <a:t>2 – Build Service: AWS Code, Jenkins or Bamboo. Another very flexible and highly configurable service is Go CD for complex deployment workflows and pipelines.</a:t>
            </a:r>
          </a:p>
          <a:p>
            <a:r>
              <a:rPr lang="en-GB" dirty="0"/>
              <a:t>3 – Deployment Service: Here Bamboo coupled with Kubernetes.  Also possible with AWS Code Deploy, Docker Swarm, Mesos or </a:t>
            </a:r>
            <a:r>
              <a:rPr lang="en-GB" dirty="0" err="1"/>
              <a:t>CoreOs</a:t>
            </a:r>
            <a:r>
              <a:rPr lang="en-GB" dirty="0"/>
              <a:t>.</a:t>
            </a:r>
          </a:p>
          <a:p>
            <a:endParaRPr lang="en-GB" dirty="0"/>
          </a:p>
          <a:p>
            <a:r>
              <a:rPr lang="en-GB" dirty="0"/>
              <a:t># For Docker + Kubernetes</a:t>
            </a:r>
            <a:br>
              <a:rPr lang="en-GB" dirty="0"/>
            </a:br>
            <a:r>
              <a:rPr lang="en-GB" dirty="0" err="1"/>
              <a:t>Kubernetes</a:t>
            </a:r>
            <a:r>
              <a:rPr lang="en-GB" dirty="0"/>
              <a:t> can be used at Deployment Phase to automate deployments, scale services…</a:t>
            </a:r>
          </a:p>
          <a:p>
            <a:r>
              <a:rPr lang="en-GB" dirty="0"/>
              <a:t>The various parts of the Kubernetes Control Plane, such as the Kubernetes Master and </a:t>
            </a:r>
            <a:r>
              <a:rPr lang="en-GB" dirty="0" err="1"/>
              <a:t>kubelet</a:t>
            </a:r>
            <a:r>
              <a:rPr lang="en-GB" dirty="0"/>
              <a:t> processes, govern how Kubernetes communicates with your cluster. The Control Plane maintains a record of all of the Kubernetes Objects in the system, and runs continuous control loops to manage those objects’ state. At any given time, the Control Plane’s control loops will respond to changes in the cluster and work to make the actual state of all the objects in the system match the desired state that you provided.</a:t>
            </a:r>
          </a:p>
          <a:p>
            <a:r>
              <a:rPr lang="en-GB" dirty="0"/>
              <a:t>For example, when you use the Kubernetes API to create a Deployment object, you provide a new desired state for the system. The Kubernetes Control Plane records that object creation, and carries out your instructions by starting the required applications and scheduling them to cluster nodes–thus making the cluster’s actual state match the desired state.</a:t>
            </a:r>
          </a:p>
          <a:p>
            <a:endParaRPr lang="en-GB" dirty="0"/>
          </a:p>
        </p:txBody>
      </p:sp>
      <p:sp>
        <p:nvSpPr>
          <p:cNvPr id="4" name="Footer Placeholder 3"/>
          <p:cNvSpPr>
            <a:spLocks noGrp="1"/>
          </p:cNvSpPr>
          <p:nvPr>
            <p:ph type="ftr" sz="quarter" idx="10"/>
          </p:nvPr>
        </p:nvSpPr>
        <p:spPr/>
        <p:txBody>
          <a:bodyPr/>
          <a:lstStyle/>
          <a:p>
            <a:r>
              <a:rPr lang="en-US" altLang="en-US"/>
              <a:t>UNCLASSIFIED</a:t>
            </a:r>
          </a:p>
        </p:txBody>
      </p:sp>
      <p:sp>
        <p:nvSpPr>
          <p:cNvPr id="5" name="Slide Number Placeholder 4"/>
          <p:cNvSpPr>
            <a:spLocks noGrp="1"/>
          </p:cNvSpPr>
          <p:nvPr>
            <p:ph type="sldNum" sz="quarter" idx="11"/>
          </p:nvPr>
        </p:nvSpPr>
        <p:spPr/>
        <p:txBody>
          <a:bodyPr/>
          <a:lstStyle/>
          <a:p>
            <a:fld id="{094F644D-00D9-4B90-AE71-180352F8EBC7}" type="slidenum">
              <a:rPr lang="en-US" altLang="en-US" smtClean="0"/>
              <a:pPr/>
              <a:t>7</a:t>
            </a:fld>
            <a:endParaRPr lang="en-US" altLang="en-US"/>
          </a:p>
        </p:txBody>
      </p:sp>
    </p:spTree>
    <p:extLst>
      <p:ext uri="{BB962C8B-B14F-4D97-AF65-F5344CB8AC3E}">
        <p14:creationId xmlns:p14="http://schemas.microsoft.com/office/powerpoint/2010/main" val="2156739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506DBC3-88E8-4791-B4A8-CBE746D5E4EA}" type="datetimeFigureOut">
              <a:rPr lang="en-GB" smtClean="0"/>
              <a:t>06/02/2018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EF7FC3-6AE7-4E2A-BC01-EA25F3428A5B}" type="slidenum">
              <a:rPr lang="en-GB" smtClean="0"/>
              <a:t>‹#›</a:t>
            </a:fld>
            <a:endParaRPr lang="en-GB"/>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70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6DBC3-88E8-4791-B4A8-CBE746D5E4EA}" type="datetimeFigureOut">
              <a:rPr lang="en-GB" smtClean="0"/>
              <a:t>06/02/2018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EF7FC3-6AE7-4E2A-BC01-EA25F3428A5B}" type="slidenum">
              <a:rPr lang="en-GB" smtClean="0"/>
              <a:t>‹#›</a:t>
            </a:fld>
            <a:endParaRPr lang="en-GB"/>
          </a:p>
        </p:txBody>
      </p:sp>
    </p:spTree>
    <p:extLst>
      <p:ext uri="{BB962C8B-B14F-4D97-AF65-F5344CB8AC3E}">
        <p14:creationId xmlns:p14="http://schemas.microsoft.com/office/powerpoint/2010/main" val="3653258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6DBC3-88E8-4791-B4A8-CBE746D5E4EA}" type="datetimeFigureOut">
              <a:rPr lang="en-GB" smtClean="0"/>
              <a:t>06/02/2018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EF7FC3-6AE7-4E2A-BC01-EA25F3428A5B}" type="slidenum">
              <a:rPr lang="en-GB" smtClean="0"/>
              <a:t>‹#›</a:t>
            </a:fld>
            <a:endParaRPr lang="en-GB"/>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397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506DBC3-88E8-4791-B4A8-CBE746D5E4EA}" type="datetimeFigureOut">
              <a:rPr lang="en-GB" smtClean="0"/>
              <a:t>06/02/2018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EF7FC3-6AE7-4E2A-BC01-EA25F3428A5B}" type="slidenum">
              <a:rPr lang="en-GB" smtClean="0"/>
              <a:t>‹#›</a:t>
            </a:fld>
            <a:endParaRPr lang="en-GB"/>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540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6DBC3-88E8-4791-B4A8-CBE746D5E4EA}" type="datetimeFigureOut">
              <a:rPr lang="en-GB" smtClean="0"/>
              <a:t>06/02/2018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EF7FC3-6AE7-4E2A-BC01-EA25F3428A5B}" type="slidenum">
              <a:rPr lang="en-GB" smtClean="0"/>
              <a:t>‹#›</a:t>
            </a:fld>
            <a:endParaRPr lang="en-GB"/>
          </a:p>
        </p:txBody>
      </p:sp>
    </p:spTree>
    <p:extLst>
      <p:ext uri="{BB962C8B-B14F-4D97-AF65-F5344CB8AC3E}">
        <p14:creationId xmlns:p14="http://schemas.microsoft.com/office/powerpoint/2010/main" val="1030260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06DBC3-88E8-4791-B4A8-CBE746D5E4EA}" type="datetimeFigureOut">
              <a:rPr lang="en-GB" smtClean="0"/>
              <a:t>06/02/2018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EF7FC3-6AE7-4E2A-BC01-EA25F3428A5B}" type="slidenum">
              <a:rPr lang="en-GB" smtClean="0"/>
              <a:t>‹#›</a:t>
            </a:fld>
            <a:endParaRPr lang="en-GB"/>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757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06DBC3-88E8-4791-B4A8-CBE746D5E4EA}" type="datetimeFigureOut">
              <a:rPr lang="en-GB" smtClean="0"/>
              <a:t>06/02/2018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EF7FC3-6AE7-4E2A-BC01-EA25F3428A5B}" type="slidenum">
              <a:rPr lang="en-GB" smtClean="0"/>
              <a:t>‹#›</a:t>
            </a:fld>
            <a:endParaRPr lang="en-GB"/>
          </a:p>
        </p:txBody>
      </p:sp>
    </p:spTree>
    <p:extLst>
      <p:ext uri="{BB962C8B-B14F-4D97-AF65-F5344CB8AC3E}">
        <p14:creationId xmlns:p14="http://schemas.microsoft.com/office/powerpoint/2010/main" val="1620849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06DBC3-88E8-4791-B4A8-CBE746D5E4EA}" type="datetimeFigureOut">
              <a:rPr lang="en-GB" smtClean="0"/>
              <a:t>06/02/2018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AEF7FC3-6AE7-4E2A-BC01-EA25F3428A5B}" type="slidenum">
              <a:rPr lang="en-GB" smtClean="0"/>
              <a:t>‹#›</a:t>
            </a:fld>
            <a:endParaRPr lang="en-GB"/>
          </a:p>
        </p:txBody>
      </p:sp>
    </p:spTree>
    <p:extLst>
      <p:ext uri="{BB962C8B-B14F-4D97-AF65-F5344CB8AC3E}">
        <p14:creationId xmlns:p14="http://schemas.microsoft.com/office/powerpoint/2010/main" val="3488172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06DBC3-88E8-4791-B4A8-CBE746D5E4EA}" type="datetimeFigureOut">
              <a:rPr lang="en-GB" smtClean="0"/>
              <a:t>06/02/2018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AEF7FC3-6AE7-4E2A-BC01-EA25F3428A5B}" type="slidenum">
              <a:rPr lang="en-GB" smtClean="0"/>
              <a:t>‹#›</a:t>
            </a:fld>
            <a:endParaRPr lang="en-GB"/>
          </a:p>
        </p:txBody>
      </p:sp>
    </p:spTree>
    <p:extLst>
      <p:ext uri="{BB962C8B-B14F-4D97-AF65-F5344CB8AC3E}">
        <p14:creationId xmlns:p14="http://schemas.microsoft.com/office/powerpoint/2010/main" val="547858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6DBC3-88E8-4791-B4A8-CBE746D5E4EA}" type="datetimeFigureOut">
              <a:rPr lang="en-GB" smtClean="0"/>
              <a:t>06/02/2018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AEF7FC3-6AE7-4E2A-BC01-EA25F3428A5B}" type="slidenum">
              <a:rPr lang="en-GB" smtClean="0"/>
              <a:t>‹#›</a:t>
            </a:fld>
            <a:endParaRPr lang="en-GB"/>
          </a:p>
        </p:txBody>
      </p:sp>
    </p:spTree>
    <p:extLst>
      <p:ext uri="{BB962C8B-B14F-4D97-AF65-F5344CB8AC3E}">
        <p14:creationId xmlns:p14="http://schemas.microsoft.com/office/powerpoint/2010/main" val="5876765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506DBC3-88E8-4791-B4A8-CBE746D5E4EA}" type="datetimeFigureOut">
              <a:rPr lang="en-GB" smtClean="0"/>
              <a:t>06/02/2018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EF7FC3-6AE7-4E2A-BC01-EA25F3428A5B}" type="slidenum">
              <a:rPr lang="en-GB" smtClean="0"/>
              <a:t>‹#›</a:t>
            </a:fld>
            <a:endParaRPr lang="en-GB"/>
          </a:p>
        </p:txBody>
      </p:sp>
    </p:spTree>
    <p:extLst>
      <p:ext uri="{BB962C8B-B14F-4D97-AF65-F5344CB8AC3E}">
        <p14:creationId xmlns:p14="http://schemas.microsoft.com/office/powerpoint/2010/main" val="341317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6DBC3-88E8-4791-B4A8-CBE746D5E4EA}" type="datetimeFigureOut">
              <a:rPr lang="en-GB" smtClean="0"/>
              <a:t>06/02/2018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EF7FC3-6AE7-4E2A-BC01-EA25F3428A5B}" type="slidenum">
              <a:rPr lang="en-GB" smtClean="0"/>
              <a:t>‹#›</a:t>
            </a:fld>
            <a:endParaRPr lang="en-GB"/>
          </a:p>
        </p:txBody>
      </p:sp>
    </p:spTree>
    <p:extLst>
      <p:ext uri="{BB962C8B-B14F-4D97-AF65-F5344CB8AC3E}">
        <p14:creationId xmlns:p14="http://schemas.microsoft.com/office/powerpoint/2010/main" val="498076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F506DBC3-88E8-4791-B4A8-CBE746D5E4EA}" type="datetimeFigureOut">
              <a:rPr lang="en-GB" smtClean="0"/>
              <a:t>06/02/2018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EF7FC3-6AE7-4E2A-BC01-EA25F3428A5B}" type="slidenum">
              <a:rPr lang="en-GB" smtClean="0"/>
              <a:t>‹#›</a:t>
            </a:fld>
            <a:endParaRPr lang="en-GB"/>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4680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6DBC3-88E8-4791-B4A8-CBE746D5E4EA}" type="datetimeFigureOut">
              <a:rPr lang="en-GB" smtClean="0"/>
              <a:t>06/02/2018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EF7FC3-6AE7-4E2A-BC01-EA25F3428A5B}" type="slidenum">
              <a:rPr lang="en-GB" smtClean="0"/>
              <a:t>‹#›</a:t>
            </a:fld>
            <a:endParaRPr lang="en-GB"/>
          </a:p>
        </p:txBody>
      </p:sp>
    </p:spTree>
    <p:extLst>
      <p:ext uri="{BB962C8B-B14F-4D97-AF65-F5344CB8AC3E}">
        <p14:creationId xmlns:p14="http://schemas.microsoft.com/office/powerpoint/2010/main" val="12809006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6DBC3-88E8-4791-B4A8-CBE746D5E4EA}" type="datetimeFigureOut">
              <a:rPr lang="en-GB" smtClean="0"/>
              <a:t>06/02/2018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EF7FC3-6AE7-4E2A-BC01-EA25F3428A5B}" type="slidenum">
              <a:rPr lang="en-GB" smtClean="0"/>
              <a:t>‹#›</a:t>
            </a:fld>
            <a:endParaRPr lang="en-GB"/>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151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06DBC3-88E8-4791-B4A8-CBE746D5E4EA}" type="datetimeFigureOut">
              <a:rPr lang="en-GB" smtClean="0"/>
              <a:t>06/02/2018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EF7FC3-6AE7-4E2A-BC01-EA25F3428A5B}" type="slidenum">
              <a:rPr lang="en-GB" smtClean="0"/>
              <a:t>‹#›</a:t>
            </a:fld>
            <a:endParaRPr lang="en-GB"/>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902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06DBC3-88E8-4791-B4A8-CBE746D5E4EA}" type="datetimeFigureOut">
              <a:rPr lang="en-GB" smtClean="0"/>
              <a:t>06/02/2018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EF7FC3-6AE7-4E2A-BC01-EA25F3428A5B}" type="slidenum">
              <a:rPr lang="en-GB" smtClean="0"/>
              <a:t>‹#›</a:t>
            </a:fld>
            <a:endParaRPr lang="en-GB"/>
          </a:p>
        </p:txBody>
      </p:sp>
    </p:spTree>
    <p:extLst>
      <p:ext uri="{BB962C8B-B14F-4D97-AF65-F5344CB8AC3E}">
        <p14:creationId xmlns:p14="http://schemas.microsoft.com/office/powerpoint/2010/main" val="465968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06DBC3-88E8-4791-B4A8-CBE746D5E4EA}" type="datetimeFigureOut">
              <a:rPr lang="en-GB" smtClean="0"/>
              <a:t>06/02/2018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AEF7FC3-6AE7-4E2A-BC01-EA25F3428A5B}" type="slidenum">
              <a:rPr lang="en-GB" smtClean="0"/>
              <a:t>‹#›</a:t>
            </a:fld>
            <a:endParaRPr lang="en-GB"/>
          </a:p>
        </p:txBody>
      </p:sp>
    </p:spTree>
    <p:extLst>
      <p:ext uri="{BB962C8B-B14F-4D97-AF65-F5344CB8AC3E}">
        <p14:creationId xmlns:p14="http://schemas.microsoft.com/office/powerpoint/2010/main" val="1879010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06DBC3-88E8-4791-B4A8-CBE746D5E4EA}" type="datetimeFigureOut">
              <a:rPr lang="en-GB" smtClean="0"/>
              <a:t>06/02/2018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AEF7FC3-6AE7-4E2A-BC01-EA25F3428A5B}" type="slidenum">
              <a:rPr lang="en-GB" smtClean="0"/>
              <a:t>‹#›</a:t>
            </a:fld>
            <a:endParaRPr lang="en-GB"/>
          </a:p>
        </p:txBody>
      </p:sp>
    </p:spTree>
    <p:extLst>
      <p:ext uri="{BB962C8B-B14F-4D97-AF65-F5344CB8AC3E}">
        <p14:creationId xmlns:p14="http://schemas.microsoft.com/office/powerpoint/2010/main" val="208009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6DBC3-88E8-4791-B4A8-CBE746D5E4EA}" type="datetimeFigureOut">
              <a:rPr lang="en-GB" smtClean="0"/>
              <a:t>06/02/2018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AEF7FC3-6AE7-4E2A-BC01-EA25F3428A5B}" type="slidenum">
              <a:rPr lang="en-GB" smtClean="0"/>
              <a:t>‹#›</a:t>
            </a:fld>
            <a:endParaRPr lang="en-GB"/>
          </a:p>
        </p:txBody>
      </p:sp>
    </p:spTree>
    <p:extLst>
      <p:ext uri="{BB962C8B-B14F-4D97-AF65-F5344CB8AC3E}">
        <p14:creationId xmlns:p14="http://schemas.microsoft.com/office/powerpoint/2010/main" val="597736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506DBC3-88E8-4791-B4A8-CBE746D5E4EA}" type="datetimeFigureOut">
              <a:rPr lang="en-GB" smtClean="0"/>
              <a:t>06/02/2018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EF7FC3-6AE7-4E2A-BC01-EA25F3428A5B}" type="slidenum">
              <a:rPr lang="en-GB" smtClean="0"/>
              <a:t>‹#›</a:t>
            </a:fld>
            <a:endParaRPr lang="en-GB"/>
          </a:p>
        </p:txBody>
      </p:sp>
    </p:spTree>
    <p:extLst>
      <p:ext uri="{BB962C8B-B14F-4D97-AF65-F5344CB8AC3E}">
        <p14:creationId xmlns:p14="http://schemas.microsoft.com/office/powerpoint/2010/main" val="3093767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F506DBC3-88E8-4791-B4A8-CBE746D5E4EA}" type="datetimeFigureOut">
              <a:rPr lang="en-GB" smtClean="0"/>
              <a:t>06/02/2018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EF7FC3-6AE7-4E2A-BC01-EA25F3428A5B}" type="slidenum">
              <a:rPr lang="en-GB" smtClean="0"/>
              <a:t>‹#›</a:t>
            </a:fld>
            <a:endParaRPr lang="en-GB"/>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798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dirty="0"/>
              <a:pPr/>
              <a:t>2/6/2018</a:t>
            </a:fld>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GB" altLang="en-US"/>
              <a:t>maria.perez.cv@gmail.com</a:t>
            </a:r>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r>
              <a:rPr lang="en-GB" altLang="en-US"/>
              <a:t>Enter title of presentation here  </a:t>
            </a:r>
            <a:r>
              <a:rPr lang="en-GB" altLang="en-US">
                <a:solidFill>
                  <a:schemeClr val="hlink"/>
                </a:solidFill>
              </a:rPr>
              <a:t>:</a:t>
            </a:r>
            <a:r>
              <a:rPr lang="en-GB" altLang="en-US"/>
              <a:t>  Enter date here </a:t>
            </a:r>
            <a:r>
              <a:rPr lang="en-GB" altLang="en-US">
                <a:solidFill>
                  <a:srgbClr val="80B13E"/>
                </a:solidFill>
              </a:rPr>
              <a:t> </a:t>
            </a:r>
            <a:r>
              <a:rPr lang="en-GB" altLang="en-US">
                <a:solidFill>
                  <a:schemeClr val="hlink"/>
                </a:solidFill>
              </a:rPr>
              <a:t>:</a:t>
            </a:r>
            <a:r>
              <a:rPr lang="en-GB" altLang="en-US">
                <a:solidFill>
                  <a:srgbClr val="80B13E"/>
                </a:solidFill>
              </a:rPr>
              <a:t> </a:t>
            </a:r>
            <a:r>
              <a:rPr lang="en-GB" altLang="en-US"/>
              <a:t> </a:t>
            </a:r>
            <a:fld id="{B0A14B31-C021-47F2-A6CD-5A0C2E858935}" type="slidenum">
              <a:rPr lang="en-GB" altLang="en-US" b="1" smtClean="0">
                <a:solidFill>
                  <a:schemeClr val="hlink"/>
                </a:solidFill>
              </a:rPr>
              <a:pPr/>
              <a:t>‹#›</a:t>
            </a:fld>
            <a:r>
              <a:rPr lang="en-GB" altLang="en-US">
                <a:solidFill>
                  <a:srgbClr val="80B13E"/>
                </a:solidFill>
              </a:rPr>
              <a:t> </a:t>
            </a:r>
            <a:r>
              <a:rPr lang="en-GB" altLang="en-US"/>
              <a:t>of</a:t>
            </a:r>
            <a:r>
              <a:rPr lang="en-GB" altLang="en-US">
                <a:solidFill>
                  <a:srgbClr val="80B13E"/>
                </a:solidFill>
              </a:rPr>
              <a:t> </a:t>
            </a:r>
            <a:r>
              <a:rPr lang="en-GB" altLang="en-US" b="1">
                <a:solidFill>
                  <a:schemeClr val="hlink"/>
                </a:solidFill>
              </a:rPr>
              <a:t>8</a:t>
            </a:r>
            <a:endParaRPr lang="en-GB" altLang="en-US" b="1">
              <a:solidFill>
                <a:srgbClr val="80B13E"/>
              </a:solidFill>
            </a:endParaRPr>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80092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hf hdr="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dirty="0"/>
              <a:pPr/>
              <a:t>2/6/2018</a:t>
            </a:fld>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GB" altLang="en-US"/>
              <a:t>maria.perez.cv@gmail.com</a:t>
            </a:r>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r>
              <a:rPr lang="en-GB" altLang="en-US"/>
              <a:t>Enter title of presentation here  </a:t>
            </a:r>
            <a:r>
              <a:rPr lang="en-GB" altLang="en-US">
                <a:solidFill>
                  <a:schemeClr val="hlink"/>
                </a:solidFill>
              </a:rPr>
              <a:t>:</a:t>
            </a:r>
            <a:r>
              <a:rPr lang="en-GB" altLang="en-US"/>
              <a:t>  Enter date here </a:t>
            </a:r>
            <a:r>
              <a:rPr lang="en-GB" altLang="en-US">
                <a:solidFill>
                  <a:srgbClr val="80B13E"/>
                </a:solidFill>
              </a:rPr>
              <a:t> </a:t>
            </a:r>
            <a:r>
              <a:rPr lang="en-GB" altLang="en-US">
                <a:solidFill>
                  <a:schemeClr val="hlink"/>
                </a:solidFill>
              </a:rPr>
              <a:t>:</a:t>
            </a:r>
            <a:r>
              <a:rPr lang="en-GB" altLang="en-US">
                <a:solidFill>
                  <a:srgbClr val="80B13E"/>
                </a:solidFill>
              </a:rPr>
              <a:t> </a:t>
            </a:r>
            <a:r>
              <a:rPr lang="en-GB" altLang="en-US"/>
              <a:t> </a:t>
            </a:r>
            <a:fld id="{B0A14B31-C021-47F2-A6CD-5A0C2E858935}" type="slidenum">
              <a:rPr lang="en-GB" altLang="en-US" b="1" smtClean="0">
                <a:solidFill>
                  <a:schemeClr val="hlink"/>
                </a:solidFill>
              </a:rPr>
              <a:pPr/>
              <a:t>‹#›</a:t>
            </a:fld>
            <a:r>
              <a:rPr lang="en-GB" altLang="en-US">
                <a:solidFill>
                  <a:srgbClr val="80B13E"/>
                </a:solidFill>
              </a:rPr>
              <a:t> </a:t>
            </a:r>
            <a:r>
              <a:rPr lang="en-GB" altLang="en-US"/>
              <a:t>of</a:t>
            </a:r>
            <a:r>
              <a:rPr lang="en-GB" altLang="en-US">
                <a:solidFill>
                  <a:srgbClr val="80B13E"/>
                </a:solidFill>
              </a:rPr>
              <a:t> </a:t>
            </a:r>
            <a:r>
              <a:rPr lang="en-GB" altLang="en-US" b="1">
                <a:solidFill>
                  <a:schemeClr val="hlink"/>
                </a:solidFill>
              </a:rPr>
              <a:t>8</a:t>
            </a:r>
            <a:endParaRPr lang="en-GB" altLang="en-US" b="1">
              <a:solidFill>
                <a:srgbClr val="80B13E"/>
              </a:solidFill>
            </a:endParaRPr>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41681"/>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hf hdr="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0">
            <a:extLst>
              <a:ext uri="{FF2B5EF4-FFF2-40B4-BE49-F238E27FC236}">
                <a16:creationId xmlns:a16="http://schemas.microsoft.com/office/drawing/2014/main" id="{833A94F5-0A39-4EF1-A04A-EAD6E2E9D976}"/>
              </a:ext>
            </a:extLst>
          </p:cNvPr>
          <p:cNvSpPr>
            <a:spLocks noGrp="1" noChangeArrowheads="1"/>
          </p:cNvSpPr>
          <p:nvPr>
            <p:ph type="ctrTitle"/>
          </p:nvPr>
        </p:nvSpPr>
        <p:spPr>
          <a:xfrm>
            <a:off x="179512" y="4869160"/>
            <a:ext cx="5992688" cy="1601544"/>
          </a:xfrm>
          <a:effectLst>
            <a:outerShdw blurRad="50800" dist="38100" dir="8100000" algn="tr" rotWithShape="0">
              <a:schemeClr val="tx2">
                <a:alpha val="40000"/>
              </a:schemeClr>
            </a:outerShdw>
          </a:effectLst>
        </p:spPr>
        <p:txBody>
          <a:bodyPr anchor="t">
            <a:normAutofit fontScale="90000"/>
          </a:bodyPr>
          <a:lstStyle/>
          <a:p>
            <a:pPr eaLnBrk="1" hangingPunct="1">
              <a:lnSpc>
                <a:spcPts val="5600"/>
              </a:lnSpc>
            </a:pPr>
            <a:r>
              <a:rPr lang="en-US" altLang="en-US" sz="4000" b="1" dirty="0">
                <a:solidFill>
                  <a:schemeClr val="accent2">
                    <a:lumMod val="75000"/>
                  </a:schemeClr>
                </a:solidFill>
              </a:rPr>
              <a:t>Micro-services Architecture </a:t>
            </a:r>
            <a:br>
              <a:rPr lang="en-US" altLang="en-US" sz="4000" b="1" dirty="0">
                <a:solidFill>
                  <a:schemeClr val="accent2">
                    <a:lumMod val="75000"/>
                  </a:schemeClr>
                </a:solidFill>
              </a:rPr>
            </a:br>
            <a:r>
              <a:rPr lang="en-US" altLang="en-US" sz="4000" b="1" dirty="0">
                <a:solidFill>
                  <a:schemeClr val="accent2">
                    <a:lumMod val="75000"/>
                  </a:schemeClr>
                </a:solidFill>
              </a:rPr>
              <a:t>Solution Proposals</a:t>
            </a:r>
            <a:endParaRPr lang="en-US" altLang="en-US" sz="5400" b="1" dirty="0">
              <a:solidFill>
                <a:schemeClr val="accent2">
                  <a:lumMod val="75000"/>
                </a:schemeClr>
              </a:solidFill>
            </a:endParaRPr>
          </a:p>
        </p:txBody>
      </p:sp>
      <p:sp>
        <p:nvSpPr>
          <p:cNvPr id="59395" name="Rectangle 21">
            <a:extLst>
              <a:ext uri="{FF2B5EF4-FFF2-40B4-BE49-F238E27FC236}">
                <a16:creationId xmlns:a16="http://schemas.microsoft.com/office/drawing/2014/main" id="{9DF4E50C-A0C1-4F94-92B7-75A7EE38A7E6}"/>
              </a:ext>
            </a:extLst>
          </p:cNvPr>
          <p:cNvSpPr>
            <a:spLocks noGrp="1" noChangeArrowheads="1"/>
          </p:cNvSpPr>
          <p:nvPr>
            <p:ph type="subTitle" idx="1"/>
          </p:nvPr>
        </p:nvSpPr>
        <p:spPr>
          <a:xfrm>
            <a:off x="6457950" y="4960137"/>
            <a:ext cx="2578546" cy="1463040"/>
          </a:xfrm>
          <a:extLst>
            <a:ext uri="{91240B29-F687-4F45-9708-019B960494DF}">
              <a14:hiddenLine xmlns:a14="http://schemas.microsoft.com/office/drawing/2010/main" w="9525" algn="ctr">
                <a:solidFill>
                  <a:srgbClr val="000000"/>
                </a:solidFill>
                <a:miter lim="800000"/>
                <a:headEnd/>
                <a:tailEnd/>
              </a14:hiddenLine>
            </a:ext>
          </a:extLst>
        </p:spPr>
        <p:txBody>
          <a:bodyPr/>
          <a:lstStyle/>
          <a:p>
            <a:pPr marL="0" indent="0" eaLnBrk="1" hangingPunct="1"/>
            <a:r>
              <a:rPr lang="en-GB" altLang="en-US" sz="1600" dirty="0">
                <a:solidFill>
                  <a:schemeClr val="accent5"/>
                </a:solidFill>
                <a:latin typeface="Times New Roman" panose="02020603050405020304" pitchFamily="18" charset="0"/>
              </a:rPr>
              <a:t>Author: 	</a:t>
            </a:r>
            <a:br>
              <a:rPr lang="en-GB" altLang="en-US" sz="1600" dirty="0">
                <a:solidFill>
                  <a:schemeClr val="accent5"/>
                </a:solidFill>
                <a:latin typeface="Times New Roman" panose="02020603050405020304" pitchFamily="18" charset="0"/>
              </a:rPr>
            </a:br>
            <a:r>
              <a:rPr lang="en-GB" altLang="en-US" sz="1600" dirty="0">
                <a:solidFill>
                  <a:schemeClr val="accent5"/>
                </a:solidFill>
                <a:latin typeface="Times New Roman" panose="02020603050405020304" pitchFamily="18" charset="0"/>
              </a:rPr>
              <a:t>	Maria Perez</a:t>
            </a:r>
          </a:p>
          <a:p>
            <a:pPr marL="0" indent="0" eaLnBrk="1" hangingPunct="1"/>
            <a:r>
              <a:rPr lang="en-GB" altLang="en-US" sz="1600" dirty="0">
                <a:solidFill>
                  <a:schemeClr val="accent5"/>
                </a:solidFill>
                <a:latin typeface="Times New Roman" panose="02020603050405020304" pitchFamily="18" charset="0"/>
              </a:rPr>
              <a:t>Email: 	</a:t>
            </a:r>
            <a:br>
              <a:rPr lang="en-GB" altLang="en-US" sz="1600" dirty="0">
                <a:solidFill>
                  <a:schemeClr val="accent5"/>
                </a:solidFill>
                <a:latin typeface="Times New Roman" panose="02020603050405020304" pitchFamily="18" charset="0"/>
              </a:rPr>
            </a:br>
            <a:r>
              <a:rPr lang="en-GB" altLang="en-US" sz="1600" dirty="0">
                <a:solidFill>
                  <a:schemeClr val="accent5"/>
                </a:solidFill>
                <a:latin typeface="Times New Roman" panose="02020603050405020304" pitchFamily="18" charset="0"/>
              </a:rPr>
              <a:t>maria.perez.cv@gmail.com</a:t>
            </a:r>
          </a:p>
        </p:txBody>
      </p:sp>
      <p:sp>
        <p:nvSpPr>
          <p:cNvPr id="2" name="Date Placeholder 1">
            <a:extLst>
              <a:ext uri="{FF2B5EF4-FFF2-40B4-BE49-F238E27FC236}">
                <a16:creationId xmlns:a16="http://schemas.microsoft.com/office/drawing/2014/main" id="{7C5E372D-EEAF-4326-8CAF-D28C10D404A3}"/>
              </a:ext>
            </a:extLst>
          </p:cNvPr>
          <p:cNvSpPr>
            <a:spLocks noGrp="1"/>
          </p:cNvSpPr>
          <p:nvPr>
            <p:ph type="dt" sz="half" idx="10"/>
          </p:nvPr>
        </p:nvSpPr>
        <p:spPr/>
        <p:txBody>
          <a:bodyPr/>
          <a:lstStyle/>
          <a:p>
            <a:fld id="{4580908B-EA4C-4E17-BDB8-DA69736DC351}" type="datetime1">
              <a:rPr lang="en-US" altLang="en-US" smtClean="0"/>
              <a:t>2/6/2018</a:t>
            </a:fld>
            <a:endParaRPr lang="en-GB"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4248A7C-758A-42A3-9805-0744F76A6712}"/>
              </a:ext>
            </a:extLst>
          </p:cNvPr>
          <p:cNvSpPr>
            <a:spLocks noGrp="1" noChangeArrowheads="1"/>
          </p:cNvSpPr>
          <p:nvPr>
            <p:ph type="title"/>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txBody>
          <a:bodyPr>
            <a:normAutofit/>
          </a:bodyPr>
          <a:lstStyle/>
          <a:p>
            <a:r>
              <a:rPr lang="en-GB" altLang="en-US" dirty="0">
                <a:solidFill>
                  <a:schemeClr val="accent2"/>
                </a:solidFill>
              </a:rPr>
              <a:t>Proposals </a:t>
            </a:r>
          </a:p>
        </p:txBody>
      </p:sp>
      <p:sp>
        <p:nvSpPr>
          <p:cNvPr id="62467" name="Rectangle 3">
            <a:extLst>
              <a:ext uri="{FF2B5EF4-FFF2-40B4-BE49-F238E27FC236}">
                <a16:creationId xmlns:a16="http://schemas.microsoft.com/office/drawing/2014/main" id="{AEB31EAF-9FE3-4F93-983E-8E9884D36B88}"/>
              </a:ext>
            </a:extLst>
          </p:cNvPr>
          <p:cNvSpPr>
            <a:spLocks noGrp="1" noChangeArrowheads="1"/>
          </p:cNvSpPr>
          <p:nvPr>
            <p:ph idx="1"/>
          </p:nvPr>
        </p:nvSpPr>
        <p:spPr>
          <a:ln>
            <a:solidFill>
              <a:schemeClr val="tx1"/>
            </a:solidFill>
            <a:prstDash val="sysDot"/>
          </a:ln>
        </p:spPr>
        <p:txBody>
          <a:bodyPr>
            <a:normAutofit/>
          </a:bodyPr>
          <a:lstStyle/>
          <a:p>
            <a:pPr marL="806450" lvl="2" indent="-457200">
              <a:lnSpc>
                <a:spcPct val="80000"/>
              </a:lnSpc>
              <a:spcAft>
                <a:spcPct val="10000"/>
              </a:spcAft>
              <a:buFont typeface="+mj-lt"/>
              <a:buAutoNum type="arabicPeriod"/>
            </a:pPr>
            <a:endParaRPr lang="en-GB" altLang="en-US" sz="2200" dirty="0">
              <a:solidFill>
                <a:schemeClr val="tx2"/>
              </a:solidFill>
              <a:latin typeface="Calibri Light" panose="020F0302020204030204" pitchFamily="34" charset="0"/>
              <a:cs typeface="Calibri Light" panose="020F0302020204030204" pitchFamily="34" charset="0"/>
            </a:endParaRPr>
          </a:p>
          <a:p>
            <a:pPr marL="806450" lvl="2" indent="-457200">
              <a:lnSpc>
                <a:spcPct val="80000"/>
              </a:lnSpc>
              <a:spcAft>
                <a:spcPct val="10000"/>
              </a:spcAft>
              <a:buFont typeface="+mj-lt"/>
              <a:buAutoNum type="arabicPeriod"/>
            </a:pPr>
            <a:endParaRPr lang="en-GB" altLang="en-US" sz="2200" dirty="0">
              <a:solidFill>
                <a:schemeClr val="tx2"/>
              </a:solidFill>
              <a:latin typeface="Calibri Light" panose="020F0302020204030204" pitchFamily="34" charset="0"/>
              <a:cs typeface="Calibri Light" panose="020F0302020204030204" pitchFamily="34" charset="0"/>
            </a:endParaRPr>
          </a:p>
          <a:p>
            <a:pPr marL="806450" lvl="2" indent="-457200">
              <a:lnSpc>
                <a:spcPct val="80000"/>
              </a:lnSpc>
              <a:spcAft>
                <a:spcPct val="10000"/>
              </a:spcAft>
              <a:buFont typeface="+mj-lt"/>
              <a:buAutoNum type="arabicPeriod"/>
            </a:pPr>
            <a:r>
              <a:rPr lang="en-GB" altLang="en-US" sz="2200" dirty="0">
                <a:solidFill>
                  <a:schemeClr val="tx2"/>
                </a:solidFill>
                <a:latin typeface="Calibri Light" panose="020F0302020204030204" pitchFamily="34" charset="0"/>
                <a:cs typeface="Calibri Light" panose="020F0302020204030204" pitchFamily="34" charset="0"/>
              </a:rPr>
              <a:t>A solution for streaming large number of events into a data store and allowing querying of the data.</a:t>
            </a:r>
            <a:br>
              <a:rPr lang="en-GB" altLang="en-US" sz="2200" dirty="0">
                <a:solidFill>
                  <a:schemeClr val="tx2"/>
                </a:solidFill>
                <a:latin typeface="Calibri Light" panose="020F0302020204030204" pitchFamily="34" charset="0"/>
                <a:cs typeface="Calibri Light" panose="020F0302020204030204" pitchFamily="34" charset="0"/>
              </a:rPr>
            </a:br>
            <a:endParaRPr lang="en-GB" altLang="en-US" sz="2200" dirty="0">
              <a:solidFill>
                <a:schemeClr val="tx2"/>
              </a:solidFill>
              <a:latin typeface="Calibri Light" panose="020F0302020204030204" pitchFamily="34" charset="0"/>
              <a:cs typeface="Calibri Light" panose="020F0302020204030204" pitchFamily="34" charset="0"/>
            </a:endParaRPr>
          </a:p>
          <a:p>
            <a:pPr marL="806450" lvl="2" indent="-457200">
              <a:lnSpc>
                <a:spcPct val="80000"/>
              </a:lnSpc>
              <a:spcAft>
                <a:spcPct val="10000"/>
              </a:spcAft>
              <a:buFont typeface="+mj-lt"/>
              <a:buAutoNum type="arabicPeriod"/>
            </a:pPr>
            <a:r>
              <a:rPr lang="en-GB" altLang="en-US" sz="2200" dirty="0">
                <a:solidFill>
                  <a:schemeClr val="tx2"/>
                </a:solidFill>
                <a:latin typeface="Calibri Light" panose="020F0302020204030204" pitchFamily="34" charset="0"/>
                <a:cs typeface="Calibri Light" panose="020F0302020204030204" pitchFamily="34" charset="0"/>
              </a:rPr>
              <a:t>The patterns and anti-patterns for implementing micro-services; including handing load balancing and a circuit breaker.</a:t>
            </a:r>
            <a:br>
              <a:rPr lang="en-GB" altLang="en-US" sz="2200" dirty="0">
                <a:solidFill>
                  <a:schemeClr val="tx2"/>
                </a:solidFill>
                <a:latin typeface="Calibri Light" panose="020F0302020204030204" pitchFamily="34" charset="0"/>
                <a:cs typeface="Calibri Light" panose="020F0302020204030204" pitchFamily="34" charset="0"/>
              </a:rPr>
            </a:br>
            <a:endParaRPr lang="en-GB" altLang="en-US" sz="2200" dirty="0">
              <a:solidFill>
                <a:schemeClr val="tx2"/>
              </a:solidFill>
              <a:latin typeface="Calibri Light" panose="020F0302020204030204" pitchFamily="34" charset="0"/>
              <a:cs typeface="Calibri Light" panose="020F0302020204030204" pitchFamily="34" charset="0"/>
            </a:endParaRPr>
          </a:p>
          <a:p>
            <a:pPr marL="806450" lvl="2" indent="-457200">
              <a:lnSpc>
                <a:spcPct val="80000"/>
              </a:lnSpc>
              <a:spcAft>
                <a:spcPct val="10000"/>
              </a:spcAft>
              <a:buFont typeface="+mj-lt"/>
              <a:buAutoNum type="arabicPeriod"/>
            </a:pPr>
            <a:r>
              <a:rPr lang="en-GB" altLang="en-US" sz="2200" dirty="0">
                <a:solidFill>
                  <a:schemeClr val="tx2"/>
                </a:solidFill>
                <a:latin typeface="Calibri Light" panose="020F0302020204030204" pitchFamily="34" charset="0"/>
                <a:cs typeface="Calibri Light" panose="020F0302020204030204" pitchFamily="34" charset="0"/>
              </a:rPr>
              <a:t>A continuous integration, test and deployment solution that assumes the use of Docker/Kubernetes.</a:t>
            </a:r>
          </a:p>
        </p:txBody>
      </p:sp>
      <p:sp>
        <p:nvSpPr>
          <p:cNvPr id="2" name="Date Placeholder 1">
            <a:extLst>
              <a:ext uri="{FF2B5EF4-FFF2-40B4-BE49-F238E27FC236}">
                <a16:creationId xmlns:a16="http://schemas.microsoft.com/office/drawing/2014/main" id="{73A65CAF-8C34-48A4-8BFB-15413E97FEDB}"/>
              </a:ext>
            </a:extLst>
          </p:cNvPr>
          <p:cNvSpPr>
            <a:spLocks noGrp="1"/>
          </p:cNvSpPr>
          <p:nvPr>
            <p:ph type="dt" sz="half" idx="10"/>
          </p:nvPr>
        </p:nvSpPr>
        <p:spPr/>
        <p:txBody>
          <a:bodyPr/>
          <a:lstStyle/>
          <a:p>
            <a:fld id="{C985C4F3-4BAD-4A4F-95FB-D8B7CF329FD3}" type="datetime1">
              <a:rPr lang="en-US" altLang="en-US" smtClean="0"/>
              <a:t>2/6/2018</a:t>
            </a:fld>
            <a:endParaRPr lang="en-GB" altLang="en-US" dirty="0"/>
          </a:p>
        </p:txBody>
      </p:sp>
      <p:sp>
        <p:nvSpPr>
          <p:cNvPr id="3" name="Footer Placeholder 2">
            <a:extLst>
              <a:ext uri="{FF2B5EF4-FFF2-40B4-BE49-F238E27FC236}">
                <a16:creationId xmlns:a16="http://schemas.microsoft.com/office/drawing/2014/main" id="{E8444000-2F8A-4D41-B6EE-36E6C87B5FC1}"/>
              </a:ext>
            </a:extLst>
          </p:cNvPr>
          <p:cNvSpPr>
            <a:spLocks noGrp="1"/>
          </p:cNvSpPr>
          <p:nvPr>
            <p:ph type="ftr" sz="quarter" idx="11"/>
          </p:nvPr>
        </p:nvSpPr>
        <p:spPr/>
        <p:txBody>
          <a:bodyPr/>
          <a:lstStyle/>
          <a:p>
            <a:r>
              <a:rPr lang="en-GB" altLang="en-US"/>
              <a:t>maria.perez.cv@gmail.com</a:t>
            </a:r>
          </a:p>
        </p:txBody>
      </p:sp>
      <p:sp>
        <p:nvSpPr>
          <p:cNvPr id="4" name="Slide Number Placeholder 3">
            <a:extLst>
              <a:ext uri="{FF2B5EF4-FFF2-40B4-BE49-F238E27FC236}">
                <a16:creationId xmlns:a16="http://schemas.microsoft.com/office/drawing/2014/main" id="{F0129473-CE5E-49F6-AF1B-BC2F362B6CD5}"/>
              </a:ext>
            </a:extLst>
          </p:cNvPr>
          <p:cNvSpPr>
            <a:spLocks noGrp="1"/>
          </p:cNvSpPr>
          <p:nvPr>
            <p:ph type="sldNum" sz="quarter" idx="12"/>
          </p:nvPr>
        </p:nvSpPr>
        <p:spPr/>
        <p:txBody>
          <a:bodyPr/>
          <a:lstStyle/>
          <a:p>
            <a:fld id="{841D858E-9EF9-45B5-BD2E-B16D99180AB9}" type="slidenum">
              <a:rPr lang="en-GB" altLang="en-US" smtClean="0"/>
              <a:pPr/>
              <a:t>2</a:t>
            </a:fld>
            <a:endParaRPr lang="en-GB" altLang="en-US"/>
          </a:p>
        </p:txBody>
      </p:sp>
    </p:spTree>
    <p:extLst>
      <p:ext uri="{BB962C8B-B14F-4D97-AF65-F5344CB8AC3E}">
        <p14:creationId xmlns:p14="http://schemas.microsoft.com/office/powerpoint/2010/main" val="1333021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
            <a:extLst>
              <a:ext uri="{FF2B5EF4-FFF2-40B4-BE49-F238E27FC236}">
                <a16:creationId xmlns:a16="http://schemas.microsoft.com/office/drawing/2014/main" id="{E5DD6471-49FC-4736-8603-EDD5C642333C}"/>
              </a:ext>
            </a:extLst>
          </p:cNvPr>
          <p:cNvSpPr>
            <a:spLocks noGrp="1" noChangeArrowheads="1"/>
          </p:cNvSpPr>
          <p:nvPr>
            <p:ph type="title"/>
          </p:nvPr>
        </p:nvSpPr>
        <p:spPr>
          <a:xfrm>
            <a:off x="768096" y="260649"/>
            <a:ext cx="5316072" cy="134057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txBody>
          <a:bodyPr>
            <a:normAutofit/>
          </a:bodyPr>
          <a:lstStyle/>
          <a:p>
            <a:pPr eaLnBrk="1" hangingPunct="1"/>
            <a:r>
              <a:rPr lang="en-US" altLang="en-US" dirty="0">
                <a:solidFill>
                  <a:schemeClr val="accent2"/>
                </a:solidFill>
              </a:rPr>
              <a:t>A solution to stream data events into a data store</a:t>
            </a:r>
            <a:endParaRPr lang="en-GB" altLang="en-US" dirty="0">
              <a:solidFill>
                <a:schemeClr val="accent2"/>
              </a:solidFill>
            </a:endParaRPr>
          </a:p>
        </p:txBody>
      </p:sp>
      <p:sp>
        <p:nvSpPr>
          <p:cNvPr id="3" name="Date Placeholder 2">
            <a:extLst>
              <a:ext uri="{FF2B5EF4-FFF2-40B4-BE49-F238E27FC236}">
                <a16:creationId xmlns:a16="http://schemas.microsoft.com/office/drawing/2014/main" id="{5C37ED83-4E2D-4BBB-8257-DCFA769EFB89}"/>
              </a:ext>
            </a:extLst>
          </p:cNvPr>
          <p:cNvSpPr>
            <a:spLocks noGrp="1"/>
          </p:cNvSpPr>
          <p:nvPr>
            <p:ph type="dt" sz="half" idx="10"/>
          </p:nvPr>
        </p:nvSpPr>
        <p:spPr/>
        <p:txBody>
          <a:bodyPr/>
          <a:lstStyle/>
          <a:p>
            <a:fld id="{A5B68CC5-1E65-4154-B0A0-4F1402034F2B}" type="datetime1">
              <a:rPr lang="en-US" altLang="en-US" smtClean="0"/>
              <a:t>2/6/2018</a:t>
            </a:fld>
            <a:endParaRPr lang="en-GB" altLang="en-US" dirty="0"/>
          </a:p>
        </p:txBody>
      </p:sp>
      <p:sp>
        <p:nvSpPr>
          <p:cNvPr id="4" name="Footer Placeholder 3">
            <a:extLst>
              <a:ext uri="{FF2B5EF4-FFF2-40B4-BE49-F238E27FC236}">
                <a16:creationId xmlns:a16="http://schemas.microsoft.com/office/drawing/2014/main" id="{9A2CC22F-922B-4046-8579-42A31C2B55F5}"/>
              </a:ext>
            </a:extLst>
          </p:cNvPr>
          <p:cNvSpPr>
            <a:spLocks noGrp="1"/>
          </p:cNvSpPr>
          <p:nvPr>
            <p:ph type="ftr" sz="quarter" idx="11"/>
          </p:nvPr>
        </p:nvSpPr>
        <p:spPr/>
        <p:txBody>
          <a:bodyPr/>
          <a:lstStyle/>
          <a:p>
            <a:r>
              <a:rPr lang="en-GB" altLang="en-US"/>
              <a:t>maria.perez.cv@gmail.com</a:t>
            </a:r>
          </a:p>
        </p:txBody>
      </p:sp>
      <p:sp>
        <p:nvSpPr>
          <p:cNvPr id="5" name="Slide Number Placeholder 4">
            <a:extLst>
              <a:ext uri="{FF2B5EF4-FFF2-40B4-BE49-F238E27FC236}">
                <a16:creationId xmlns:a16="http://schemas.microsoft.com/office/drawing/2014/main" id="{4E2C056A-333B-4A16-B666-AB724A03D2CB}"/>
              </a:ext>
            </a:extLst>
          </p:cNvPr>
          <p:cNvSpPr>
            <a:spLocks noGrp="1"/>
          </p:cNvSpPr>
          <p:nvPr>
            <p:ph type="sldNum" sz="quarter" idx="12"/>
          </p:nvPr>
        </p:nvSpPr>
        <p:spPr/>
        <p:txBody>
          <a:bodyPr/>
          <a:lstStyle/>
          <a:p>
            <a:fld id="{841D858E-9EF9-45B5-BD2E-B16D99180AB9}" type="slidenum">
              <a:rPr lang="en-GB" altLang="en-US" smtClean="0"/>
              <a:pPr/>
              <a:t>3</a:t>
            </a:fld>
            <a:endParaRPr lang="en-GB" altLang="en-US"/>
          </a:p>
        </p:txBody>
      </p:sp>
      <p:pic>
        <p:nvPicPr>
          <p:cNvPr id="2" name="Picture 1">
            <a:extLst>
              <a:ext uri="{FF2B5EF4-FFF2-40B4-BE49-F238E27FC236}">
                <a16:creationId xmlns:a16="http://schemas.microsoft.com/office/drawing/2014/main" id="{5795CEFF-7A1D-46C1-8620-CEF33990F413}"/>
              </a:ext>
            </a:extLst>
          </p:cNvPr>
          <p:cNvPicPr>
            <a:picLocks noChangeAspect="1"/>
          </p:cNvPicPr>
          <p:nvPr/>
        </p:nvPicPr>
        <p:blipFill>
          <a:blip r:embed="rId3"/>
          <a:stretch>
            <a:fillRect/>
          </a:stretch>
        </p:blipFill>
        <p:spPr>
          <a:xfrm>
            <a:off x="184653" y="1772816"/>
            <a:ext cx="6443174" cy="3719270"/>
          </a:xfrm>
          <a:prstGeom prst="rect">
            <a:avLst/>
          </a:prstGeom>
        </p:spPr>
      </p:pic>
      <p:sp>
        <p:nvSpPr>
          <p:cNvPr id="8" name="Rectangle 7">
            <a:extLst>
              <a:ext uri="{FF2B5EF4-FFF2-40B4-BE49-F238E27FC236}">
                <a16:creationId xmlns:a16="http://schemas.microsoft.com/office/drawing/2014/main" id="{AA991328-2BBA-41EB-90F6-B810FA9A04A9}"/>
              </a:ext>
            </a:extLst>
          </p:cNvPr>
          <p:cNvSpPr/>
          <p:nvPr/>
        </p:nvSpPr>
        <p:spPr>
          <a:xfrm>
            <a:off x="6084168" y="880393"/>
            <a:ext cx="3103570" cy="5632311"/>
          </a:xfrm>
          <a:prstGeom prst="rect">
            <a:avLst/>
          </a:prstGeom>
        </p:spPr>
        <p:txBody>
          <a:bodyPr wrap="square">
            <a:spAutoFit/>
          </a:bodyPr>
          <a:lstStyle/>
          <a:p>
            <a:pPr algn="l"/>
            <a:r>
              <a:rPr lang="en-GB" sz="2000" b="1" dirty="0">
                <a:solidFill>
                  <a:schemeClr val="tx1">
                    <a:lumMod val="50000"/>
                    <a:lumOff val="50000"/>
                  </a:schemeClr>
                </a:solidFill>
                <a:latin typeface="Calibri Light" panose="020F0302020204030204" pitchFamily="34" charset="0"/>
                <a:cs typeface="Calibri Light" panose="020F0302020204030204" pitchFamily="34" charset="0"/>
              </a:rPr>
              <a:t>Streaming Platforms:</a:t>
            </a:r>
          </a:p>
          <a:p>
            <a:pPr marL="285750" indent="-285750" algn="l">
              <a:buFont typeface="Arial" panose="020B0604020202020204" pitchFamily="34" charset="0"/>
              <a:buChar char="•"/>
            </a:pPr>
            <a:r>
              <a:rPr lang="en-GB" sz="2000" b="1" i="1" dirty="0">
                <a:solidFill>
                  <a:schemeClr val="tx1">
                    <a:lumMod val="50000"/>
                    <a:lumOff val="50000"/>
                  </a:schemeClr>
                </a:solidFill>
                <a:latin typeface="Calibri Light" panose="020F0302020204030204" pitchFamily="34" charset="0"/>
                <a:cs typeface="Calibri Light" panose="020F0302020204030204" pitchFamily="34" charset="0"/>
              </a:rPr>
              <a:t>Kinesis</a:t>
            </a:r>
            <a:r>
              <a:rPr lang="en-GB" sz="2000" dirty="0">
                <a:solidFill>
                  <a:schemeClr val="tx1">
                    <a:lumMod val="50000"/>
                    <a:lumOff val="50000"/>
                  </a:schemeClr>
                </a:solidFill>
                <a:latin typeface="Calibri Light" panose="020F0302020204030204" pitchFamily="34" charset="0"/>
                <a:cs typeface="Calibri Light" panose="020F0302020204030204" pitchFamily="34" charset="0"/>
              </a:rPr>
              <a:t> data delivery </a:t>
            </a:r>
            <a:br>
              <a:rPr lang="en-GB" sz="2000" dirty="0">
                <a:solidFill>
                  <a:schemeClr val="tx1">
                    <a:lumMod val="50000"/>
                    <a:lumOff val="50000"/>
                  </a:schemeClr>
                </a:solidFill>
                <a:latin typeface="Calibri Light" panose="020F0302020204030204" pitchFamily="34" charset="0"/>
                <a:cs typeface="Calibri Light" panose="020F0302020204030204" pitchFamily="34" charset="0"/>
              </a:rPr>
            </a:br>
            <a:r>
              <a:rPr lang="en-GB" sz="2000" dirty="0">
                <a:solidFill>
                  <a:schemeClr val="tx1">
                    <a:lumMod val="50000"/>
                    <a:lumOff val="50000"/>
                  </a:schemeClr>
                </a:solidFill>
                <a:latin typeface="Calibri Light" panose="020F0302020204030204" pitchFamily="34" charset="0"/>
                <a:cs typeface="Calibri Light" panose="020F0302020204030204" pitchFamily="34" charset="0"/>
              </a:rPr>
              <a:t>stream:</a:t>
            </a:r>
          </a:p>
          <a:p>
            <a:pPr marL="742950" lvl="1" indent="-285750" algn="l">
              <a:buFont typeface="Arial" panose="020B0604020202020204" pitchFamily="34" charset="0"/>
              <a:buChar char="•"/>
            </a:pPr>
            <a:r>
              <a:rPr lang="en-GB" sz="2000" dirty="0">
                <a:solidFill>
                  <a:schemeClr val="tx1">
                    <a:lumMod val="50000"/>
                    <a:lumOff val="50000"/>
                  </a:schemeClr>
                </a:solidFill>
                <a:latin typeface="Calibri Light" panose="020F0302020204030204" pitchFamily="34" charset="0"/>
                <a:cs typeface="Calibri Light" panose="020F0302020204030204" pitchFamily="34" charset="0"/>
              </a:rPr>
              <a:t>Up to 24h storage</a:t>
            </a:r>
          </a:p>
          <a:p>
            <a:pPr marL="742950" lvl="1" indent="-285750" algn="l">
              <a:buFont typeface="Arial" panose="020B0604020202020204" pitchFamily="34" charset="0"/>
              <a:buChar char="•"/>
            </a:pPr>
            <a:r>
              <a:rPr lang="en-GB" sz="2000" dirty="0">
                <a:solidFill>
                  <a:schemeClr val="tx1">
                    <a:lumMod val="50000"/>
                    <a:lumOff val="50000"/>
                  </a:schemeClr>
                </a:solidFill>
                <a:latin typeface="Calibri Light" panose="020F0302020204030204" pitchFamily="34" charset="0"/>
                <a:cs typeface="Calibri Light" panose="020F0302020204030204" pitchFamily="34" charset="0"/>
              </a:rPr>
              <a:t>Record size 1,000KB</a:t>
            </a:r>
          </a:p>
          <a:p>
            <a:pPr marL="742950" lvl="1" indent="-285750" algn="l">
              <a:buFont typeface="Arial" panose="020B0604020202020204" pitchFamily="34" charset="0"/>
              <a:buChar char="•"/>
            </a:pPr>
            <a:r>
              <a:rPr lang="en-GB" sz="2000" i="1" dirty="0">
                <a:solidFill>
                  <a:schemeClr val="tx1">
                    <a:lumMod val="50000"/>
                    <a:lumOff val="50000"/>
                  </a:schemeClr>
                </a:solidFill>
                <a:latin typeface="Calibri Light" panose="020F0302020204030204" pitchFamily="34" charset="0"/>
                <a:cs typeface="Calibri Light" panose="020F0302020204030204" pitchFamily="34" charset="0"/>
              </a:rPr>
              <a:t>PutRecordBatch</a:t>
            </a:r>
            <a:r>
              <a:rPr lang="en-GB" sz="2000" dirty="0">
                <a:solidFill>
                  <a:schemeClr val="tx1">
                    <a:lumMod val="50000"/>
                    <a:lumOff val="50000"/>
                  </a:schemeClr>
                </a:solidFill>
                <a:latin typeface="Calibri Light" panose="020F0302020204030204" pitchFamily="34" charset="0"/>
                <a:cs typeface="Calibri Light" panose="020F0302020204030204" pitchFamily="34" charset="0"/>
              </a:rPr>
              <a:t> size of 500 records per call or 4 MB per call</a:t>
            </a:r>
          </a:p>
          <a:p>
            <a:pPr marL="742950" lvl="1" indent="-285750" algn="l">
              <a:buFont typeface="Arial" panose="020B0604020202020204" pitchFamily="34" charset="0"/>
              <a:buChar char="•"/>
            </a:pPr>
            <a:endParaRPr lang="en-GB" sz="2000" dirty="0">
              <a:solidFill>
                <a:schemeClr val="tx1">
                  <a:lumMod val="50000"/>
                  <a:lumOff val="50000"/>
                </a:schemeClr>
              </a:solidFill>
              <a:latin typeface="Calibri Light" panose="020F0302020204030204" pitchFamily="34" charset="0"/>
              <a:cs typeface="Calibri Light" panose="020F0302020204030204" pitchFamily="34" charset="0"/>
            </a:endParaRPr>
          </a:p>
          <a:p>
            <a:pPr marL="742950" lvl="1" indent="-285750" algn="l">
              <a:buFont typeface="Arial" panose="020B0604020202020204" pitchFamily="34" charset="0"/>
              <a:buChar char="•"/>
            </a:pPr>
            <a:r>
              <a:rPr lang="en-GB" sz="2000" b="1" i="1" dirty="0">
                <a:solidFill>
                  <a:schemeClr val="tx1">
                    <a:lumMod val="50000"/>
                    <a:lumOff val="50000"/>
                  </a:schemeClr>
                </a:solidFill>
                <a:latin typeface="Calibri Light" panose="020F0302020204030204" pitchFamily="34" charset="0"/>
                <a:cs typeface="Calibri Light" panose="020F0302020204030204" pitchFamily="34" charset="0"/>
              </a:rPr>
              <a:t>Kafka</a:t>
            </a:r>
            <a:r>
              <a:rPr lang="en-GB" sz="2000" dirty="0">
                <a:solidFill>
                  <a:schemeClr val="tx1">
                    <a:lumMod val="50000"/>
                    <a:lumOff val="50000"/>
                  </a:schemeClr>
                </a:solidFill>
                <a:latin typeface="Calibri Light" panose="020F0302020204030204" pitchFamily="34" charset="0"/>
                <a:cs typeface="Calibri Light" panose="020F0302020204030204" pitchFamily="34" charset="0"/>
              </a:rPr>
              <a:t> can be configured</a:t>
            </a:r>
            <a:br>
              <a:rPr lang="en-GB" sz="2000" dirty="0">
                <a:solidFill>
                  <a:schemeClr val="tx1">
                    <a:lumMod val="50000"/>
                    <a:lumOff val="50000"/>
                  </a:schemeClr>
                </a:solidFill>
                <a:latin typeface="Calibri Light" panose="020F0302020204030204" pitchFamily="34" charset="0"/>
                <a:cs typeface="Calibri Light" panose="020F0302020204030204" pitchFamily="34" charset="0"/>
              </a:rPr>
            </a:br>
            <a:r>
              <a:rPr lang="en-GB" sz="2000" dirty="0">
                <a:solidFill>
                  <a:schemeClr val="tx1">
                    <a:lumMod val="50000"/>
                    <a:lumOff val="50000"/>
                  </a:schemeClr>
                </a:solidFill>
                <a:latin typeface="Calibri Light" panose="020F0302020204030204" pitchFamily="34" charset="0"/>
                <a:cs typeface="Calibri Light" panose="020F0302020204030204" pitchFamily="34" charset="0"/>
              </a:rPr>
              <a:t>for data storage &amp; record size according to your cluster’s capacity.</a:t>
            </a:r>
            <a:br>
              <a:rPr lang="en-GB" sz="2000" dirty="0">
                <a:solidFill>
                  <a:schemeClr val="tx1">
                    <a:lumMod val="50000"/>
                    <a:lumOff val="50000"/>
                  </a:schemeClr>
                </a:solidFill>
                <a:latin typeface="Calibri Light" panose="020F0302020204030204" pitchFamily="34" charset="0"/>
                <a:cs typeface="Calibri Light" panose="020F0302020204030204" pitchFamily="34" charset="0"/>
              </a:rPr>
            </a:br>
            <a:endParaRPr lang="en-GB" sz="2000" dirty="0">
              <a:solidFill>
                <a:schemeClr val="tx1">
                  <a:lumMod val="50000"/>
                  <a:lumOff val="50000"/>
                </a:schemeClr>
              </a:solidFill>
              <a:latin typeface="Calibri Light" panose="020F0302020204030204" pitchFamily="34" charset="0"/>
              <a:cs typeface="Calibri Light" panose="020F0302020204030204" pitchFamily="34" charset="0"/>
            </a:endParaRPr>
          </a:p>
          <a:p>
            <a:pPr algn="l"/>
            <a:r>
              <a:rPr lang="en-GB" sz="2000" dirty="0">
                <a:solidFill>
                  <a:schemeClr val="tx1">
                    <a:lumMod val="50000"/>
                    <a:lumOff val="50000"/>
                  </a:schemeClr>
                </a:solidFill>
                <a:latin typeface="Calibri Light" panose="020F0302020204030204" pitchFamily="34" charset="0"/>
                <a:cs typeface="Calibri Light" panose="020F0302020204030204" pitchFamily="34" charset="0"/>
              </a:rPr>
              <a:t>=&gt; </a:t>
            </a:r>
            <a:r>
              <a:rPr lang="en-GB" sz="2000" i="1" dirty="0">
                <a:solidFill>
                  <a:schemeClr val="tx1">
                    <a:lumMod val="50000"/>
                    <a:lumOff val="50000"/>
                  </a:schemeClr>
                </a:solidFill>
                <a:latin typeface="Calibri Light" panose="020F0302020204030204" pitchFamily="34" charset="0"/>
                <a:cs typeface="Calibri Light" panose="020F0302020204030204" pitchFamily="34" charset="0"/>
              </a:rPr>
              <a:t>Know-Your-Data</a:t>
            </a:r>
            <a:endParaRPr lang="en-GB" sz="2000" dirty="0">
              <a:solidFill>
                <a:schemeClr val="tx1">
                  <a:lumMod val="50000"/>
                  <a:lumOff val="50000"/>
                </a:schemeClr>
              </a:solidFill>
              <a:latin typeface="Calibri Light" panose="020F0302020204030204" pitchFamily="34" charset="0"/>
              <a:cs typeface="Calibri Light" panose="020F0302020204030204" pitchFamily="34" charset="0"/>
            </a:endParaRPr>
          </a:p>
          <a:p>
            <a:pPr marL="285750" indent="-285750" algn="l">
              <a:buFont typeface="Arial" panose="020B0604020202020204" pitchFamily="34" charset="0"/>
              <a:buChar char="•"/>
            </a:pPr>
            <a:endParaRPr lang="en-GB" sz="20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6353-3EC7-44CD-93A4-12924A06A948}"/>
              </a:ext>
            </a:extLst>
          </p:cNvPr>
          <p:cNvSpPr>
            <a:spLocks noGrp="1"/>
          </p:cNvSpPr>
          <p:nvPr>
            <p:ph type="title"/>
          </p:nvPr>
        </p:nvSpPr>
        <p:spPr>
          <a:xfrm>
            <a:off x="971600" y="150036"/>
            <a:ext cx="7848872" cy="173736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txBody>
          <a:bodyPr/>
          <a:lstStyle/>
          <a:p>
            <a:r>
              <a:rPr lang="en-GB" dirty="0">
                <a:solidFill>
                  <a:schemeClr val="accent2"/>
                </a:solidFill>
              </a:rPr>
              <a:t>Patterns with Microservices</a:t>
            </a:r>
          </a:p>
        </p:txBody>
      </p:sp>
      <p:sp>
        <p:nvSpPr>
          <p:cNvPr id="5" name="Text Placeholder 4">
            <a:extLst>
              <a:ext uri="{FF2B5EF4-FFF2-40B4-BE49-F238E27FC236}">
                <a16:creationId xmlns:a16="http://schemas.microsoft.com/office/drawing/2014/main" id="{20EF6616-7220-4718-9CCA-55DACD326BEF}"/>
              </a:ext>
            </a:extLst>
          </p:cNvPr>
          <p:cNvSpPr>
            <a:spLocks noGrp="1"/>
          </p:cNvSpPr>
          <p:nvPr>
            <p:ph type="body" sz="half" idx="2"/>
          </p:nvPr>
        </p:nvSpPr>
        <p:spPr/>
        <p:txBody>
          <a:bodyPr/>
          <a:lstStyle/>
          <a:p>
            <a:endParaRPr lang="en-GB"/>
          </a:p>
        </p:txBody>
      </p:sp>
      <p:sp>
        <p:nvSpPr>
          <p:cNvPr id="3" name="Footer Placeholder 2">
            <a:extLst>
              <a:ext uri="{FF2B5EF4-FFF2-40B4-BE49-F238E27FC236}">
                <a16:creationId xmlns:a16="http://schemas.microsoft.com/office/drawing/2014/main" id="{BE372029-6C09-48E6-9941-524BBBE43CEF}"/>
              </a:ext>
            </a:extLst>
          </p:cNvPr>
          <p:cNvSpPr>
            <a:spLocks noGrp="1"/>
          </p:cNvSpPr>
          <p:nvPr>
            <p:ph type="ftr" sz="quarter" idx="11"/>
          </p:nvPr>
        </p:nvSpPr>
        <p:spPr/>
        <p:txBody>
          <a:bodyPr/>
          <a:lstStyle/>
          <a:p>
            <a:r>
              <a:rPr lang="en-GB" altLang="en-US"/>
              <a:t>maria.perez.cv@gmail.com</a:t>
            </a:r>
          </a:p>
        </p:txBody>
      </p:sp>
      <p:pic>
        <p:nvPicPr>
          <p:cNvPr id="10" name="Picture 9">
            <a:extLst>
              <a:ext uri="{FF2B5EF4-FFF2-40B4-BE49-F238E27FC236}">
                <a16:creationId xmlns:a16="http://schemas.microsoft.com/office/drawing/2014/main" id="{905BCFBB-4DF4-41CD-98F6-AA3FA2DB158B}"/>
              </a:ext>
            </a:extLst>
          </p:cNvPr>
          <p:cNvPicPr>
            <a:picLocks noChangeAspect="1"/>
          </p:cNvPicPr>
          <p:nvPr/>
        </p:nvPicPr>
        <p:blipFill>
          <a:blip r:embed="rId3"/>
          <a:stretch>
            <a:fillRect/>
          </a:stretch>
        </p:blipFill>
        <p:spPr>
          <a:xfrm>
            <a:off x="125146" y="1887396"/>
            <a:ext cx="5982455" cy="4904970"/>
          </a:xfrm>
          <a:prstGeom prst="rect">
            <a:avLst/>
          </a:prstGeom>
        </p:spPr>
      </p:pic>
      <p:sp>
        <p:nvSpPr>
          <p:cNvPr id="11" name="Rectangle 10">
            <a:extLst>
              <a:ext uri="{FF2B5EF4-FFF2-40B4-BE49-F238E27FC236}">
                <a16:creationId xmlns:a16="http://schemas.microsoft.com/office/drawing/2014/main" id="{D51E90C0-F93D-40DF-8A14-6524A103458F}"/>
              </a:ext>
            </a:extLst>
          </p:cNvPr>
          <p:cNvSpPr/>
          <p:nvPr/>
        </p:nvSpPr>
        <p:spPr>
          <a:xfrm>
            <a:off x="6027627" y="2608888"/>
            <a:ext cx="3103570" cy="3139321"/>
          </a:xfrm>
          <a:prstGeom prst="rect">
            <a:avLst/>
          </a:prstGeom>
        </p:spPr>
        <p:txBody>
          <a:bodyPr wrap="square">
            <a:spAutoFit/>
          </a:bodyPr>
          <a:lstStyle/>
          <a:p>
            <a:pPr marL="285750" indent="-285750" algn="l">
              <a:buFont typeface="Arial" panose="020B0604020202020204" pitchFamily="34" charset="0"/>
              <a:buChar char="•"/>
            </a:pPr>
            <a:r>
              <a:rPr lang="en-GB" sz="2200" i="1" dirty="0">
                <a:solidFill>
                  <a:schemeClr val="tx1">
                    <a:lumMod val="50000"/>
                    <a:lumOff val="50000"/>
                  </a:schemeClr>
                </a:solidFill>
                <a:latin typeface="Calibri Light" panose="020F0302020204030204" pitchFamily="34" charset="0"/>
                <a:cs typeface="Calibri Light" panose="020F0302020204030204" pitchFamily="34" charset="0"/>
              </a:rPr>
              <a:t>Circuit-Breaker</a:t>
            </a:r>
            <a:r>
              <a:rPr lang="en-GB" sz="2200" dirty="0">
                <a:solidFill>
                  <a:schemeClr val="tx1">
                    <a:lumMod val="50000"/>
                    <a:lumOff val="50000"/>
                  </a:schemeClr>
                </a:solidFill>
                <a:latin typeface="Calibri Light" panose="020F0302020204030204" pitchFamily="34" charset="0"/>
                <a:cs typeface="Calibri Light" panose="020F0302020204030204" pitchFamily="34" charset="0"/>
              </a:rPr>
              <a:t> Pattern</a:t>
            </a:r>
          </a:p>
          <a:p>
            <a:pPr lvl="1" algn="l"/>
            <a:r>
              <a:rPr lang="en-GB" sz="2200" i="1" dirty="0">
                <a:solidFill>
                  <a:schemeClr val="tx1">
                    <a:lumMod val="50000"/>
                    <a:lumOff val="50000"/>
                  </a:schemeClr>
                </a:solidFill>
                <a:latin typeface="Calibri Light" panose="020F0302020204030204" pitchFamily="34" charset="0"/>
                <a:cs typeface="Calibri Light" panose="020F0302020204030204" pitchFamily="34" charset="0"/>
              </a:rPr>
              <a:t>Hystrix</a:t>
            </a:r>
            <a:r>
              <a:rPr lang="en-GB" sz="2200" dirty="0">
                <a:solidFill>
                  <a:schemeClr val="tx1">
                    <a:lumMod val="50000"/>
                    <a:lumOff val="50000"/>
                  </a:schemeClr>
                </a:solidFill>
                <a:latin typeface="Calibri Light" panose="020F0302020204030204" pitchFamily="34" charset="0"/>
                <a:cs typeface="Calibri Light" panose="020F0302020204030204" pitchFamily="34" charset="0"/>
              </a:rPr>
              <a:t> Library</a:t>
            </a:r>
          </a:p>
          <a:p>
            <a:pPr marL="285750" indent="-285750" algn="l">
              <a:buFont typeface="Arial" panose="020B0604020202020204" pitchFamily="34" charset="0"/>
              <a:buChar char="•"/>
            </a:pPr>
            <a:r>
              <a:rPr lang="en-GB" sz="2200" i="1" dirty="0">
                <a:solidFill>
                  <a:schemeClr val="tx1">
                    <a:lumMod val="50000"/>
                    <a:lumOff val="50000"/>
                  </a:schemeClr>
                </a:solidFill>
                <a:latin typeface="Calibri Light" panose="020F0302020204030204" pitchFamily="34" charset="0"/>
                <a:cs typeface="Calibri Light" panose="020F0302020204030204" pitchFamily="34" charset="0"/>
              </a:rPr>
              <a:t>Bulkheading</a:t>
            </a:r>
            <a:r>
              <a:rPr lang="en-GB" sz="2200" dirty="0">
                <a:solidFill>
                  <a:schemeClr val="tx1">
                    <a:lumMod val="50000"/>
                    <a:lumOff val="50000"/>
                  </a:schemeClr>
                </a:solidFill>
                <a:latin typeface="Calibri Light" panose="020F0302020204030204" pitchFamily="34" charset="0"/>
                <a:cs typeface="Calibri Light" panose="020F0302020204030204" pitchFamily="34" charset="0"/>
              </a:rPr>
              <a:t> Pattern</a:t>
            </a:r>
          </a:p>
          <a:p>
            <a:pPr lvl="1" algn="l"/>
            <a:r>
              <a:rPr lang="en-GB" sz="2200" dirty="0">
                <a:solidFill>
                  <a:schemeClr val="tx1">
                    <a:lumMod val="50000"/>
                    <a:lumOff val="50000"/>
                  </a:schemeClr>
                </a:solidFill>
                <a:latin typeface="Calibri Light" panose="020F0302020204030204" pitchFamily="34" charset="0"/>
                <a:cs typeface="Calibri Light" panose="020F0302020204030204" pitchFamily="34" charset="0"/>
              </a:rPr>
              <a:t>Connection Pool Segregation</a:t>
            </a:r>
          </a:p>
          <a:p>
            <a:pPr marL="285750" indent="-285750" algn="l">
              <a:buFont typeface="Arial" panose="020B0604020202020204" pitchFamily="34" charset="0"/>
              <a:buChar char="•"/>
            </a:pPr>
            <a:r>
              <a:rPr lang="en-GB" sz="2200" dirty="0">
                <a:solidFill>
                  <a:schemeClr val="tx1">
                    <a:lumMod val="50000"/>
                    <a:lumOff val="50000"/>
                  </a:schemeClr>
                </a:solidFill>
                <a:latin typeface="Calibri Light" panose="020F0302020204030204" pitchFamily="34" charset="0"/>
                <a:cs typeface="Calibri Light" panose="020F0302020204030204" pitchFamily="34" charset="0"/>
              </a:rPr>
              <a:t>Load Balancing</a:t>
            </a:r>
          </a:p>
          <a:p>
            <a:pPr lvl="1" algn="l"/>
            <a:r>
              <a:rPr lang="en-GB" sz="2200" i="1" dirty="0">
                <a:solidFill>
                  <a:schemeClr val="tx1">
                    <a:lumMod val="50000"/>
                    <a:lumOff val="50000"/>
                  </a:schemeClr>
                </a:solidFill>
                <a:latin typeface="Calibri Light" panose="020F0302020204030204" pitchFamily="34" charset="0"/>
                <a:cs typeface="Calibri Light" panose="020F0302020204030204" pitchFamily="34" charset="0"/>
              </a:rPr>
              <a:t>ELB</a:t>
            </a:r>
          </a:p>
          <a:p>
            <a:pPr marL="285750" indent="-285750" algn="l">
              <a:buFont typeface="Arial" panose="020B0604020202020204" pitchFamily="34" charset="0"/>
              <a:buChar char="•"/>
            </a:pPr>
            <a:r>
              <a:rPr lang="en-GB" sz="2200" dirty="0">
                <a:solidFill>
                  <a:schemeClr val="tx1">
                    <a:lumMod val="50000"/>
                    <a:lumOff val="50000"/>
                  </a:schemeClr>
                </a:solidFill>
                <a:latin typeface="Calibri Light" panose="020F0302020204030204" pitchFamily="34" charset="0"/>
                <a:cs typeface="Calibri Light" panose="020F0302020204030204" pitchFamily="34" charset="0"/>
              </a:rPr>
              <a:t>Caching</a:t>
            </a:r>
          </a:p>
          <a:p>
            <a:pPr lvl="1" algn="l"/>
            <a:r>
              <a:rPr lang="en-GB" sz="2200" i="1" dirty="0">
                <a:solidFill>
                  <a:schemeClr val="tx1">
                    <a:lumMod val="50000"/>
                    <a:lumOff val="50000"/>
                  </a:schemeClr>
                </a:solidFill>
                <a:latin typeface="Calibri Light" panose="020F0302020204030204" pitchFamily="34" charset="0"/>
                <a:cs typeface="Calibri Light" panose="020F0302020204030204" pitchFamily="34" charset="0"/>
              </a:rPr>
              <a:t>ElastiCache</a:t>
            </a:r>
          </a:p>
        </p:txBody>
      </p:sp>
    </p:spTree>
    <p:extLst>
      <p:ext uri="{BB962C8B-B14F-4D97-AF65-F5344CB8AC3E}">
        <p14:creationId xmlns:p14="http://schemas.microsoft.com/office/powerpoint/2010/main" val="38673746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6353-3EC7-44CD-93A4-12924A06A948}"/>
              </a:ext>
            </a:extLst>
          </p:cNvPr>
          <p:cNvSpPr>
            <a:spLocks noGrp="1"/>
          </p:cNvSpPr>
          <p:nvPr>
            <p:ph type="title"/>
          </p:nvPr>
        </p:nvSpPr>
        <p:spPr>
          <a:xfrm>
            <a:off x="736811" y="348214"/>
            <a:ext cx="7290054" cy="1499616"/>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txBody>
          <a:bodyPr/>
          <a:lstStyle/>
          <a:p>
            <a:r>
              <a:rPr lang="en-GB" dirty="0">
                <a:solidFill>
                  <a:schemeClr val="accent2"/>
                </a:solidFill>
              </a:rPr>
              <a:t>Pattern: Hystrix Circuit Breaker</a:t>
            </a:r>
          </a:p>
        </p:txBody>
      </p:sp>
      <p:sp>
        <p:nvSpPr>
          <p:cNvPr id="5" name="Content Placeholder 4">
            <a:extLst>
              <a:ext uri="{FF2B5EF4-FFF2-40B4-BE49-F238E27FC236}">
                <a16:creationId xmlns:a16="http://schemas.microsoft.com/office/drawing/2014/main" id="{6BE7E175-D983-4969-AFC2-DA678495E201}"/>
              </a:ext>
            </a:extLst>
          </p:cNvPr>
          <p:cNvSpPr>
            <a:spLocks noGrp="1"/>
          </p:cNvSpPr>
          <p:nvPr>
            <p:ph idx="1"/>
          </p:nvPr>
        </p:nvSpPr>
        <p:spPr>
          <a:xfrm>
            <a:off x="768096" y="5373216"/>
            <a:ext cx="7290055" cy="1097488"/>
          </a:xfrm>
        </p:spPr>
        <p:txBody>
          <a:bodyPr>
            <a:normAutofit/>
          </a:bodyPr>
          <a:lstStyle/>
          <a:p>
            <a:r>
              <a:rPr lang="en-GB" i="1" dirty="0">
                <a:solidFill>
                  <a:schemeClr val="tx1">
                    <a:lumMod val="50000"/>
                    <a:lumOff val="50000"/>
                  </a:schemeClr>
                </a:solidFill>
                <a:latin typeface="Calibri Light" panose="020F0302020204030204" pitchFamily="34" charset="0"/>
                <a:cs typeface="Calibri Light" panose="020F0302020204030204" pitchFamily="34" charset="0"/>
              </a:rPr>
              <a:t>When Dependency B gets saturated by latent network connections, the service using Hystrix would now throw an exception </a:t>
            </a:r>
            <a:br>
              <a:rPr lang="en-GB" i="1" dirty="0">
                <a:solidFill>
                  <a:schemeClr val="tx1">
                    <a:lumMod val="50000"/>
                    <a:lumOff val="50000"/>
                  </a:schemeClr>
                </a:solidFill>
                <a:latin typeface="Calibri Light" panose="020F0302020204030204" pitchFamily="34" charset="0"/>
                <a:cs typeface="Calibri Light" panose="020F0302020204030204" pitchFamily="34" charset="0"/>
              </a:rPr>
            </a:br>
            <a:r>
              <a:rPr lang="en-GB" i="1" dirty="0">
                <a:solidFill>
                  <a:schemeClr val="tx1">
                    <a:lumMod val="50000"/>
                    <a:lumOff val="50000"/>
                  </a:schemeClr>
                </a:solidFill>
                <a:latin typeface="Calibri Light" panose="020F0302020204030204" pitchFamily="34" charset="0"/>
                <a:cs typeface="Calibri Light" panose="020F0302020204030204" pitchFamily="34" charset="0"/>
              </a:rPr>
              <a:t>(or return fall-back) immediately due to queue rejection.</a:t>
            </a:r>
            <a:endParaRPr lang="en-GB" dirty="0">
              <a:solidFill>
                <a:schemeClr val="tx1">
                  <a:lumMod val="50000"/>
                  <a:lumOff val="50000"/>
                </a:schemeClr>
              </a:solidFill>
              <a:latin typeface="Calibri Light" panose="020F0302020204030204" pitchFamily="34" charset="0"/>
              <a:cs typeface="Calibri Light" panose="020F0302020204030204" pitchFamily="34" charset="0"/>
            </a:endParaRPr>
          </a:p>
          <a:p>
            <a:endParaRPr lang="en-GB" dirty="0"/>
          </a:p>
        </p:txBody>
      </p:sp>
      <p:sp>
        <p:nvSpPr>
          <p:cNvPr id="4" name="Footer Placeholder 3">
            <a:extLst>
              <a:ext uri="{FF2B5EF4-FFF2-40B4-BE49-F238E27FC236}">
                <a16:creationId xmlns:a16="http://schemas.microsoft.com/office/drawing/2014/main" id="{7A9F99BA-23E5-4BE8-9B4D-0BB849DB5E32}"/>
              </a:ext>
            </a:extLst>
          </p:cNvPr>
          <p:cNvSpPr>
            <a:spLocks noGrp="1"/>
          </p:cNvSpPr>
          <p:nvPr>
            <p:ph type="ftr" sz="quarter" idx="11"/>
          </p:nvPr>
        </p:nvSpPr>
        <p:spPr/>
        <p:txBody>
          <a:bodyPr/>
          <a:lstStyle/>
          <a:p>
            <a:r>
              <a:rPr lang="en-GB" altLang="en-US" dirty="0"/>
              <a:t>maria.perez.cv@gmail.com</a:t>
            </a:r>
          </a:p>
        </p:txBody>
      </p:sp>
      <p:pic>
        <p:nvPicPr>
          <p:cNvPr id="3" name="Picture 2">
            <a:extLst>
              <a:ext uri="{FF2B5EF4-FFF2-40B4-BE49-F238E27FC236}">
                <a16:creationId xmlns:a16="http://schemas.microsoft.com/office/drawing/2014/main" id="{24E02249-F7FB-49A6-A6CD-66C78D5937CD}"/>
              </a:ext>
            </a:extLst>
          </p:cNvPr>
          <p:cNvPicPr>
            <a:picLocks noChangeAspect="1"/>
          </p:cNvPicPr>
          <p:nvPr/>
        </p:nvPicPr>
        <p:blipFill>
          <a:blip r:embed="rId3"/>
          <a:stretch>
            <a:fillRect/>
          </a:stretch>
        </p:blipFill>
        <p:spPr>
          <a:xfrm>
            <a:off x="395536" y="1592796"/>
            <a:ext cx="8229600" cy="3672408"/>
          </a:xfrm>
          <a:prstGeom prst="rect">
            <a:avLst/>
          </a:prstGeom>
        </p:spPr>
      </p:pic>
    </p:spTree>
    <p:extLst>
      <p:ext uri="{BB962C8B-B14F-4D97-AF65-F5344CB8AC3E}">
        <p14:creationId xmlns:p14="http://schemas.microsoft.com/office/powerpoint/2010/main" val="983831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6353-3EC7-44CD-93A4-12924A06A948}"/>
              </a:ext>
            </a:extLst>
          </p:cNvPr>
          <p:cNvSpPr>
            <a:spLocks noGrp="1"/>
          </p:cNvSpPr>
          <p:nvPr>
            <p:ph type="title"/>
          </p:nvPr>
        </p:nvSpPr>
        <p:spPr>
          <a:xfrm>
            <a:off x="768096" y="471509"/>
            <a:ext cx="7764344" cy="1301307"/>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txBody>
          <a:bodyPr>
            <a:normAutofit/>
          </a:bodyPr>
          <a:lstStyle/>
          <a:p>
            <a:r>
              <a:rPr lang="en-GB" dirty="0">
                <a:solidFill>
                  <a:schemeClr val="accent4">
                    <a:lumMod val="75000"/>
                  </a:schemeClr>
                </a:solidFill>
              </a:rPr>
              <a:t>Anti-Patterns with Microservices</a:t>
            </a:r>
          </a:p>
        </p:txBody>
      </p:sp>
      <p:pic>
        <p:nvPicPr>
          <p:cNvPr id="3" name="Content Placeholder 2">
            <a:extLst>
              <a:ext uri="{FF2B5EF4-FFF2-40B4-BE49-F238E27FC236}">
                <a16:creationId xmlns:a16="http://schemas.microsoft.com/office/drawing/2014/main" id="{8E27820C-17B8-42B7-93A8-B1FC5816B93C}"/>
              </a:ext>
            </a:extLst>
          </p:cNvPr>
          <p:cNvPicPr>
            <a:picLocks noGrp="1" noChangeAspect="1"/>
          </p:cNvPicPr>
          <p:nvPr>
            <p:ph idx="1"/>
          </p:nvPr>
        </p:nvPicPr>
        <p:blipFill>
          <a:blip r:embed="rId3"/>
          <a:stretch>
            <a:fillRect/>
          </a:stretch>
        </p:blipFill>
        <p:spPr>
          <a:xfrm>
            <a:off x="0" y="1772816"/>
            <a:ext cx="4259263" cy="4407025"/>
          </a:xfrm>
          <a:prstGeom prst="rect">
            <a:avLst/>
          </a:prstGeom>
        </p:spPr>
      </p:pic>
      <p:sp>
        <p:nvSpPr>
          <p:cNvPr id="5" name="Footer Placeholder 4">
            <a:extLst>
              <a:ext uri="{FF2B5EF4-FFF2-40B4-BE49-F238E27FC236}">
                <a16:creationId xmlns:a16="http://schemas.microsoft.com/office/drawing/2014/main" id="{AD7DEEB8-E18F-427F-907B-673AD75F89CD}"/>
              </a:ext>
            </a:extLst>
          </p:cNvPr>
          <p:cNvSpPr>
            <a:spLocks noGrp="1"/>
          </p:cNvSpPr>
          <p:nvPr>
            <p:ph type="ftr" sz="quarter" idx="11"/>
          </p:nvPr>
        </p:nvSpPr>
        <p:spPr/>
        <p:txBody>
          <a:bodyPr/>
          <a:lstStyle/>
          <a:p>
            <a:r>
              <a:rPr lang="en-GB" altLang="en-US"/>
              <a:t>maria.perez.cv@gmail.com</a:t>
            </a:r>
          </a:p>
        </p:txBody>
      </p:sp>
      <p:sp>
        <p:nvSpPr>
          <p:cNvPr id="4" name="Rectangle 3">
            <a:extLst>
              <a:ext uri="{FF2B5EF4-FFF2-40B4-BE49-F238E27FC236}">
                <a16:creationId xmlns:a16="http://schemas.microsoft.com/office/drawing/2014/main" id="{2F80B152-124C-48DC-A4E7-AB0C48454053}"/>
              </a:ext>
            </a:extLst>
          </p:cNvPr>
          <p:cNvSpPr/>
          <p:nvPr/>
        </p:nvSpPr>
        <p:spPr>
          <a:xfrm>
            <a:off x="4427984" y="2063679"/>
            <a:ext cx="4536504" cy="3785652"/>
          </a:xfrm>
          <a:prstGeom prst="rect">
            <a:avLst/>
          </a:prstGeom>
        </p:spPr>
        <p:txBody>
          <a:bodyPr wrap="square">
            <a:spAutoFit/>
          </a:bodyPr>
          <a:lstStyle/>
          <a:p>
            <a:pPr algn="l"/>
            <a:r>
              <a:rPr lang="en-GB" sz="2000" b="1" dirty="0">
                <a:solidFill>
                  <a:schemeClr val="tx1">
                    <a:lumMod val="50000"/>
                    <a:lumOff val="50000"/>
                  </a:schemeClr>
                </a:solidFill>
                <a:latin typeface="Calibri Light" panose="020F0302020204030204" pitchFamily="34" charset="0"/>
                <a:cs typeface="Calibri Light" panose="020F0302020204030204" pitchFamily="34" charset="0"/>
              </a:rPr>
              <a:t>Entity Services Pattern:</a:t>
            </a:r>
          </a:p>
          <a:p>
            <a:pPr marL="285750" indent="-285750" algn="l">
              <a:buFont typeface="Arial" panose="020B0604020202020204" pitchFamily="34" charset="0"/>
              <a:buChar char="•"/>
            </a:pPr>
            <a:r>
              <a:rPr lang="en-GB" sz="2000" dirty="0">
                <a:solidFill>
                  <a:schemeClr val="tx1">
                    <a:lumMod val="50000"/>
                    <a:lumOff val="50000"/>
                  </a:schemeClr>
                </a:solidFill>
                <a:latin typeface="Calibri Light" panose="020F0302020204030204" pitchFamily="34" charset="0"/>
                <a:cs typeface="Calibri Light" panose="020F0302020204030204" pitchFamily="34" charset="0"/>
              </a:rPr>
              <a:t>It's an Enterprise Architecture ANTIPATTERN</a:t>
            </a:r>
          </a:p>
          <a:p>
            <a:pPr marL="285750" indent="-285750" algn="l">
              <a:buFont typeface="Arial" panose="020B0604020202020204" pitchFamily="34" charset="0"/>
              <a:buChar char="•"/>
            </a:pPr>
            <a:r>
              <a:rPr lang="en-GB" sz="2000" dirty="0">
                <a:solidFill>
                  <a:schemeClr val="tx1">
                    <a:lumMod val="50000"/>
                    <a:lumOff val="50000"/>
                  </a:schemeClr>
                </a:solidFill>
                <a:latin typeface="Calibri Light" panose="020F0302020204030204" pitchFamily="34" charset="0"/>
                <a:cs typeface="Calibri Light" panose="020F0302020204030204" pitchFamily="34" charset="0"/>
              </a:rPr>
              <a:t>It's a common pattern used in SOA.</a:t>
            </a:r>
          </a:p>
          <a:p>
            <a:pPr marL="285750" indent="-285750" algn="l">
              <a:buFont typeface="Arial" panose="020B0604020202020204" pitchFamily="34" charset="0"/>
              <a:buChar char="•"/>
            </a:pPr>
            <a:r>
              <a:rPr lang="en-GB" sz="2000" i="1" dirty="0">
                <a:solidFill>
                  <a:schemeClr val="tx1">
                    <a:lumMod val="50000"/>
                    <a:lumOff val="50000"/>
                  </a:schemeClr>
                </a:solidFill>
                <a:latin typeface="Calibri Light" panose="020F0302020204030204" pitchFamily="34" charset="0"/>
                <a:cs typeface="Calibri Light" panose="020F0302020204030204" pitchFamily="34" charset="0"/>
              </a:rPr>
              <a:t>MuleSoft</a:t>
            </a:r>
            <a:r>
              <a:rPr lang="en-GB" sz="2000" dirty="0">
                <a:solidFill>
                  <a:schemeClr val="tx1">
                    <a:lumMod val="50000"/>
                    <a:lumOff val="50000"/>
                  </a:schemeClr>
                </a:solidFill>
                <a:latin typeface="Calibri Light" panose="020F0302020204030204" pitchFamily="34" charset="0"/>
                <a:cs typeface="Calibri Light" panose="020F0302020204030204" pitchFamily="34" charset="0"/>
              </a:rPr>
              <a:t> ESB and other SOA Providers promote it as a Service Layer API</a:t>
            </a:r>
          </a:p>
          <a:p>
            <a:pPr algn="l"/>
            <a:endParaRPr lang="en-GB" sz="2000" dirty="0">
              <a:solidFill>
                <a:schemeClr val="tx1">
                  <a:lumMod val="50000"/>
                  <a:lumOff val="50000"/>
                </a:schemeClr>
              </a:solidFill>
              <a:latin typeface="Calibri Light" panose="020F0302020204030204" pitchFamily="34" charset="0"/>
              <a:cs typeface="Calibri Light" panose="020F0302020204030204" pitchFamily="34" charset="0"/>
            </a:endParaRPr>
          </a:p>
          <a:p>
            <a:pPr algn="l"/>
            <a:r>
              <a:rPr lang="en-GB" sz="2000" dirty="0">
                <a:solidFill>
                  <a:schemeClr val="tx1">
                    <a:lumMod val="50000"/>
                    <a:lumOff val="50000"/>
                  </a:schemeClr>
                </a:solidFill>
                <a:latin typeface="Calibri Light" panose="020F0302020204030204" pitchFamily="34" charset="0"/>
                <a:cs typeface="Calibri Light" panose="020F0302020204030204" pitchFamily="34" charset="0"/>
              </a:rPr>
              <a:t>These dependencies lead to an operational &amp; semantic coupling which will affect availability, performance and capacity, and changes in one service may ripple through to other services</a:t>
            </a:r>
          </a:p>
        </p:txBody>
      </p:sp>
    </p:spTree>
    <p:extLst>
      <p:ext uri="{BB962C8B-B14F-4D97-AF65-F5344CB8AC3E}">
        <p14:creationId xmlns:p14="http://schemas.microsoft.com/office/powerpoint/2010/main" val="30646320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EC4E-4612-4523-8029-617CC3FBAC05}"/>
              </a:ext>
            </a:extLst>
          </p:cNvPr>
          <p:cNvSpPr>
            <a:spLocks noGrp="1"/>
          </p:cNvSpPr>
          <p:nvPr>
            <p:ph type="title"/>
          </p:nvPr>
        </p:nvSpPr>
        <p:spPr>
          <a:xfrm>
            <a:off x="768096" y="123152"/>
            <a:ext cx="7290054" cy="1536192"/>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p:spPr>
        <p:txBody>
          <a:bodyPr>
            <a:normAutofit/>
          </a:bodyPr>
          <a:lstStyle/>
          <a:p>
            <a:r>
              <a:rPr lang="en-GB" dirty="0">
                <a:solidFill>
                  <a:schemeClr val="accent2"/>
                </a:solidFill>
                <a:cs typeface="Calibri Light" panose="020F0302020204030204" pitchFamily="34" charset="0"/>
              </a:rPr>
              <a:t>A continuous integration, test, and deployment solution With docker</a:t>
            </a:r>
          </a:p>
        </p:txBody>
      </p:sp>
      <p:sp>
        <p:nvSpPr>
          <p:cNvPr id="11" name="Content Placeholder 10">
            <a:extLst>
              <a:ext uri="{FF2B5EF4-FFF2-40B4-BE49-F238E27FC236}">
                <a16:creationId xmlns:a16="http://schemas.microsoft.com/office/drawing/2014/main" id="{B3EF31DC-840C-4F1D-A57F-377FF5A25D4B}"/>
              </a:ext>
            </a:extLst>
          </p:cNvPr>
          <p:cNvSpPr>
            <a:spLocks noGrp="1"/>
          </p:cNvSpPr>
          <p:nvPr>
            <p:ph sz="half" idx="1"/>
          </p:nvPr>
        </p:nvSpPr>
        <p:spPr/>
        <p:txBody>
          <a:bodyPr/>
          <a:lstStyle/>
          <a:p>
            <a:r>
              <a:rPr lang="en-GB" dirty="0"/>
              <a:t>  </a:t>
            </a:r>
          </a:p>
        </p:txBody>
      </p:sp>
      <p:sp>
        <p:nvSpPr>
          <p:cNvPr id="3" name="Footer Placeholder 2">
            <a:extLst>
              <a:ext uri="{FF2B5EF4-FFF2-40B4-BE49-F238E27FC236}">
                <a16:creationId xmlns:a16="http://schemas.microsoft.com/office/drawing/2014/main" id="{4D0568D5-1206-4700-9C15-CD6A62FC468E}"/>
              </a:ext>
            </a:extLst>
          </p:cNvPr>
          <p:cNvSpPr>
            <a:spLocks noGrp="1"/>
          </p:cNvSpPr>
          <p:nvPr>
            <p:ph type="ftr" sz="quarter" idx="11"/>
          </p:nvPr>
        </p:nvSpPr>
        <p:spPr/>
        <p:txBody>
          <a:bodyPr/>
          <a:lstStyle/>
          <a:p>
            <a:r>
              <a:rPr lang="en-GB" altLang="en-US" dirty="0"/>
              <a:t>maria.perez.cv@gmail.com</a:t>
            </a:r>
          </a:p>
        </p:txBody>
      </p:sp>
      <p:sp>
        <p:nvSpPr>
          <p:cNvPr id="5" name="Rectangle 4">
            <a:extLst>
              <a:ext uri="{FF2B5EF4-FFF2-40B4-BE49-F238E27FC236}">
                <a16:creationId xmlns:a16="http://schemas.microsoft.com/office/drawing/2014/main" id="{835CD28F-E6DF-436B-B0CE-27CC485FFDD4}"/>
              </a:ext>
            </a:extLst>
          </p:cNvPr>
          <p:cNvSpPr/>
          <p:nvPr/>
        </p:nvSpPr>
        <p:spPr>
          <a:xfrm>
            <a:off x="4788024" y="1706032"/>
            <a:ext cx="4536504" cy="2062103"/>
          </a:xfrm>
          <a:prstGeom prst="rect">
            <a:avLst/>
          </a:prstGeom>
        </p:spPr>
        <p:txBody>
          <a:bodyPr wrap="square">
            <a:spAutoFit/>
          </a:bodyPr>
          <a:lstStyle/>
          <a:p>
            <a:pPr marL="457200" indent="-457200" algn="l">
              <a:buAutoNum type="arabicPeriod"/>
            </a:pPr>
            <a:r>
              <a:rPr lang="en-GB" sz="1600" dirty="0">
                <a:solidFill>
                  <a:schemeClr val="tx1">
                    <a:lumMod val="50000"/>
                    <a:lumOff val="50000"/>
                  </a:schemeClr>
                </a:solidFill>
                <a:latin typeface="Calibri Light" panose="020F0302020204030204" pitchFamily="34" charset="0"/>
                <a:cs typeface="Calibri Light" panose="020F0302020204030204" pitchFamily="34" charset="0"/>
              </a:rPr>
              <a:t>Developer updates workspace</a:t>
            </a:r>
          </a:p>
          <a:p>
            <a:pPr marL="457200" indent="-457200" algn="l">
              <a:buFontTx/>
              <a:buAutoNum type="arabicPeriod"/>
            </a:pPr>
            <a:r>
              <a:rPr lang="en-GB" sz="1600" dirty="0">
                <a:solidFill>
                  <a:schemeClr val="tx1">
                    <a:lumMod val="50000"/>
                    <a:lumOff val="50000"/>
                  </a:schemeClr>
                </a:solidFill>
                <a:latin typeface="Calibri Light" panose="020F0302020204030204" pitchFamily="34" charset="0"/>
                <a:cs typeface="Calibri Light" panose="020F0302020204030204" pitchFamily="34" charset="0"/>
              </a:rPr>
              <a:t>Jenkins receives notification</a:t>
            </a:r>
          </a:p>
          <a:p>
            <a:pPr marL="457200" indent="-457200" algn="l">
              <a:buAutoNum type="arabicPeriod"/>
            </a:pPr>
            <a:r>
              <a:rPr lang="en-GB" sz="1600" dirty="0">
                <a:solidFill>
                  <a:schemeClr val="tx1">
                    <a:lumMod val="50000"/>
                    <a:lumOff val="50000"/>
                  </a:schemeClr>
                </a:solidFill>
                <a:latin typeface="Calibri Light" panose="020F0302020204030204" pitchFamily="34" charset="0"/>
                <a:cs typeface="Calibri Light" panose="020F0302020204030204" pitchFamily="34" charset="0"/>
              </a:rPr>
              <a:t>Developer clones the workspace</a:t>
            </a:r>
          </a:p>
          <a:p>
            <a:pPr marL="457200" indent="-457200" algn="l">
              <a:buAutoNum type="arabicPeriod"/>
            </a:pPr>
            <a:r>
              <a:rPr lang="en-GB" sz="1600" dirty="0">
                <a:solidFill>
                  <a:schemeClr val="tx1">
                    <a:lumMod val="50000"/>
                    <a:lumOff val="50000"/>
                  </a:schemeClr>
                </a:solidFill>
                <a:latin typeface="Calibri Light" panose="020F0302020204030204" pitchFamily="34" charset="0"/>
                <a:cs typeface="Calibri Light" panose="020F0302020204030204" pitchFamily="34" charset="0"/>
              </a:rPr>
              <a:t>Creates the image</a:t>
            </a:r>
          </a:p>
          <a:p>
            <a:pPr marL="457200" indent="-457200" algn="l">
              <a:buAutoNum type="arabicPeriod"/>
            </a:pPr>
            <a:r>
              <a:rPr lang="en-GB" sz="1600" dirty="0">
                <a:solidFill>
                  <a:schemeClr val="tx1">
                    <a:lumMod val="50000"/>
                    <a:lumOff val="50000"/>
                  </a:schemeClr>
                </a:solidFill>
                <a:latin typeface="Calibri Light" panose="020F0302020204030204" pitchFamily="34" charset="0"/>
                <a:cs typeface="Calibri Light" panose="020F0302020204030204" pitchFamily="34" charset="0"/>
              </a:rPr>
              <a:t>Runs the test suite</a:t>
            </a:r>
          </a:p>
          <a:p>
            <a:pPr marL="457200" indent="-457200" algn="l">
              <a:buAutoNum type="arabicPeriod"/>
            </a:pPr>
            <a:r>
              <a:rPr lang="en-GB" sz="1600" dirty="0">
                <a:solidFill>
                  <a:schemeClr val="tx1">
                    <a:lumMod val="50000"/>
                    <a:lumOff val="50000"/>
                  </a:schemeClr>
                </a:solidFill>
                <a:latin typeface="Calibri Light" panose="020F0302020204030204" pitchFamily="34" charset="0"/>
                <a:cs typeface="Calibri Light" panose="020F0302020204030204" pitchFamily="34" charset="0"/>
              </a:rPr>
              <a:t>Pushes the image to Docker Hub.</a:t>
            </a:r>
          </a:p>
          <a:p>
            <a:pPr marL="457200" indent="-457200" algn="l">
              <a:buFontTx/>
              <a:buAutoNum type="arabicPeriod"/>
            </a:pPr>
            <a:r>
              <a:rPr lang="en-GB" sz="1600" dirty="0">
                <a:solidFill>
                  <a:schemeClr val="tx1">
                    <a:lumMod val="50000"/>
                    <a:lumOff val="50000"/>
                  </a:schemeClr>
                </a:solidFill>
                <a:latin typeface="Calibri Light" panose="020F0302020204030204" pitchFamily="34" charset="0"/>
                <a:cs typeface="Calibri Light" panose="020F0302020204030204" pitchFamily="34" charset="0"/>
              </a:rPr>
              <a:t>Developer pulls the image from Docker Hub to run on dev environment</a:t>
            </a:r>
          </a:p>
        </p:txBody>
      </p:sp>
      <p:sp>
        <p:nvSpPr>
          <p:cNvPr id="6" name="Rectangle 5">
            <a:extLst>
              <a:ext uri="{FF2B5EF4-FFF2-40B4-BE49-F238E27FC236}">
                <a16:creationId xmlns:a16="http://schemas.microsoft.com/office/drawing/2014/main" id="{C27AC150-CF6A-4935-96C3-2F4B41D9B0D8}"/>
              </a:ext>
            </a:extLst>
          </p:cNvPr>
          <p:cNvSpPr/>
          <p:nvPr/>
        </p:nvSpPr>
        <p:spPr>
          <a:xfrm>
            <a:off x="395536" y="2354526"/>
            <a:ext cx="4536504" cy="400110"/>
          </a:xfrm>
          <a:prstGeom prst="rect">
            <a:avLst/>
          </a:prstGeom>
        </p:spPr>
        <p:txBody>
          <a:bodyPr wrap="square">
            <a:spAutoFit/>
          </a:bodyPr>
          <a:lstStyle/>
          <a:p>
            <a:pPr algn="l"/>
            <a:r>
              <a:rPr lang="en-GB" sz="2000" dirty="0">
                <a:solidFill>
                  <a:schemeClr val="tx1">
                    <a:lumMod val="50000"/>
                    <a:lumOff val="50000"/>
                  </a:schemeClr>
                </a:solidFill>
                <a:latin typeface="Calibri Light" panose="020F0302020204030204" pitchFamily="34" charset="0"/>
                <a:cs typeface="Calibri Light" panose="020F0302020204030204" pitchFamily="34" charset="0"/>
              </a:rPr>
              <a:t>Environments view of the CI/CD lifecycle</a:t>
            </a:r>
          </a:p>
        </p:txBody>
      </p:sp>
      <p:pic>
        <p:nvPicPr>
          <p:cNvPr id="8" name="Picture 7">
            <a:extLst>
              <a:ext uri="{FF2B5EF4-FFF2-40B4-BE49-F238E27FC236}">
                <a16:creationId xmlns:a16="http://schemas.microsoft.com/office/drawing/2014/main" id="{32462B12-0C8C-4357-B58C-D51AA2D06FB7}"/>
              </a:ext>
            </a:extLst>
          </p:cNvPr>
          <p:cNvPicPr>
            <a:picLocks noChangeAspect="1"/>
          </p:cNvPicPr>
          <p:nvPr/>
        </p:nvPicPr>
        <p:blipFill>
          <a:blip r:embed="rId3"/>
          <a:stretch>
            <a:fillRect/>
          </a:stretch>
        </p:blipFill>
        <p:spPr>
          <a:xfrm>
            <a:off x="4932040" y="3929479"/>
            <a:ext cx="4055073" cy="2539712"/>
          </a:xfrm>
          <a:prstGeom prst="rect">
            <a:avLst/>
          </a:prstGeom>
        </p:spPr>
      </p:pic>
      <p:pic>
        <p:nvPicPr>
          <p:cNvPr id="7" name="Picture 6">
            <a:extLst>
              <a:ext uri="{FF2B5EF4-FFF2-40B4-BE49-F238E27FC236}">
                <a16:creationId xmlns:a16="http://schemas.microsoft.com/office/drawing/2014/main" id="{EBD03606-CC59-4E3F-AA48-1CD114728057}"/>
              </a:ext>
            </a:extLst>
          </p:cNvPr>
          <p:cNvPicPr>
            <a:picLocks noChangeAspect="1"/>
          </p:cNvPicPr>
          <p:nvPr/>
        </p:nvPicPr>
        <p:blipFill>
          <a:blip r:embed="rId4"/>
          <a:stretch>
            <a:fillRect/>
          </a:stretch>
        </p:blipFill>
        <p:spPr>
          <a:xfrm>
            <a:off x="95723" y="2754312"/>
            <a:ext cx="4720433" cy="2896554"/>
          </a:xfrm>
          <a:prstGeom prst="rect">
            <a:avLst/>
          </a:prstGeom>
        </p:spPr>
      </p:pic>
    </p:spTree>
    <p:extLst>
      <p:ext uri="{BB962C8B-B14F-4D97-AF65-F5344CB8AC3E}">
        <p14:creationId xmlns:p14="http://schemas.microsoft.com/office/powerpoint/2010/main" val="171234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pattFill prst="dotDmnd">
          <a:fgClr>
            <a:schemeClr val="accent1"/>
          </a:fgClr>
          <a:bgClr>
            <a:schemeClr val="bg1"/>
          </a:bgClr>
        </a:pattFill>
        <a:effectLst/>
      </p:bgPr>
    </p:bg>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8AEE207-05EB-4D8B-A823-C83821276E38}"/>
              </a:ext>
            </a:extLst>
          </p:cNvPr>
          <p:cNvSpPr>
            <a:spLocks noChangeArrowheads="1"/>
          </p:cNvSpPr>
          <p:nvPr/>
        </p:nvSpPr>
        <p:spPr bwMode="auto">
          <a:xfrm>
            <a:off x="4481896" y="836712"/>
            <a:ext cx="181822" cy="280294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GB" altLang="en-US" sz="4400" dirty="0">
              <a:solidFill>
                <a:schemeClr val="tx2"/>
              </a:solidFill>
              <a:latin typeface="Times New Roman" panose="02020603050405020304" pitchFamily="18" charset="0"/>
            </a:endParaRPr>
          </a:p>
          <a:p>
            <a:endParaRPr lang="en-GB" altLang="en-US" sz="4400" dirty="0">
              <a:solidFill>
                <a:schemeClr val="tx2"/>
              </a:solidFill>
              <a:latin typeface="Times New Roman" panose="02020603050405020304" pitchFamily="18" charset="0"/>
            </a:endParaRPr>
          </a:p>
          <a:p>
            <a:br>
              <a:rPr lang="en-GB" altLang="en-US" sz="4400" dirty="0">
                <a:solidFill>
                  <a:schemeClr val="tx2"/>
                </a:solidFill>
                <a:latin typeface="Times New Roman" panose="02020603050405020304" pitchFamily="18" charset="0"/>
              </a:rPr>
            </a:br>
            <a:endParaRPr lang="en-GB" altLang="en-US" sz="4400" dirty="0">
              <a:solidFill>
                <a:schemeClr val="tx2"/>
              </a:solidFill>
              <a:latin typeface="Times New Roman" panose="02020603050405020304" pitchFamily="18" charset="0"/>
            </a:endParaRPr>
          </a:p>
        </p:txBody>
      </p:sp>
      <p:sp>
        <p:nvSpPr>
          <p:cNvPr id="5" name="Title 4">
            <a:extLst>
              <a:ext uri="{FF2B5EF4-FFF2-40B4-BE49-F238E27FC236}">
                <a16:creationId xmlns:a16="http://schemas.microsoft.com/office/drawing/2014/main" id="{5E4A351E-3A7D-414C-89F8-DA95FA9F675E}"/>
              </a:ext>
            </a:extLst>
          </p:cNvPr>
          <p:cNvSpPr>
            <a:spLocks noGrp="1"/>
          </p:cNvSpPr>
          <p:nvPr>
            <p:ph type="title"/>
          </p:nvPr>
        </p:nvSpPr>
        <p:spPr/>
        <p:txBody>
          <a:bodyPr/>
          <a:lstStyle/>
          <a:p>
            <a:r>
              <a:rPr lang="en-GB" altLang="en-US" dirty="0">
                <a:solidFill>
                  <a:schemeClr val="accent2"/>
                </a:solidFill>
                <a:latin typeface="Lucida Bright" panose="02040602050505020304" pitchFamily="18" charset="0"/>
              </a:rPr>
              <a:t>Thank you</a:t>
            </a:r>
          </a:p>
        </p:txBody>
      </p:sp>
      <p:sp>
        <p:nvSpPr>
          <p:cNvPr id="6" name="Content Placeholder 5">
            <a:extLst>
              <a:ext uri="{FF2B5EF4-FFF2-40B4-BE49-F238E27FC236}">
                <a16:creationId xmlns:a16="http://schemas.microsoft.com/office/drawing/2014/main" id="{D5A5195B-2AC7-4156-A5AB-EBEB2F5D2621}"/>
              </a:ext>
            </a:extLst>
          </p:cNvPr>
          <p:cNvSpPr>
            <a:spLocks noGrp="1"/>
          </p:cNvSpPr>
          <p:nvPr>
            <p:ph idx="1"/>
          </p:nvPr>
        </p:nvSpPr>
        <p:spPr/>
        <p:txBody>
          <a:bodyPr>
            <a:normAutofit/>
          </a:bodyPr>
          <a:lstStyle/>
          <a:p>
            <a:pPr algn="ctr"/>
            <a:r>
              <a:rPr lang="en-GB" altLang="en-US" sz="3600" i="1" dirty="0">
                <a:solidFill>
                  <a:schemeClr val="tx1">
                    <a:lumMod val="50000"/>
                    <a:lumOff val="50000"/>
                  </a:schemeClr>
                </a:solidFill>
                <a:latin typeface="Calibri" panose="020F0502020204030204" pitchFamily="34" charset="0"/>
                <a:cs typeface="Calibri" panose="020F0502020204030204" pitchFamily="34" charset="0"/>
              </a:rPr>
              <a:t>“Good design is obvious. </a:t>
            </a:r>
          </a:p>
          <a:p>
            <a:pPr algn="ctr"/>
            <a:r>
              <a:rPr lang="en-GB" altLang="en-US" sz="3600" i="1" dirty="0">
                <a:solidFill>
                  <a:schemeClr val="tx1">
                    <a:lumMod val="50000"/>
                    <a:lumOff val="50000"/>
                  </a:schemeClr>
                </a:solidFill>
                <a:latin typeface="Calibri" panose="020F0502020204030204" pitchFamily="34" charset="0"/>
                <a:cs typeface="Calibri" panose="020F0502020204030204" pitchFamily="34" charset="0"/>
              </a:rPr>
              <a:t>Great design is transparent” </a:t>
            </a:r>
          </a:p>
          <a:p>
            <a:pPr algn="ctr"/>
            <a:r>
              <a:rPr lang="en-GB" altLang="en-US" sz="3600" dirty="0">
                <a:solidFill>
                  <a:schemeClr val="tx1">
                    <a:lumMod val="50000"/>
                    <a:lumOff val="50000"/>
                  </a:schemeClr>
                </a:solidFill>
                <a:latin typeface="Calibri" panose="020F0502020204030204" pitchFamily="34" charset="0"/>
                <a:cs typeface="Calibri" panose="020F0502020204030204" pitchFamily="34" charset="0"/>
              </a:rPr>
              <a:t>G. Sparano</a:t>
            </a:r>
          </a:p>
        </p:txBody>
      </p:sp>
      <p:sp>
        <p:nvSpPr>
          <p:cNvPr id="2" name="Date Placeholder 1">
            <a:extLst>
              <a:ext uri="{FF2B5EF4-FFF2-40B4-BE49-F238E27FC236}">
                <a16:creationId xmlns:a16="http://schemas.microsoft.com/office/drawing/2014/main" id="{F77474F9-250D-496A-9AE1-198608ADD831}"/>
              </a:ext>
            </a:extLst>
          </p:cNvPr>
          <p:cNvSpPr>
            <a:spLocks noGrp="1"/>
          </p:cNvSpPr>
          <p:nvPr>
            <p:ph type="dt" sz="half" idx="10"/>
          </p:nvPr>
        </p:nvSpPr>
        <p:spPr/>
        <p:txBody>
          <a:bodyPr/>
          <a:lstStyle/>
          <a:p>
            <a:fld id="{E93DB962-9353-4D74-BF58-306AE175A127}" type="datetime1">
              <a:rPr lang="en-US" altLang="en-US" smtClean="0"/>
              <a:t>2/6/2018</a:t>
            </a:fld>
            <a:endParaRPr lang="en-GB" altLang="en-US" dirty="0"/>
          </a:p>
        </p:txBody>
      </p:sp>
      <p:sp>
        <p:nvSpPr>
          <p:cNvPr id="3" name="Footer Placeholder 2">
            <a:extLst>
              <a:ext uri="{FF2B5EF4-FFF2-40B4-BE49-F238E27FC236}">
                <a16:creationId xmlns:a16="http://schemas.microsoft.com/office/drawing/2014/main" id="{82E6F708-918D-468A-9BD7-4F4C0FA5C9DF}"/>
              </a:ext>
            </a:extLst>
          </p:cNvPr>
          <p:cNvSpPr>
            <a:spLocks noGrp="1"/>
          </p:cNvSpPr>
          <p:nvPr>
            <p:ph type="ftr" sz="quarter" idx="11"/>
          </p:nvPr>
        </p:nvSpPr>
        <p:spPr/>
        <p:txBody>
          <a:bodyPr/>
          <a:lstStyle/>
          <a:p>
            <a:r>
              <a:rPr lang="en-GB" altLang="en-US"/>
              <a:t>maria.perez.cv@gmail.com</a:t>
            </a:r>
          </a:p>
        </p:txBody>
      </p:sp>
      <p:sp>
        <p:nvSpPr>
          <p:cNvPr id="4" name="Slide Number Placeholder 3">
            <a:extLst>
              <a:ext uri="{FF2B5EF4-FFF2-40B4-BE49-F238E27FC236}">
                <a16:creationId xmlns:a16="http://schemas.microsoft.com/office/drawing/2014/main" id="{EFCE0229-4DC7-4596-B7BA-8D817D4BAA54}"/>
              </a:ext>
            </a:extLst>
          </p:cNvPr>
          <p:cNvSpPr>
            <a:spLocks noGrp="1"/>
          </p:cNvSpPr>
          <p:nvPr>
            <p:ph type="sldNum" sz="quarter" idx="12"/>
          </p:nvPr>
        </p:nvSpPr>
        <p:spPr/>
        <p:txBody>
          <a:bodyPr/>
          <a:lstStyle/>
          <a:p>
            <a:fld id="{841D858E-9EF9-45B5-BD2E-B16D99180AB9}" type="slidenum">
              <a:rPr lang="en-GB" altLang="en-US" smtClean="0"/>
              <a:pPr/>
              <a:t>8</a:t>
            </a:fld>
            <a:endParaRPr lang="en-GB"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1_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HMRC_Advanced</Template>
  <TotalTime>2323</TotalTime>
  <Words>430</Words>
  <Application>Microsoft Office PowerPoint</Application>
  <PresentationFormat>On-screen Show (4:3)</PresentationFormat>
  <Paragraphs>114</Paragraphs>
  <Slides>8</Slides>
  <Notes>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8</vt:i4>
      </vt:variant>
    </vt:vector>
  </HeadingPairs>
  <TitlesOfParts>
    <vt:vector size="19" baseType="lpstr">
      <vt:lpstr>Arial</vt:lpstr>
      <vt:lpstr>Calibri</vt:lpstr>
      <vt:lpstr>Calibri Light</vt:lpstr>
      <vt:lpstr>Lucida Bright</vt:lpstr>
      <vt:lpstr>Times</vt:lpstr>
      <vt:lpstr>Times New Roman</vt:lpstr>
      <vt:lpstr>Tw Cen MT</vt:lpstr>
      <vt:lpstr>Tw Cen MT Condensed</vt:lpstr>
      <vt:lpstr>Wingdings 3</vt:lpstr>
      <vt:lpstr>Integral</vt:lpstr>
      <vt:lpstr>1_Integral</vt:lpstr>
      <vt:lpstr>Micro-services Architecture  Solution Proposals</vt:lpstr>
      <vt:lpstr>Proposals </vt:lpstr>
      <vt:lpstr>A solution to stream data events into a data store</vt:lpstr>
      <vt:lpstr>Patterns with Microservices</vt:lpstr>
      <vt:lpstr>Pattern: Hystrix Circuit Breaker</vt:lpstr>
      <vt:lpstr>Anti-Patterns with Microservices</vt:lpstr>
      <vt:lpstr>A continuous integration, test, and deployment solution With docker</vt:lpstr>
      <vt:lpstr>Thank you</vt:lpstr>
    </vt:vector>
  </TitlesOfParts>
  <Company>Etala,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 Architecture Solution Proposals</dc:title>
  <dc:creator>maria perez</dc:creator>
  <cp:keywords>Solution Architect</cp:keywords>
  <cp:lastModifiedBy>Maria Perez</cp:lastModifiedBy>
  <cp:revision>206</cp:revision>
  <dcterms:created xsi:type="dcterms:W3CDTF">2009-09-04T11:17:32Z</dcterms:created>
  <dcterms:modified xsi:type="dcterms:W3CDTF">2018-02-06T10:28:05Z</dcterms:modified>
  <cp:category>Microservices Java Streaming Patterns</cp:category>
</cp:coreProperties>
</file>