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4"/>
  </p:sldMasterIdLst>
  <p:notesMasterIdLst>
    <p:notesMasterId r:id="rId14"/>
  </p:notesMasterIdLst>
  <p:handoutMasterIdLst>
    <p:handoutMasterId r:id="rId15"/>
  </p:handoutMasterIdLst>
  <p:sldIdLst>
    <p:sldId id="321" r:id="rId5"/>
    <p:sldId id="315" r:id="rId6"/>
    <p:sldId id="317" r:id="rId7"/>
    <p:sldId id="314" r:id="rId8"/>
    <p:sldId id="318" r:id="rId9"/>
    <p:sldId id="319" r:id="rId10"/>
    <p:sldId id="320" r:id="rId11"/>
    <p:sldId id="305" r:id="rId12"/>
    <p:sldId id="295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4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9900"/>
    <a:srgbClr val="99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97" autoAdjust="0"/>
    <p:restoredTop sz="72400" autoAdjust="0"/>
  </p:normalViewPr>
  <p:slideViewPr>
    <p:cSldViewPr snapToGrid="0" showGuides="1">
      <p:cViewPr varScale="1">
        <p:scale>
          <a:sx n="38" d="100"/>
          <a:sy n="38" d="100"/>
        </p:scale>
        <p:origin x="1810" y="48"/>
      </p:cViewPr>
      <p:guideLst>
        <p:guide orient="horz" pos="2160"/>
        <p:guide pos="24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3" d="100"/>
          <a:sy n="53" d="100"/>
        </p:scale>
        <p:origin x="2648" y="5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228672-4337-41E0-A109-2BF6C0A0EED5}" type="datetimeFigureOut">
              <a:rPr lang="en-US" smtClean="0"/>
              <a:pPr/>
              <a:t>3/5/2019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Page XX-#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81AB50-9623-476D-A480-EBA5402225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618692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942920" y="701566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r>
              <a:rPr lang="en-US" dirty="0"/>
              <a:t>text</a:t>
            </a:r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960720" y="4361954"/>
            <a:ext cx="4586881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1715808" y="646392"/>
            <a:ext cx="0" cy="800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" name="Text Box 9"/>
          <p:cNvSpPr txBox="1">
            <a:spLocks noChangeArrowheads="1"/>
          </p:cNvSpPr>
          <p:nvPr/>
        </p:nvSpPr>
        <p:spPr bwMode="auto">
          <a:xfrm>
            <a:off x="152400" y="717181"/>
            <a:ext cx="16002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 dirty="0">
                <a:latin typeface="Arial" pitchFamily="34" charset="0"/>
                <a:cs typeface="Arial" pitchFamily="34" charset="0"/>
              </a:rPr>
              <a:t>Instructor Notes:</a:t>
            </a:r>
          </a:p>
        </p:txBody>
      </p:sp>
      <p:sp>
        <p:nvSpPr>
          <p:cNvPr id="11" name="Rectangle 14"/>
          <p:cNvSpPr>
            <a:spLocks noChangeArrowheads="1"/>
          </p:cNvSpPr>
          <p:nvPr/>
        </p:nvSpPr>
        <p:spPr bwMode="auto">
          <a:xfrm>
            <a:off x="241300" y="152400"/>
            <a:ext cx="6500813" cy="309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446" tIns="46223" rIns="92446" bIns="46223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Arial" pitchFamily="34" charset="0"/>
                <a:cs typeface="Arial" pitchFamily="34" charset="0"/>
              </a:rPr>
              <a:t>Introduction</a:t>
            </a:r>
            <a:r>
              <a:rPr lang="en-US" sz="1200" baseline="0" dirty="0">
                <a:latin typeface="Arial" pitchFamily="34" charset="0"/>
                <a:cs typeface="Arial" pitchFamily="34" charset="0"/>
              </a:rPr>
              <a:t> to Web Services 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(SOAP &amp; REST) 		Working with JAX - RS 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14"/>
          <p:cNvSpPr>
            <a:spLocks noChangeArrowheads="1"/>
          </p:cNvSpPr>
          <p:nvPr/>
        </p:nvSpPr>
        <p:spPr bwMode="auto">
          <a:xfrm>
            <a:off x="3947027" y="8489733"/>
            <a:ext cx="2762530" cy="23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446" tIns="46223" rIns="92446" bIns="46223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latin typeface="Arial" pitchFamily="34" charset="0"/>
                <a:cs typeface="Arial" pitchFamily="34" charset="0"/>
              </a:rPr>
              <a:t>		 </a:t>
            </a:r>
            <a:r>
              <a:rPr lang="en-US" altLang="en-US" sz="1000" dirty="0">
                <a:latin typeface="Arial" pitchFamily="34" charset="0"/>
              </a:rPr>
              <a:t>Page 08-</a:t>
            </a:r>
            <a:fld id="{CCFBFAC2-2B51-4301-AB56-2B5BC657213B}" type="slidenum">
              <a:rPr lang="en-US" altLang="en-US" sz="1000" smtClean="0">
                <a:latin typeface="Arial" pitchFamily="34" charset="0"/>
              </a:rPr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1000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US" sz="1000" dirty="0">
                <a:latin typeface="Arial" pitchFamily="34" charset="0"/>
                <a:cs typeface="Arial" pitchFamily="34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122094422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73263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>
                <a:latin typeface="Arial" pitchFamily="34" charset="0"/>
                <a:cs typeface="Arial" pitchFamily="34" charset="0"/>
              </a:rPr>
              <a:t>Add instructor notes here. </a:t>
            </a:r>
          </a:p>
        </p:txBody>
      </p:sp>
    </p:spTree>
    <p:extLst>
      <p:ext uri="{BB962C8B-B14F-4D97-AF65-F5344CB8AC3E}">
        <p14:creationId xmlns:p14="http://schemas.microsoft.com/office/powerpoint/2010/main" val="18359066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863725" y="611188"/>
            <a:ext cx="4659313" cy="3495675"/>
          </a:xfrm>
          <a:ln/>
        </p:spPr>
      </p:sp>
      <p:sp>
        <p:nvSpPr>
          <p:cNvPr id="2970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1939159" y="4235146"/>
            <a:ext cx="4501775" cy="4199406"/>
          </a:xfrm>
          <a:noFill/>
          <a:ln/>
        </p:spPr>
        <p:txBody>
          <a:bodyPr/>
          <a:lstStyle/>
          <a:p>
            <a:pPr eaLnBrk="1" hangingPunct="1"/>
            <a:r>
              <a:rPr lang="en-US" dirty="0"/>
              <a:t>References:</a:t>
            </a:r>
          </a:p>
          <a:p>
            <a:pPr eaLnBrk="1" hangingPunct="1"/>
            <a:r>
              <a:rPr lang="en-US" dirty="0"/>
              <a:t>http://www.baeldung.com/exception-handling-for-rest-with-spring</a:t>
            </a:r>
          </a:p>
        </p:txBody>
      </p:sp>
    </p:spTree>
    <p:extLst>
      <p:ext uri="{BB962C8B-B14F-4D97-AF65-F5344CB8AC3E}">
        <p14:creationId xmlns:p14="http://schemas.microsoft.com/office/powerpoint/2010/main" val="3519692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43100" y="701675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ExceptionHandler</a:t>
            </a:r>
            <a:r>
              <a:rPr lang="en-US" dirty="0"/>
              <a:t> along with @</a:t>
            </a:r>
            <a:r>
              <a:rPr lang="en-US" dirty="0" err="1"/>
              <a:t>ResponseStatus</a:t>
            </a:r>
            <a:r>
              <a:rPr lang="en-US" dirty="0"/>
              <a:t> to map the exception to the custom method in controller which can handle all exception in that controller.</a:t>
            </a:r>
          </a:p>
          <a:p>
            <a:r>
              <a:rPr lang="en-US" dirty="0"/>
              <a:t>In @</a:t>
            </a:r>
            <a:r>
              <a:rPr lang="en-US" dirty="0" err="1"/>
              <a:t>ExceptionHandler</a:t>
            </a:r>
            <a:r>
              <a:rPr lang="en-US" dirty="0"/>
              <a:t> annotation we can include the Exception classes which we need to handle for this controller</a:t>
            </a:r>
          </a:p>
        </p:txBody>
      </p:sp>
    </p:spTree>
    <p:extLst>
      <p:ext uri="{BB962C8B-B14F-4D97-AF65-F5344CB8AC3E}">
        <p14:creationId xmlns:p14="http://schemas.microsoft.com/office/powerpoint/2010/main" val="1377219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52400" y="1295400"/>
            <a:ext cx="1408386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These demos can be executed for better understanding</a:t>
            </a:r>
          </a:p>
        </p:txBody>
      </p:sp>
      <p:sp>
        <p:nvSpPr>
          <p:cNvPr id="3" name="Slide Image Placeholder 2"/>
          <p:cNvSpPr>
            <a:spLocks noGrp="1" noRot="1" noChangeAspect="1"/>
          </p:cNvSpPr>
          <p:nvPr>
            <p:ph type="sldImg"/>
          </p:nvPr>
        </p:nvSpPr>
        <p:spPr>
          <a:xfrm>
            <a:off x="1833563" y="611188"/>
            <a:ext cx="4670425" cy="3503612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0821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43100" y="701675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new annotation allows the multiple scattered </a:t>
            </a:r>
            <a:r>
              <a:rPr lang="en-US" i="1" dirty="0"/>
              <a:t>@</a:t>
            </a:r>
            <a:r>
              <a:rPr lang="en-US" i="1" dirty="0" err="1"/>
              <a:t>ExceptionHandler</a:t>
            </a:r>
            <a:r>
              <a:rPr lang="en-US" dirty="0"/>
              <a:t> from before to be consolidated into a </a:t>
            </a:r>
            <a:r>
              <a:rPr lang="en-US" b="1" dirty="0"/>
              <a:t>single, global error handling component</a:t>
            </a:r>
            <a:r>
              <a:rPr lang="en-US" dirty="0"/>
              <a:t>.</a:t>
            </a:r>
          </a:p>
          <a:p>
            <a:r>
              <a:rPr lang="en-US" dirty="0"/>
              <a:t>The actual mechanism is extremely simple but also very flexible:</a:t>
            </a:r>
          </a:p>
          <a:p>
            <a:r>
              <a:rPr lang="en-US" dirty="0"/>
              <a:t>it allows full control over the body of the response as well as the status code</a:t>
            </a:r>
          </a:p>
          <a:p>
            <a:r>
              <a:rPr lang="en-US" dirty="0"/>
              <a:t>it allows mapping of several exceptions to the same method, to be handled together</a:t>
            </a:r>
          </a:p>
          <a:p>
            <a:r>
              <a:rPr lang="en-US" dirty="0"/>
              <a:t>it makes good use of the newer RESTful </a:t>
            </a:r>
            <a:r>
              <a:rPr lang="en-US" i="1" dirty="0" err="1"/>
              <a:t>ResposeEntity</a:t>
            </a:r>
            <a:r>
              <a:rPr lang="en-US" dirty="0"/>
              <a:t> response</a:t>
            </a:r>
            <a:br>
              <a:rPr lang="en-US" i="1" dirty="0"/>
            </a:br>
            <a:endParaRPr lang="en-US" i="1" dirty="0"/>
          </a:p>
          <a:p>
            <a:r>
              <a:rPr lang="en-US" sz="1000" b="1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public class </a:t>
            </a:r>
            <a:r>
              <a:rPr lang="en-US" sz="1000" b="1" kern="1200" dirty="0" err="1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ErrorInfo</a:t>
            </a:r>
            <a:r>
              <a:rPr lang="en-US" sz="1000" b="1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{</a:t>
            </a:r>
          </a:p>
          <a:p>
            <a:r>
              <a:rPr lang="en-US" sz="1000" b="1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private String </a:t>
            </a:r>
            <a:r>
              <a:rPr lang="en-US" sz="1000" b="1" kern="1200" dirty="0" err="1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url</a:t>
            </a:r>
            <a:r>
              <a:rPr lang="en-US" sz="1000" b="1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; </a:t>
            </a:r>
          </a:p>
          <a:p>
            <a:r>
              <a:rPr lang="en-US" sz="1000" b="1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private String message;</a:t>
            </a:r>
          </a:p>
          <a:p>
            <a:r>
              <a:rPr lang="en-US" sz="1000" b="1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public </a:t>
            </a:r>
            <a:r>
              <a:rPr lang="en-US" sz="1000" b="1" kern="1200" dirty="0" err="1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ErrorInfo</a:t>
            </a:r>
            <a:r>
              <a:rPr lang="en-US" sz="1000" b="1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(String </a:t>
            </a:r>
            <a:r>
              <a:rPr lang="en-US" sz="1000" b="1" kern="1200" dirty="0" err="1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url</a:t>
            </a:r>
            <a:r>
              <a:rPr lang="en-US" sz="1000" b="1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, String message) {</a:t>
            </a:r>
          </a:p>
          <a:p>
            <a:r>
              <a:rPr lang="en-US" sz="1000" b="1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this.url = </a:t>
            </a:r>
            <a:r>
              <a:rPr lang="en-US" sz="1000" b="1" kern="1200" dirty="0" err="1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url</a:t>
            </a:r>
            <a:r>
              <a:rPr lang="en-US" sz="1000" b="1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;</a:t>
            </a:r>
          </a:p>
          <a:p>
            <a:r>
              <a:rPr lang="en-US" sz="1000" b="1" kern="1200" dirty="0" err="1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this.message</a:t>
            </a:r>
            <a:r>
              <a:rPr lang="en-US" sz="1000" b="1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= message;</a:t>
            </a:r>
          </a:p>
          <a:p>
            <a:r>
              <a:rPr lang="en-US" sz="100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}</a:t>
            </a:r>
          </a:p>
          <a:p>
            <a:r>
              <a:rPr lang="en-US" sz="1000" b="1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public String </a:t>
            </a:r>
            <a:r>
              <a:rPr lang="en-US" sz="1000" b="1" kern="1200" dirty="0" err="1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getUrl</a:t>
            </a:r>
            <a:r>
              <a:rPr lang="en-US" sz="1000" b="1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() {</a:t>
            </a:r>
          </a:p>
          <a:p>
            <a:r>
              <a:rPr lang="en-US" sz="1000" b="1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return </a:t>
            </a:r>
            <a:r>
              <a:rPr lang="en-US" sz="1000" b="1" kern="1200" dirty="0" err="1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url</a:t>
            </a:r>
            <a:r>
              <a:rPr lang="en-US" sz="1000" b="1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;</a:t>
            </a:r>
          </a:p>
          <a:p>
            <a:r>
              <a:rPr lang="en-US" sz="100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}</a:t>
            </a:r>
          </a:p>
          <a:p>
            <a:r>
              <a:rPr lang="en-US" sz="1000" b="1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public void </a:t>
            </a:r>
            <a:r>
              <a:rPr lang="en-US" sz="1000" b="1" kern="1200" dirty="0" err="1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setUrl</a:t>
            </a:r>
            <a:r>
              <a:rPr lang="en-US" sz="1000" b="1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(String </a:t>
            </a:r>
            <a:r>
              <a:rPr lang="en-US" sz="1000" b="1" kern="1200" dirty="0" err="1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url</a:t>
            </a:r>
            <a:r>
              <a:rPr lang="en-US" sz="1000" b="1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) {</a:t>
            </a:r>
          </a:p>
          <a:p>
            <a:r>
              <a:rPr lang="en-US" sz="1000" b="1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this.url = </a:t>
            </a:r>
            <a:r>
              <a:rPr lang="en-US" sz="1000" b="1" kern="1200" dirty="0" err="1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url</a:t>
            </a:r>
            <a:r>
              <a:rPr lang="en-US" sz="1000" b="1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;</a:t>
            </a:r>
          </a:p>
          <a:p>
            <a:r>
              <a:rPr lang="en-US" sz="100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}</a:t>
            </a:r>
          </a:p>
          <a:p>
            <a:r>
              <a:rPr lang="en-US" sz="1000" b="1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public String </a:t>
            </a:r>
            <a:r>
              <a:rPr lang="en-US" sz="1000" b="1" kern="1200" dirty="0" err="1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getMessage</a:t>
            </a:r>
            <a:r>
              <a:rPr lang="en-US" sz="1000" b="1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() {</a:t>
            </a:r>
          </a:p>
          <a:p>
            <a:r>
              <a:rPr lang="en-US" sz="1000" b="1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return message;</a:t>
            </a:r>
          </a:p>
          <a:p>
            <a:r>
              <a:rPr lang="en-US" sz="100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}</a:t>
            </a:r>
          </a:p>
          <a:p>
            <a:r>
              <a:rPr lang="en-US" sz="1000" b="1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public void </a:t>
            </a:r>
            <a:r>
              <a:rPr lang="en-US" sz="1000" b="1" kern="1200" dirty="0" err="1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setMessage</a:t>
            </a:r>
            <a:r>
              <a:rPr lang="en-US" sz="1000" b="1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(String message) {</a:t>
            </a:r>
          </a:p>
          <a:p>
            <a:r>
              <a:rPr lang="en-US" sz="1000" b="1" kern="1200" dirty="0" err="1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this.message</a:t>
            </a:r>
            <a:r>
              <a:rPr lang="en-US" sz="1000" b="1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= message;</a:t>
            </a:r>
          </a:p>
          <a:p>
            <a:r>
              <a:rPr lang="en-US" sz="100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}</a:t>
            </a:r>
          </a:p>
          <a:p>
            <a:endParaRPr lang="en-US" sz="1000" kern="1200" dirty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r>
              <a:rPr lang="en-US" sz="100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}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2998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52400" y="1295400"/>
            <a:ext cx="1408386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These demos can be executed for better understanding</a:t>
            </a:r>
          </a:p>
        </p:txBody>
      </p:sp>
      <p:sp>
        <p:nvSpPr>
          <p:cNvPr id="3" name="Slide Image Placeholder 2"/>
          <p:cNvSpPr>
            <a:spLocks noGrp="1" noRot="1" noChangeAspect="1"/>
          </p:cNvSpPr>
          <p:nvPr>
            <p:ph type="sldImg"/>
          </p:nvPr>
        </p:nvSpPr>
        <p:spPr>
          <a:xfrm>
            <a:off x="1833563" y="611188"/>
            <a:ext cx="4670425" cy="3503612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3710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Add the notes here.</a:t>
            </a:r>
            <a:endParaRPr lang="en-US"/>
          </a:p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>
                <a:latin typeface="Arial" pitchFamily="34" charset="0"/>
                <a:cs typeface="Arial" pitchFamily="34" charset="0"/>
              </a:rPr>
              <a:t>Summary of the lesson. </a:t>
            </a:r>
          </a:p>
        </p:txBody>
      </p:sp>
    </p:spTree>
    <p:extLst>
      <p:ext uri="{BB962C8B-B14F-4D97-AF65-F5344CB8AC3E}">
        <p14:creationId xmlns:p14="http://schemas.microsoft.com/office/powerpoint/2010/main" val="22297384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Lab will be added after Lab Book creation</a:t>
            </a:r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>
                <a:latin typeface="Arial" pitchFamily="34" charset="0"/>
                <a:cs typeface="Arial" pitchFamily="34" charset="0"/>
              </a:rPr>
              <a:t>Corresponding lab assignment</a:t>
            </a:r>
          </a:p>
        </p:txBody>
      </p:sp>
    </p:spTree>
    <p:extLst>
      <p:ext uri="{BB962C8B-B14F-4D97-AF65-F5344CB8AC3E}">
        <p14:creationId xmlns:p14="http://schemas.microsoft.com/office/powerpoint/2010/main" val="32443662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Add the notes here.</a:t>
            </a:r>
            <a:endParaRPr lang="en-US"/>
          </a:p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>
                <a:latin typeface="Arial" pitchFamily="34" charset="0"/>
                <a:cs typeface="Arial" pitchFamily="34" charset="0"/>
              </a:rPr>
              <a:t>Question 1:  Option 2</a:t>
            </a:r>
          </a:p>
          <a:p>
            <a:pPr>
              <a:spcBef>
                <a:spcPct val="50000"/>
              </a:spcBef>
            </a:pPr>
            <a:r>
              <a:rPr lang="en-US" sz="1000" dirty="0">
                <a:latin typeface="Arial" pitchFamily="34" charset="0"/>
                <a:cs typeface="Arial" pitchFamily="34" charset="0"/>
              </a:rPr>
              <a:t>Question 2: True</a:t>
            </a:r>
          </a:p>
          <a:p>
            <a:pPr>
              <a:spcBef>
                <a:spcPct val="50000"/>
              </a:spcBef>
            </a:pPr>
            <a:r>
              <a:rPr lang="en-US" sz="1000" b="0" dirty="0">
                <a:latin typeface="Arial" pitchFamily="34" charset="0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54438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17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hyperlink" Target="https://www.capgemini.com/optimize-your-business-and-it-operations" TargetMode="Externa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ver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5" name="Graphic 97">
            <a:extLst>
              <a:ext uri="{FF2B5EF4-FFF2-40B4-BE49-F238E27FC236}">
                <a16:creationId xmlns:a16="http://schemas.microsoft.com/office/drawing/2014/main" id="{46279687-00F0-4823-8159-585447C125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3845575" y="0"/>
            <a:ext cx="5298425" cy="6858000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305991" y="3068961"/>
            <a:ext cx="3725949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>
            <a:noAutofit/>
          </a:bodyPr>
          <a:lstStyle>
            <a:lvl1pPr>
              <a:lnSpc>
                <a:spcPts val="2250"/>
              </a:lnSpc>
              <a:defRPr lang="en-US" sz="1950" b="0" dirty="0">
                <a:solidFill>
                  <a:srgbClr val="0070AD"/>
                </a:solidFill>
              </a:defRPr>
            </a:lvl1pPr>
          </a:lstStyle>
          <a:p>
            <a:pPr marL="0" lvl="0"/>
            <a:r>
              <a:rPr lang="en-US" dirty="0"/>
              <a:t>Click to insert title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5991" y="3932560"/>
            <a:ext cx="3725949" cy="1223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marR="0" indent="0" algn="l" defTabSz="685800" rtl="0" eaLnBrk="1" fontAlgn="auto" latinLnBrk="0" hangingPunct="1">
              <a:lnSpc>
                <a:spcPts val="13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200" dirty="0">
                <a:solidFill>
                  <a:srgbClr val="0070AD"/>
                </a:solidFill>
              </a:defRPr>
            </a:lvl1pPr>
          </a:lstStyle>
          <a:p>
            <a:pPr marL="0" lvl="0"/>
            <a:r>
              <a:rPr lang="en-US" dirty="0"/>
              <a:t>Click to insert presenter, location, and date</a:t>
            </a:r>
          </a:p>
        </p:txBody>
      </p:sp>
      <p:pic>
        <p:nvPicPr>
          <p:cNvPr id="7" name="Graphic 9">
            <a:extLst>
              <a:ext uri="{FF2B5EF4-FFF2-40B4-BE49-F238E27FC236}">
                <a16:creationId xmlns:a16="http://schemas.microsoft.com/office/drawing/2014/main" id="{C3D2EC56-D17C-4A75-8178-C69397BC73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5991" y="6101473"/>
            <a:ext cx="1714500" cy="510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171215"/>
      </p:ext>
    </p:extLst>
  </p:cSld>
  <p:clrMapOvr>
    <a:masterClrMapping/>
  </p:clrMapOvr>
  <p:hf sldNum="0" hdr="0" dt="0"/>
  <p:extLst mod="1">
    <p:ext uri="{DCECCB84-F9BA-43D5-87BE-67443E8EF086}">
      <p15:sldGuideLst xmlns:p15="http://schemas.microsoft.com/office/powerpoint/2012/main">
        <p15:guide id="3" pos="7219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7" y="1494766"/>
            <a:ext cx="6559484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  <p:pic>
        <p:nvPicPr>
          <p:cNvPr id="18434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1828800"/>
            <a:ext cx="2286000" cy="1603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0505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essonObjec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6793764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1828800"/>
            <a:ext cx="2003192" cy="201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585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6887389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  <p:pic>
        <p:nvPicPr>
          <p:cNvPr id="19458" name="Picture 2" descr="http://www.strategic-resume.com/wp-content/uploads/2015/08/SummaryIcon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2885" y="1494990"/>
            <a:ext cx="16383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03505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Opener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02DEF159-660E-4893-A63C-7C2BB5EEB9A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43" b="19135"/>
          <a:stretch/>
        </p:blipFill>
        <p:spPr>
          <a:xfrm flipH="1">
            <a:off x="683568" y="-3448"/>
            <a:ext cx="8474589" cy="6858000"/>
          </a:xfrm>
          <a:prstGeom prst="rect">
            <a:avLst/>
          </a:prstGeom>
        </p:spPr>
      </p:pic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5C674D03-4995-4743-8CE4-61CF32CFBDD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892120" y="1844825"/>
            <a:ext cx="3945890" cy="118220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lnSpc>
                <a:spcPts val="2250"/>
              </a:lnSpc>
              <a:buNone/>
              <a:defRPr sz="1950">
                <a:solidFill>
                  <a:schemeClr val="accent2"/>
                </a:solidFill>
              </a:defRPr>
            </a:lvl1pPr>
            <a:lvl2pPr marL="342900" indent="0">
              <a:buNone/>
              <a:defRPr sz="45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insert section title</a:t>
            </a:r>
            <a:endParaRPr lang="pt-PT" dirty="0"/>
          </a:p>
        </p:txBody>
      </p:sp>
      <p:pic>
        <p:nvPicPr>
          <p:cNvPr id="5" name="Graphic 9">
            <a:extLst>
              <a:ext uri="{FF2B5EF4-FFF2-40B4-BE49-F238E27FC236}">
                <a16:creationId xmlns:a16="http://schemas.microsoft.com/office/drawing/2014/main" id="{C3D2EC56-D17C-4A75-8178-C69397BC73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5991" y="6101473"/>
            <a:ext cx="1714500" cy="510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020626"/>
      </p:ext>
    </p:extLst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Opener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BED4D731-14A5-4158-B245-8DDD87FF6DE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0880" b="21349"/>
          <a:stretch/>
        </p:blipFill>
        <p:spPr>
          <a:xfrm flipH="1">
            <a:off x="3676014" y="838200"/>
            <a:ext cx="5467986" cy="6019801"/>
          </a:xfrm>
          <a:prstGeom prst="rect">
            <a:avLst/>
          </a:prstGeom>
        </p:spPr>
      </p:pic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5C674D03-4995-4743-8CE4-61CF32CFBDD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274078" y="2946391"/>
            <a:ext cx="3563932" cy="1418714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lnSpc>
                <a:spcPts val="2250"/>
              </a:lnSpc>
              <a:buNone/>
              <a:defRPr sz="1950">
                <a:solidFill>
                  <a:schemeClr val="bg1"/>
                </a:solidFill>
              </a:defRPr>
            </a:lvl1pPr>
            <a:lvl2pPr marL="342900" indent="0">
              <a:buNone/>
              <a:defRPr sz="45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add section title</a:t>
            </a:r>
          </a:p>
        </p:txBody>
      </p:sp>
      <p:pic>
        <p:nvPicPr>
          <p:cNvPr id="6" name="Picture Placeholder 4">
            <a:extLst>
              <a:ext uri="{FF2B5EF4-FFF2-40B4-BE49-F238E27FC236}">
                <a16:creationId xmlns:a16="http://schemas.microsoft.com/office/drawing/2014/main" id="{F75B031B-5C69-4C3C-AB8F-4121747DCE2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08" r="22708"/>
          <a:stretch/>
        </p:blipFill>
        <p:spPr>
          <a:xfrm flipH="1">
            <a:off x="0" y="-1588"/>
            <a:ext cx="4991100" cy="6859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003881"/>
      </p:ext>
    </p:extLst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ver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305991" y="3068961"/>
            <a:ext cx="3725949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>
            <a:noAutofit/>
          </a:bodyPr>
          <a:lstStyle>
            <a:lvl1pPr>
              <a:lnSpc>
                <a:spcPts val="2250"/>
              </a:lnSpc>
              <a:defRPr lang="en-US" sz="1950" b="0" dirty="0">
                <a:solidFill>
                  <a:srgbClr val="0070AD"/>
                </a:solidFill>
              </a:defRPr>
            </a:lvl1pPr>
          </a:lstStyle>
          <a:p>
            <a:pPr marL="0" lvl="0"/>
            <a:r>
              <a:rPr lang="en-US" dirty="0"/>
              <a:t>Click to insert title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5991" y="3932560"/>
            <a:ext cx="3725949" cy="1223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marR="0" indent="0" algn="l" defTabSz="685800" rtl="0" eaLnBrk="1" fontAlgn="auto" latinLnBrk="0" hangingPunct="1">
              <a:lnSpc>
                <a:spcPts val="13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200" dirty="0">
                <a:solidFill>
                  <a:srgbClr val="0070AD"/>
                </a:solidFill>
              </a:defRPr>
            </a:lvl1pPr>
          </a:lstStyle>
          <a:p>
            <a:pPr marL="0" lvl="0"/>
            <a:r>
              <a:rPr lang="en-US" dirty="0"/>
              <a:t>Click to insert presenter, location, and date</a:t>
            </a:r>
          </a:p>
        </p:txBody>
      </p:sp>
    </p:spTree>
    <p:extLst>
      <p:ext uri="{BB962C8B-B14F-4D97-AF65-F5344CB8AC3E}">
        <p14:creationId xmlns:p14="http://schemas.microsoft.com/office/powerpoint/2010/main" val="3082176522"/>
      </p:ext>
    </p:extLst>
  </p:cSld>
  <p:clrMapOvr>
    <a:masterClrMapping/>
  </p:clrMapOvr>
  <p:hf sldNum="0" hdr="0" dt="0"/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ssess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6887389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375" y="1828800"/>
            <a:ext cx="1828800" cy="1819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4271F825-64E2-449D-AD1C-47EC22AC73C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375" y="1828800"/>
            <a:ext cx="1828800" cy="1819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8127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ssessment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375" y="1828800"/>
            <a:ext cx="1828800" cy="1819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D847AE67-3A21-4570-99A2-BBAFD3B9F3B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375" y="1828800"/>
            <a:ext cx="1828800" cy="1819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6762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-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43">
            <a:extLst>
              <a:ext uri="{FF2B5EF4-FFF2-40B4-BE49-F238E27FC236}">
                <a16:creationId xmlns:a16="http://schemas.microsoft.com/office/drawing/2014/main" id="{25FC8637-25BD-4C09-AF25-56B4243DAB3D}"/>
              </a:ext>
            </a:extLst>
          </p:cNvPr>
          <p:cNvSpPr/>
          <p:nvPr/>
        </p:nvSpPr>
        <p:spPr>
          <a:xfrm>
            <a:off x="8702075" y="6555758"/>
            <a:ext cx="31771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6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t>‹#›</a:t>
            </a:fld>
            <a:endParaRPr lang="en-US" sz="6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7" name="Conector reto 49">
            <a:extLst>
              <a:ext uri="{FF2B5EF4-FFF2-40B4-BE49-F238E27FC236}">
                <a16:creationId xmlns:a16="http://schemas.microsoft.com/office/drawing/2014/main" id="{6B6D7F6B-C184-4C2B-8EB7-067E0C1E8DF2}"/>
              </a:ext>
            </a:extLst>
          </p:cNvPr>
          <p:cNvCxnSpPr>
            <a:cxnSpLocks/>
          </p:cNvCxnSpPr>
          <p:nvPr/>
        </p:nvCxnSpPr>
        <p:spPr>
          <a:xfrm flipV="1">
            <a:off x="2462756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27">
            <a:hlinkClick r:id="rId2"/>
            <a:extLst>
              <a:ext uri="{FF2B5EF4-FFF2-40B4-BE49-F238E27FC236}">
                <a16:creationId xmlns:a16="http://schemas.microsoft.com/office/drawing/2014/main" id="{F376ABD1-4930-42EB-9A73-9A9C7C6BF2D3}"/>
              </a:ext>
            </a:extLst>
          </p:cNvPr>
          <p:cNvSpPr/>
          <p:nvPr/>
        </p:nvSpPr>
        <p:spPr>
          <a:xfrm>
            <a:off x="305992" y="6555971"/>
            <a:ext cx="2121755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685800">
              <a:lnSpc>
                <a:spcPct val="85000"/>
              </a:lnSpc>
              <a:defRPr/>
            </a:pPr>
            <a:r>
              <a:rPr lang="en-US" sz="6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9" name="Retângulo 43">
            <a:extLst>
              <a:ext uri="{FF2B5EF4-FFF2-40B4-BE49-F238E27FC236}">
                <a16:creationId xmlns:a16="http://schemas.microsoft.com/office/drawing/2014/main" id="{834ADCB4-BFB1-450D-8F6D-64217F4CD92C}"/>
              </a:ext>
            </a:extLst>
          </p:cNvPr>
          <p:cNvSpPr/>
          <p:nvPr/>
        </p:nvSpPr>
        <p:spPr>
          <a:xfrm>
            <a:off x="2558534" y="6555758"/>
            <a:ext cx="1667765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6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445886573"/>
      </p:ext>
    </p:extLst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s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8567D75B-5423-48DB-8633-03391840D1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00601" y="1"/>
            <a:ext cx="4343399" cy="5902959"/>
          </a:xfrm>
          <a:prstGeom prst="rect">
            <a:avLst/>
          </a:prstGeom>
        </p:spPr>
      </p:pic>
      <p:sp>
        <p:nvSpPr>
          <p:cNvPr id="9" name="Picture Placeholder 17">
            <a:extLst>
              <a:ext uri="{FF2B5EF4-FFF2-40B4-BE49-F238E27FC236}">
                <a16:creationId xmlns:a16="http://schemas.microsoft.com/office/drawing/2014/main" id="{367AB1B6-26E9-4FAE-989E-AB1A5DFB196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713515" y="-1"/>
            <a:ext cx="4430485" cy="6857998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pt-PT" dirty="0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5991" y="404813"/>
            <a:ext cx="8262453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/>
            </a:lvl1pPr>
          </a:lstStyle>
          <a:p>
            <a:pPr lvl="0">
              <a:lnSpc>
                <a:spcPts val="225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9228FC83-C11D-47F2-8BDE-B10D125E5E8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13194" y="1430234"/>
            <a:ext cx="4258807" cy="136815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50"/>
              </a:lnSpc>
              <a:defRPr sz="1350">
                <a:solidFill>
                  <a:schemeClr val="tx1"/>
                </a:solidFill>
              </a:defRPr>
            </a:lvl1pPr>
            <a:lvl2pPr marL="173831" indent="-170260">
              <a:lnSpc>
                <a:spcPts val="1350"/>
              </a:lnSpc>
              <a:defRPr sz="1200">
                <a:solidFill>
                  <a:schemeClr val="tx1"/>
                </a:solidFill>
              </a:defRPr>
            </a:lvl2pPr>
            <a:lvl3pPr marL="347663" indent="-173831">
              <a:lnSpc>
                <a:spcPts val="1200"/>
              </a:lnSpc>
              <a:defRPr sz="1050">
                <a:solidFill>
                  <a:schemeClr val="tx1"/>
                </a:solidFill>
              </a:defRPr>
            </a:lvl3pPr>
            <a:lvl4pPr marL="511969" indent="-164306">
              <a:lnSpc>
                <a:spcPts val="1050"/>
              </a:lnSpc>
              <a:defRPr sz="9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9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9228FC83-C11D-47F2-8BDE-B10D125E5E87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13194" y="3253616"/>
            <a:ext cx="4258807" cy="136815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50"/>
              </a:lnSpc>
              <a:defRPr sz="1350">
                <a:solidFill>
                  <a:schemeClr val="tx1"/>
                </a:solidFill>
              </a:defRPr>
            </a:lvl1pPr>
            <a:lvl2pPr marL="173831" indent="-170260">
              <a:lnSpc>
                <a:spcPts val="1350"/>
              </a:lnSpc>
              <a:defRPr sz="1200">
                <a:solidFill>
                  <a:schemeClr val="tx1"/>
                </a:solidFill>
              </a:defRPr>
            </a:lvl2pPr>
            <a:lvl3pPr marL="347663" indent="-173831">
              <a:lnSpc>
                <a:spcPts val="1200"/>
              </a:lnSpc>
              <a:defRPr sz="1050">
                <a:solidFill>
                  <a:schemeClr val="tx1"/>
                </a:solidFill>
              </a:defRPr>
            </a:lvl3pPr>
            <a:lvl4pPr marL="511969" indent="-164306">
              <a:lnSpc>
                <a:spcPts val="1050"/>
              </a:lnSpc>
              <a:defRPr sz="9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9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9228FC83-C11D-47F2-8BDE-B10D125E5E8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313194" y="5076998"/>
            <a:ext cx="4258807" cy="136815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50"/>
              </a:lnSpc>
              <a:defRPr sz="1350">
                <a:solidFill>
                  <a:schemeClr val="tx1"/>
                </a:solidFill>
              </a:defRPr>
            </a:lvl1pPr>
            <a:lvl2pPr marL="173831" indent="-170260">
              <a:lnSpc>
                <a:spcPts val="1350"/>
              </a:lnSpc>
              <a:defRPr sz="1200">
                <a:solidFill>
                  <a:schemeClr val="tx1"/>
                </a:solidFill>
              </a:defRPr>
            </a:lvl2pPr>
            <a:lvl3pPr marL="347663" indent="-173831">
              <a:lnSpc>
                <a:spcPts val="1200"/>
              </a:lnSpc>
              <a:defRPr sz="1050">
                <a:solidFill>
                  <a:schemeClr val="tx1"/>
                </a:solidFill>
              </a:defRPr>
            </a:lvl3pPr>
            <a:lvl4pPr marL="511969" indent="-164306">
              <a:lnSpc>
                <a:spcPts val="1050"/>
              </a:lnSpc>
              <a:defRPr sz="9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9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9" name="Retângulo 43">
            <a:extLst>
              <a:ext uri="{FF2B5EF4-FFF2-40B4-BE49-F238E27FC236}">
                <a16:creationId xmlns:a16="http://schemas.microsoft.com/office/drawing/2014/main" id="{25FC8637-25BD-4C09-AF25-56B4243DAB3D}"/>
              </a:ext>
            </a:extLst>
          </p:cNvPr>
          <p:cNvSpPr/>
          <p:nvPr/>
        </p:nvSpPr>
        <p:spPr>
          <a:xfrm>
            <a:off x="8702075" y="6555758"/>
            <a:ext cx="31771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6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t>‹#›</a:t>
            </a:fld>
            <a:endParaRPr lang="en-US" sz="6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20" name="Conector reto 49">
            <a:extLst>
              <a:ext uri="{FF2B5EF4-FFF2-40B4-BE49-F238E27FC236}">
                <a16:creationId xmlns:a16="http://schemas.microsoft.com/office/drawing/2014/main" id="{6B6D7F6B-C184-4C2B-8EB7-067E0C1E8DF2}"/>
              </a:ext>
            </a:extLst>
          </p:cNvPr>
          <p:cNvCxnSpPr>
            <a:cxnSpLocks/>
          </p:cNvCxnSpPr>
          <p:nvPr/>
        </p:nvCxnSpPr>
        <p:spPr>
          <a:xfrm flipV="1">
            <a:off x="2462756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7">
            <a:hlinkClick r:id="rId4"/>
            <a:extLst>
              <a:ext uri="{FF2B5EF4-FFF2-40B4-BE49-F238E27FC236}">
                <a16:creationId xmlns:a16="http://schemas.microsoft.com/office/drawing/2014/main" id="{F376ABD1-4930-42EB-9A73-9A9C7C6BF2D3}"/>
              </a:ext>
            </a:extLst>
          </p:cNvPr>
          <p:cNvSpPr/>
          <p:nvPr/>
        </p:nvSpPr>
        <p:spPr>
          <a:xfrm>
            <a:off x="305992" y="6555971"/>
            <a:ext cx="2121755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685800">
              <a:lnSpc>
                <a:spcPct val="85000"/>
              </a:lnSpc>
              <a:defRPr/>
            </a:pPr>
            <a:r>
              <a:rPr lang="en-US" sz="6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22" name="Retângulo 43">
            <a:extLst>
              <a:ext uri="{FF2B5EF4-FFF2-40B4-BE49-F238E27FC236}">
                <a16:creationId xmlns:a16="http://schemas.microsoft.com/office/drawing/2014/main" id="{834ADCB4-BFB1-450D-8F6D-64217F4CD92C}"/>
              </a:ext>
            </a:extLst>
          </p:cNvPr>
          <p:cNvSpPr/>
          <p:nvPr/>
        </p:nvSpPr>
        <p:spPr>
          <a:xfrm>
            <a:off x="2558534" y="6555758"/>
            <a:ext cx="1667765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6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  <p:pic>
        <p:nvPicPr>
          <p:cNvPr id="23" name="Graphic 4">
            <a:extLst>
              <a:ext uri="{FF2B5EF4-FFF2-40B4-BE49-F238E27FC236}">
                <a16:creationId xmlns:a16="http://schemas.microsoft.com/office/drawing/2014/main" id="{25EEA1D4-3AF7-42D7-AE97-AE404AECFAE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81836" t="-4713" b="16530"/>
          <a:stretch/>
        </p:blipFill>
        <p:spPr>
          <a:xfrm>
            <a:off x="8660845" y="188640"/>
            <a:ext cx="318267" cy="45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571553"/>
      </p:ext>
    </p:extLst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0" y="2959926"/>
            <a:ext cx="5035137" cy="1098157"/>
          </a:xfrm>
        </p:spPr>
        <p:txBody>
          <a:bodyPr lIns="720000" tIns="33059" rIns="33059" bIns="33059" anchor="t"/>
          <a:lstStyle>
            <a:lvl1pPr marL="0" indent="0" algn="l">
              <a:defRPr sz="3700" b="1">
                <a:solidFill>
                  <a:schemeClr val="tx1"/>
                </a:solidFill>
              </a:defRPr>
            </a:lvl1pPr>
          </a:lstStyle>
          <a:p>
            <a:r>
              <a:rPr lang="fr-FR" dirty="0"/>
              <a:t>Click to </a:t>
            </a:r>
            <a:r>
              <a:rPr lang="fr-FR" dirty="0" err="1"/>
              <a:t>edit</a:t>
            </a:r>
            <a:r>
              <a:rPr lang="fr-FR" dirty="0"/>
              <a:t> Master </a:t>
            </a:r>
            <a:r>
              <a:rPr lang="fr-FR" dirty="0" err="1"/>
              <a:t>title</a:t>
            </a:r>
            <a:r>
              <a:rPr lang="fr-FR" dirty="0"/>
              <a:t>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4491614" y="4949633"/>
            <a:ext cx="4652387" cy="874227"/>
          </a:xfrm>
        </p:spPr>
        <p:txBody>
          <a:bodyPr lIns="720000" tIns="33059" rIns="33059" bIns="33059"/>
          <a:lstStyle>
            <a:lvl1pPr marL="0" indent="0" algn="l">
              <a:buNone/>
              <a:defRPr sz="2200" b="0">
                <a:solidFill>
                  <a:schemeClr val="tx1"/>
                </a:solidFill>
              </a:defRPr>
            </a:lvl1pPr>
            <a:lvl2pPr marL="4571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Click to </a:t>
            </a:r>
            <a:r>
              <a:rPr lang="fr-FR" dirty="0" err="1"/>
              <a:t>edit</a:t>
            </a:r>
            <a:r>
              <a:rPr lang="fr-FR" dirty="0"/>
              <a:t> Master </a:t>
            </a:r>
            <a:r>
              <a:rPr lang="fr-FR" dirty="0" err="1"/>
              <a:t>text</a:t>
            </a:r>
            <a:r>
              <a:rPr lang="fr-FR" dirty="0"/>
              <a:t> style</a:t>
            </a:r>
          </a:p>
        </p:txBody>
      </p:sp>
    </p:spTree>
    <p:extLst>
      <p:ext uri="{BB962C8B-B14F-4D97-AF65-F5344CB8AC3E}">
        <p14:creationId xmlns:p14="http://schemas.microsoft.com/office/powerpoint/2010/main" val="1454676337"/>
      </p:ext>
    </p:extLst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7" y="1494766"/>
            <a:ext cx="6649748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1828800"/>
            <a:ext cx="2103120" cy="1555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3160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sv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366C6B93-5A4F-43B7-84C4-C42EC870A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801" y="418452"/>
            <a:ext cx="8312649" cy="859536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>
              <a:lnSpc>
                <a:spcPts val="2250"/>
              </a:lnSpc>
            </a:pPr>
            <a:r>
              <a:rPr lang="en-US"/>
              <a:t>Click to edit Master title style</a:t>
            </a:r>
            <a:endParaRPr lang="pt-PT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AF310831-D03E-404B-934F-73B268225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9801" y="1412876"/>
            <a:ext cx="8528209" cy="435133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25EEA1D4-3AF7-42D7-AE97-AE404AECFAEB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rcRect l="81836" t="-4713" b="16530"/>
          <a:stretch/>
        </p:blipFill>
        <p:spPr>
          <a:xfrm>
            <a:off x="8660845" y="188640"/>
            <a:ext cx="318267" cy="45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515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5" r:id="rId9"/>
    <p:sldLayoutId id="2147483746" r:id="rId10"/>
    <p:sldLayoutId id="2147483747" r:id="rId11"/>
    <p:sldLayoutId id="2147483748" r:id="rId12"/>
    <p:sldLayoutId id="2147483749" r:id="rId13"/>
  </p:sldLayoutIdLst>
  <p:hf sldNum="0"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lang="pt-PT" sz="1950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0" indent="0" algn="l" defTabSz="685800" rtl="0" eaLnBrk="1" latinLnBrk="0" hangingPunct="1">
        <a:lnSpc>
          <a:spcPts val="1650"/>
        </a:lnSpc>
        <a:spcBef>
          <a:spcPts val="0"/>
        </a:spcBef>
        <a:spcAft>
          <a:spcPts val="450"/>
        </a:spcAft>
        <a:buFont typeface="Arial" panose="020B0604020202020204" pitchFamily="34" charset="0"/>
        <a:buNone/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175022" indent="-171450" algn="l" defTabSz="685800" rtl="0" eaLnBrk="1" latinLnBrk="0" hangingPunct="1">
        <a:lnSpc>
          <a:spcPts val="1350"/>
        </a:lnSpc>
        <a:spcBef>
          <a:spcPts val="0"/>
        </a:spcBef>
        <a:spcAft>
          <a:spcPts val="450"/>
        </a:spcAft>
        <a:buClr>
          <a:schemeClr val="accent1"/>
        </a:buClr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" indent="-171450" algn="l" defTabSz="685800" rtl="0" eaLnBrk="1" latinLnBrk="0" hangingPunct="1">
        <a:lnSpc>
          <a:spcPts val="1200"/>
        </a:lnSpc>
        <a:spcBef>
          <a:spcPts val="0"/>
        </a:spcBef>
        <a:spcAft>
          <a:spcPts val="450"/>
        </a:spcAft>
        <a:buClr>
          <a:schemeClr val="accent1"/>
        </a:buClr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517922" indent="-175022" algn="l" defTabSz="685800" rtl="0" eaLnBrk="1" latinLnBrk="0" hangingPunct="1">
        <a:lnSpc>
          <a:spcPts val="1050"/>
        </a:lnSpc>
        <a:spcBef>
          <a:spcPts val="0"/>
        </a:spcBef>
        <a:spcAft>
          <a:spcPts val="450"/>
        </a:spcAft>
        <a:buClr>
          <a:schemeClr val="accent1"/>
        </a:buClr>
        <a:buFont typeface="Arial" panose="020B0604020202020204" pitchFamily="34" charset="0"/>
        <a:buChar char="‒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825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55">
          <p15:clr>
            <a:srgbClr val="F26B43"/>
          </p15:clr>
        </p15:guide>
        <p15:guide id="3" pos="7423">
          <p15:clr>
            <a:srgbClr val="F26B43"/>
          </p15:clr>
        </p15:guide>
        <p15:guide id="4" pos="257">
          <p15:clr>
            <a:srgbClr val="F26B43"/>
          </p15:clr>
        </p15:guide>
        <p15:guide id="5" orient="horz" pos="4065">
          <p15:clr>
            <a:srgbClr val="F26B43"/>
          </p15:clr>
        </p15:guide>
        <p15:guide id="6" orient="horz" pos="799">
          <p15:clr>
            <a:srgbClr val="F26B43"/>
          </p15:clr>
        </p15:guide>
        <p15:guide id="7" orient="horz" pos="89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11"/>
          <p:cNvSpPr>
            <a:spLocks noGrp="1"/>
          </p:cNvSpPr>
          <p:nvPr>
            <p:ph type="body" sz="quarter" idx="1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Exception Handling in Spring REST</a:t>
            </a:r>
          </a:p>
        </p:txBody>
      </p:sp>
      <p:sp>
        <p:nvSpPr>
          <p:cNvPr id="11" name="Title 10"/>
          <p:cNvSpPr>
            <a:spLocks noGrp="1"/>
          </p:cNvSpPr>
          <p:nvPr>
            <p:ph type="ctrTitle" idx="4294967295"/>
          </p:nvPr>
        </p:nvSpPr>
        <p:spPr>
          <a:xfrm>
            <a:off x="87682" y="3167084"/>
            <a:ext cx="4578350" cy="563563"/>
          </a:xfrm>
        </p:spPr>
        <p:txBody>
          <a:bodyPr>
            <a:normAutofit/>
          </a:bodyPr>
          <a:lstStyle/>
          <a:p>
            <a:r>
              <a:rPr lang="en-US" b="0" dirty="0"/>
              <a:t>Basic Spring 5.0</a:t>
            </a:r>
          </a:p>
        </p:txBody>
      </p:sp>
    </p:spTree>
    <p:extLst>
      <p:ext uri="{BB962C8B-B14F-4D97-AF65-F5344CB8AC3E}">
        <p14:creationId xmlns:p14="http://schemas.microsoft.com/office/powerpoint/2010/main" val="1523884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Objectives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Exception handling at controller level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Exception handling at application level</a:t>
            </a:r>
          </a:p>
        </p:txBody>
      </p:sp>
    </p:spTree>
    <p:extLst>
      <p:ext uri="{BB962C8B-B14F-4D97-AF65-F5344CB8AC3E}">
        <p14:creationId xmlns:p14="http://schemas.microsoft.com/office/powerpoint/2010/main" val="771311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F667046-4D4D-43CA-BB82-380A614CF6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1772" y="551229"/>
            <a:ext cx="6282699" cy="720725"/>
          </a:xfrm>
        </p:spPr>
        <p:txBody>
          <a:bodyPr/>
          <a:lstStyle/>
          <a:p>
            <a:r>
              <a:rPr lang="en-US" sz="2000" dirty="0"/>
              <a:t>7.1 Exception handling at controller level</a:t>
            </a:r>
            <a:br>
              <a:rPr lang="en-US" dirty="0"/>
            </a:b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BC76DD0-E08F-4535-B8AE-7D5264E14A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1772" y="1427354"/>
            <a:ext cx="7297307" cy="4347145"/>
          </a:xfrm>
        </p:spPr>
        <p:txBody>
          <a:bodyPr>
            <a:normAutofit/>
          </a:bodyPr>
          <a:lstStyle/>
          <a:p>
            <a:r>
              <a:rPr lang="en-US" sz="1800" dirty="0"/>
              <a:t>we will define a method to handle exceptions, and annotate that with </a:t>
            </a:r>
            <a:r>
              <a:rPr lang="en-US" sz="1800" i="1" dirty="0"/>
              <a:t>@</a:t>
            </a:r>
            <a:r>
              <a:rPr lang="en-US" sz="1800" i="1" dirty="0" err="1"/>
              <a:t>ExceptionHandler</a:t>
            </a:r>
            <a:endParaRPr lang="en-US" sz="18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708FD73-F33F-41A1-92BD-FCC4F56B405F}"/>
              </a:ext>
            </a:extLst>
          </p:cNvPr>
          <p:cNvSpPr/>
          <p:nvPr/>
        </p:nvSpPr>
        <p:spPr>
          <a:xfrm>
            <a:off x="814191" y="2242159"/>
            <a:ext cx="8016657" cy="406461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@</a:t>
            </a:r>
            <a:r>
              <a:rPr lang="en-US" dirty="0" err="1"/>
              <a:t>RestController</a:t>
            </a:r>
            <a:endParaRPr lang="en-US" dirty="0"/>
          </a:p>
          <a:p>
            <a:r>
              <a:rPr lang="en-US" dirty="0"/>
              <a:t>public class </a:t>
            </a:r>
            <a:r>
              <a:rPr lang="en-US" dirty="0" err="1"/>
              <a:t>CountryController</a:t>
            </a:r>
            <a:r>
              <a:rPr lang="en-US" dirty="0"/>
              <a:t>{</a:t>
            </a:r>
          </a:p>
          <a:p>
            <a:r>
              <a:rPr lang="en-US" dirty="0"/>
              <a:t>     </a:t>
            </a:r>
          </a:p>
          <a:p>
            <a:r>
              <a:rPr lang="en-US" dirty="0"/>
              <a:t>    @</a:t>
            </a:r>
            <a:r>
              <a:rPr lang="en-US" dirty="0" err="1"/>
              <a:t>ResponseStatus</a:t>
            </a:r>
            <a:r>
              <a:rPr lang="en-US" dirty="0"/>
              <a:t>(value=</a:t>
            </a:r>
            <a:r>
              <a:rPr lang="en-US" dirty="0" err="1"/>
              <a:t>HttpStatus.</a:t>
            </a:r>
            <a:r>
              <a:rPr lang="en-US" b="1" i="1" dirty="0" err="1"/>
              <a:t>NOT_FOUND</a:t>
            </a:r>
            <a:r>
              <a:rPr lang="en-US" b="1" i="1" dirty="0"/>
              <a:t>, reason="Country with this id not present")</a:t>
            </a:r>
          </a:p>
          <a:p>
            <a:r>
              <a:rPr lang="en-US" dirty="0"/>
              <a:t>    @</a:t>
            </a:r>
            <a:r>
              <a:rPr lang="en-US" dirty="0" err="1"/>
              <a:t>ExceptionHandler</a:t>
            </a:r>
            <a:r>
              <a:rPr lang="en-US" dirty="0"/>
              <a:t>({</a:t>
            </a:r>
            <a:r>
              <a:rPr lang="en-US" dirty="0" err="1"/>
              <a:t>Exception.</a:t>
            </a:r>
            <a:r>
              <a:rPr lang="en-US" b="1" dirty="0" err="1"/>
              <a:t>class</a:t>
            </a:r>
            <a:r>
              <a:rPr lang="en-US" b="1" dirty="0"/>
              <a:t>})</a:t>
            </a:r>
          </a:p>
          <a:p>
            <a:r>
              <a:rPr lang="en-US" dirty="0"/>
              <a:t>    </a:t>
            </a:r>
            <a:r>
              <a:rPr lang="en-US" b="1" dirty="0"/>
              <a:t>public void </a:t>
            </a:r>
            <a:r>
              <a:rPr lang="en-US" b="1" dirty="0" err="1"/>
              <a:t>handleException</a:t>
            </a:r>
            <a:r>
              <a:rPr lang="en-US" b="1" dirty="0"/>
              <a:t>() {</a:t>
            </a:r>
          </a:p>
          <a:p>
            <a:r>
              <a:rPr lang="en-US" dirty="0"/>
              <a:t>        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434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7.1 Exception handling at controller level</a:t>
            </a:r>
          </a:p>
        </p:txBody>
      </p:sp>
      <p:sp>
        <p:nvSpPr>
          <p:cNvPr id="14339" name="Rectangle 15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SpringRESTDemowithException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149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F667046-4D4D-43CA-BB82-380A614CF6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1772" y="551229"/>
            <a:ext cx="6282699" cy="720725"/>
          </a:xfrm>
        </p:spPr>
        <p:txBody>
          <a:bodyPr/>
          <a:lstStyle/>
          <a:p>
            <a:r>
              <a:rPr lang="en-US" sz="2000" dirty="0"/>
              <a:t>7.2 Exception </a:t>
            </a:r>
            <a:r>
              <a:rPr lang="en-US" sz="2000" dirty="0">
                <a:latin typeface="+mj-lt"/>
              </a:rPr>
              <a:t>handling</a:t>
            </a:r>
            <a:r>
              <a:rPr lang="en-US" sz="2000" dirty="0"/>
              <a:t> at application level</a:t>
            </a:r>
            <a:br>
              <a:rPr lang="en-US" dirty="0"/>
            </a:b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BC76DD0-E08F-4535-B8AE-7D5264E14A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1772" y="1622036"/>
            <a:ext cx="7297307" cy="4684735"/>
          </a:xfrm>
        </p:spPr>
        <p:txBody>
          <a:bodyPr>
            <a:normAutofit/>
          </a:bodyPr>
          <a:lstStyle/>
          <a:p>
            <a:r>
              <a:rPr lang="en-US" sz="1800" b="1" dirty="0"/>
              <a:t>Spring 3.2</a:t>
            </a:r>
            <a:r>
              <a:rPr lang="en-US" sz="1800" dirty="0"/>
              <a:t> brings support for a global </a:t>
            </a:r>
            <a:r>
              <a:rPr lang="en-US" sz="1800" i="1" dirty="0"/>
              <a:t>@</a:t>
            </a:r>
            <a:r>
              <a:rPr lang="en-US" sz="1800" i="1" dirty="0" err="1"/>
              <a:t>ExceptionHandler</a:t>
            </a:r>
            <a:r>
              <a:rPr lang="en-US" sz="1800" i="1" dirty="0"/>
              <a:t> </a:t>
            </a:r>
            <a:r>
              <a:rPr lang="en-US" sz="1800" dirty="0"/>
              <a:t>with the new </a:t>
            </a:r>
            <a:r>
              <a:rPr lang="en-US" sz="1800" i="1" dirty="0"/>
              <a:t>@</a:t>
            </a:r>
            <a:r>
              <a:rPr lang="en-US" sz="1800" i="1" dirty="0" err="1"/>
              <a:t>ControllerAdvice</a:t>
            </a:r>
            <a:r>
              <a:rPr lang="en-US" sz="1800" dirty="0"/>
              <a:t> annotation. 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708FD73-F33F-41A1-92BD-FCC4F56B405F}"/>
              </a:ext>
            </a:extLst>
          </p:cNvPr>
          <p:cNvSpPr/>
          <p:nvPr/>
        </p:nvSpPr>
        <p:spPr>
          <a:xfrm>
            <a:off x="814191" y="2242159"/>
            <a:ext cx="8016657" cy="406461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@</a:t>
            </a:r>
            <a:r>
              <a:rPr lang="en-US" dirty="0" err="1"/>
              <a:t>ControllerAdvice</a:t>
            </a:r>
            <a:endParaRPr lang="en-US" dirty="0"/>
          </a:p>
          <a:p>
            <a:r>
              <a:rPr lang="en-US" b="1" dirty="0"/>
              <a:t>public class </a:t>
            </a:r>
            <a:r>
              <a:rPr lang="en-US" b="1" dirty="0" err="1"/>
              <a:t>DemoException</a:t>
            </a:r>
            <a:r>
              <a:rPr lang="en-US" b="1" dirty="0"/>
              <a:t> {</a:t>
            </a:r>
          </a:p>
          <a:p>
            <a:r>
              <a:rPr lang="en-US" dirty="0"/>
              <a:t>@</a:t>
            </a:r>
            <a:r>
              <a:rPr lang="en-US" dirty="0" err="1"/>
              <a:t>ResponseBody</a:t>
            </a:r>
            <a:endParaRPr lang="en-US" dirty="0"/>
          </a:p>
          <a:p>
            <a:r>
              <a:rPr lang="en-US" dirty="0"/>
              <a:t>@</a:t>
            </a:r>
            <a:r>
              <a:rPr lang="en-US" dirty="0" err="1"/>
              <a:t>ResponseStatus</a:t>
            </a:r>
            <a:r>
              <a:rPr lang="en-US" dirty="0"/>
              <a:t>(value=</a:t>
            </a:r>
            <a:r>
              <a:rPr lang="en-US" dirty="0" err="1"/>
              <a:t>HttpStatus.</a:t>
            </a:r>
            <a:r>
              <a:rPr lang="en-US" b="1" i="1" dirty="0" err="1"/>
              <a:t>NOT_FOUND</a:t>
            </a:r>
            <a:r>
              <a:rPr lang="en-US" b="1" i="1" dirty="0"/>
              <a:t>)</a:t>
            </a:r>
          </a:p>
          <a:p>
            <a:r>
              <a:rPr lang="en-US" dirty="0"/>
              <a:t>@</a:t>
            </a:r>
            <a:r>
              <a:rPr lang="en-US" dirty="0" err="1"/>
              <a:t>ExceptionHandler</a:t>
            </a:r>
            <a:r>
              <a:rPr lang="en-US" dirty="0"/>
              <a:t>(value = {</a:t>
            </a:r>
            <a:r>
              <a:rPr lang="en-US" dirty="0" err="1"/>
              <a:t>Exception.</a:t>
            </a:r>
            <a:r>
              <a:rPr lang="en-US" b="1" dirty="0" err="1"/>
              <a:t>class</a:t>
            </a:r>
            <a:r>
              <a:rPr lang="en-US" b="1" dirty="0"/>
              <a:t>})</a:t>
            </a:r>
          </a:p>
          <a:p>
            <a:r>
              <a:rPr lang="en-US" dirty="0"/>
              <a:t>    </a:t>
            </a:r>
            <a:r>
              <a:rPr lang="en-US" b="1" dirty="0"/>
              <a:t>protected </a:t>
            </a:r>
            <a:r>
              <a:rPr lang="en-US" b="1" dirty="0" err="1"/>
              <a:t>ErrorInfo</a:t>
            </a:r>
            <a:r>
              <a:rPr lang="en-US" b="1" dirty="0"/>
              <a:t> </a:t>
            </a:r>
            <a:r>
              <a:rPr lang="en-US" b="1" dirty="0" err="1"/>
              <a:t>handleConflict</a:t>
            </a:r>
            <a:r>
              <a:rPr lang="en-US" b="1" dirty="0"/>
              <a:t>(Exception ex, </a:t>
            </a:r>
            <a:r>
              <a:rPr lang="en-US" b="1" dirty="0" err="1"/>
              <a:t>HttpServletRequest</a:t>
            </a:r>
            <a:r>
              <a:rPr lang="en-US" b="1" dirty="0"/>
              <a:t> </a:t>
            </a:r>
            <a:r>
              <a:rPr lang="en-US" b="1" dirty="0" err="1"/>
              <a:t>req</a:t>
            </a:r>
            <a:r>
              <a:rPr lang="en-US" b="1" dirty="0"/>
              <a:t>) {</a:t>
            </a:r>
          </a:p>
          <a:p>
            <a:r>
              <a:rPr lang="en-US" dirty="0"/>
              <a:t>        String </a:t>
            </a:r>
            <a:r>
              <a:rPr lang="en-US" dirty="0" err="1"/>
              <a:t>bodyOfResponse</a:t>
            </a:r>
            <a:r>
              <a:rPr lang="en-US" dirty="0"/>
              <a:t> = </a:t>
            </a:r>
            <a:r>
              <a:rPr lang="en-US" dirty="0" err="1"/>
              <a:t>ex.getMessage</a:t>
            </a:r>
            <a:r>
              <a:rPr lang="en-US" dirty="0"/>
              <a:t>();// "Country with this id not present";</a:t>
            </a:r>
          </a:p>
          <a:p>
            <a:r>
              <a:rPr lang="en-US" dirty="0"/>
              <a:t>        String </a:t>
            </a:r>
            <a:r>
              <a:rPr lang="en-US" dirty="0" err="1"/>
              <a:t>uri</a:t>
            </a:r>
            <a:r>
              <a:rPr lang="en-US" dirty="0"/>
              <a:t> = </a:t>
            </a:r>
            <a:r>
              <a:rPr lang="en-US" dirty="0" err="1"/>
              <a:t>req.getRequestURL</a:t>
            </a:r>
            <a:r>
              <a:rPr lang="en-US" dirty="0"/>
              <a:t>().</a:t>
            </a:r>
            <a:r>
              <a:rPr lang="en-US" dirty="0" err="1"/>
              <a:t>toString</a:t>
            </a:r>
            <a:r>
              <a:rPr lang="en-US" dirty="0"/>
              <a:t>();</a:t>
            </a:r>
          </a:p>
          <a:p>
            <a:r>
              <a:rPr lang="en-US" dirty="0"/>
              <a:t>        </a:t>
            </a:r>
            <a:r>
              <a:rPr lang="en-US" b="1" dirty="0"/>
              <a:t>return  new </a:t>
            </a:r>
            <a:r>
              <a:rPr lang="en-US" b="1" dirty="0" err="1"/>
              <a:t>ErrorInfo</a:t>
            </a:r>
            <a:r>
              <a:rPr lang="en-US" b="1" dirty="0"/>
              <a:t>(</a:t>
            </a:r>
            <a:r>
              <a:rPr lang="en-US" b="1" dirty="0" err="1"/>
              <a:t>uri,bodyOfResponse</a:t>
            </a:r>
            <a:r>
              <a:rPr lang="en-US" b="1" dirty="0"/>
              <a:t>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37446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7.2 Exception handling at application level</a:t>
            </a:r>
          </a:p>
        </p:txBody>
      </p:sp>
      <p:sp>
        <p:nvSpPr>
          <p:cNvPr id="14339" name="Rectangle 15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SpringRESTDemowithGlobalException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52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  <a:endParaRPr lang="en-US" sz="24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so far learnt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Exception handling at controller level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Exception handling at application level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978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Lab</a:t>
            </a:r>
            <a:endParaRPr lang="en-US" sz="24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Lab3 </a:t>
            </a:r>
          </a:p>
        </p:txBody>
      </p:sp>
    </p:spTree>
    <p:extLst>
      <p:ext uri="{BB962C8B-B14F-4D97-AF65-F5344CB8AC3E}">
        <p14:creationId xmlns:p14="http://schemas.microsoft.com/office/powerpoint/2010/main" val="21222501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Review Question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 1: Which of the following annotation is used for handler method?</a:t>
            </a:r>
          </a:p>
          <a:p>
            <a:pPr lvl="1"/>
            <a:r>
              <a:rPr lang="en-US" dirty="0"/>
              <a:t>Option1 : @Exception</a:t>
            </a:r>
          </a:p>
          <a:p>
            <a:pPr lvl="1"/>
            <a:r>
              <a:rPr lang="en-US" dirty="0"/>
              <a:t>Option 2: @</a:t>
            </a:r>
            <a:r>
              <a:rPr lang="en-US" dirty="0" err="1"/>
              <a:t>ExceptionHandler</a:t>
            </a:r>
            <a:endParaRPr lang="en-US" dirty="0"/>
          </a:p>
          <a:p>
            <a:pPr lvl="1"/>
            <a:r>
              <a:rPr lang="en-US" dirty="0"/>
              <a:t>Option 3: @</a:t>
            </a:r>
            <a:r>
              <a:rPr lang="en-US" dirty="0" err="1"/>
              <a:t>HandlerMapping</a:t>
            </a:r>
            <a:endParaRPr lang="en-US" dirty="0"/>
          </a:p>
          <a:p>
            <a:pPr lvl="1"/>
            <a:r>
              <a:rPr lang="en-US" dirty="0"/>
              <a:t>Option 4: @</a:t>
            </a:r>
            <a:r>
              <a:rPr lang="en-US" dirty="0" err="1"/>
              <a:t>HandlerMethod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Question 2: We can handle Custom Exception in Spring REST.</a:t>
            </a:r>
          </a:p>
          <a:p>
            <a:pPr lvl="1"/>
            <a:r>
              <a:rPr lang="en-US" dirty="0"/>
              <a:t>True </a:t>
            </a:r>
          </a:p>
          <a:p>
            <a:pPr lvl="1"/>
            <a:r>
              <a:rPr lang="en-US" dirty="0"/>
              <a:t>False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_pk8PYzpk.FktMHhDaTFw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ciOYA.RlUiY0_0bhJg.j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heme/theme1.xml><?xml version="1.0" encoding="utf-8"?>
<a:theme xmlns:a="http://schemas.openxmlformats.org/drawingml/2006/main" name="Section slides">
  <a:themeElements>
    <a:clrScheme name="New-CG">
      <a:dk1>
        <a:srgbClr val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8" id="{3106D451-C336-4646-BC81-79E6465B2A85}" vid="{7404A21F-B64E-4569-8A13-B333C44638E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64F797F9BD2124B9B89E1787624A7F8" ma:contentTypeVersion="10" ma:contentTypeDescription="Create a new document." ma:contentTypeScope="" ma:versionID="03814cf005c1043a69fcbf3e0b60b2c8">
  <xsd:schema xmlns:xsd="http://www.w3.org/2001/XMLSchema" xmlns:xs="http://www.w3.org/2001/XMLSchema" xmlns:p="http://schemas.microsoft.com/office/2006/metadata/properties" xmlns:ns2="http://schemas.microsoft.com/sharepoint/v3/fields" xmlns:ns3="26bed2a0-a239-4228-bd8e-b46f54fc12da" targetNamespace="http://schemas.microsoft.com/office/2006/metadata/properties" ma:root="true" ma:fieldsID="1aa2d91e2c97cf3ea1917b84d2ae9624" ns2:_="" ns3:_="">
    <xsd:import namespace="http://schemas.microsoft.com/sharepoint/v3/fields"/>
    <xsd:import namespace="26bed2a0-a239-4228-bd8e-b46f54fc12da"/>
    <xsd:element name="properties">
      <xsd:complexType>
        <xsd:sequence>
          <xsd:element name="documentManagement">
            <xsd:complexType>
              <xsd:all>
                <xsd:element ref="ns2:_Version" minOccurs="0"/>
                <xsd:element ref="ns3:Level"/>
                <xsd:element ref="ns3:Category"/>
                <xsd:element ref="ns2:_DCDateModified" minOccurs="0"/>
                <xsd:element ref="ns3:Material_x0020_Type"/>
                <xsd:element ref="ns3:MediaServiceMetadata" minOccurs="0"/>
                <xsd:element ref="ns3:MediaServiceFastMetadata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Version" ma:index="8" nillable="true" ma:displayName="Version" ma:internalName="_Version">
      <xsd:simpleType>
        <xsd:restriction base="dms:Text"/>
      </xsd:simpleType>
    </xsd:element>
    <xsd:element name="_DCDateModified" ma:index="11" nillable="true" ma:displayName="Date Modified" ma:description="The date on which this resource was last modified" ma:format="DateTime" ma:internalName="_DCDateModified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6bed2a0-a239-4228-bd8e-b46f54fc12da" elementFormDefault="qualified">
    <xsd:import namespace="http://schemas.microsoft.com/office/2006/documentManagement/types"/>
    <xsd:import namespace="http://schemas.microsoft.com/office/infopath/2007/PartnerControls"/>
    <xsd:element name="Level" ma:index="9" ma:displayName="Level" ma:format="Dropdown" ma:internalName="Level">
      <xsd:simpleType>
        <xsd:restriction base="dms:Choice">
          <xsd:enumeration value="L1"/>
          <xsd:enumeration value="L2"/>
          <xsd:enumeration value="L3"/>
          <xsd:enumeration value="L4"/>
          <xsd:enumeration value="Common"/>
        </xsd:restriction>
      </xsd:simpleType>
    </xsd:element>
    <xsd:element name="Category" ma:index="10" ma:displayName="Category" ma:default="Module Artifact" ma:format="Dropdown" ma:internalName="Category">
      <xsd:simpleType>
        <xsd:restriction base="dms:Choice">
          <xsd:enumeration value="Module Artifact"/>
          <xsd:enumeration value="Assessment Component"/>
        </xsd:restriction>
      </xsd:simpleType>
    </xsd:element>
    <xsd:element name="Material_x0020_Type" ma:index="12" ma:displayName="Material Type" ma:default="Class book" ma:format="Dropdown" ma:internalName="Material_x0020_Type">
      <xsd:simpleType>
        <xsd:restriction base="dms:Choice">
          <xsd:enumeration value="Demos"/>
          <xsd:enumeration value="Extra Example"/>
          <xsd:enumeration value="Extra Material"/>
          <xsd:enumeration value="Suggestions"/>
          <xsd:enumeration value="General"/>
          <xsd:enumeration value="Module Test Practical"/>
          <xsd:enumeration value="Module Test Theory"/>
          <xsd:enumeration value="Quiz"/>
          <xsd:enumeration value="Class book"/>
          <xsd:enumeration value="Lab book"/>
          <xsd:enumeration value="Recordings"/>
        </xsd:restriction>
      </xsd:simpleType>
    </xsd:element>
    <xsd:element name="MediaServiceMetadata" ma:index="13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DCDateModified xmlns="http://schemas.microsoft.com/sharepoint/v3/fields" xsi:nil="true"/>
    <Material_x0020_Type xmlns="26bed2a0-a239-4228-bd8e-b46f54fc12da">Class book</Material_x0020_Type>
    <Category xmlns="26bed2a0-a239-4228-bd8e-b46f54fc12da">Module Artifact</Category>
    <Level xmlns="26bed2a0-a239-4228-bd8e-b46f54fc12da">L1</Level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B857611-0E8A-42D2-8D82-0823E08332DD}"/>
</file>

<file path=customXml/itemProps2.xml><?xml version="1.0" encoding="utf-8"?>
<ds:datastoreItem xmlns:ds="http://schemas.openxmlformats.org/officeDocument/2006/customXml" ds:itemID="{7C1830C8-F522-4AF4-83DD-915E4EE23EB4}">
  <ds:schemaRefs>
    <ds:schemaRef ds:uri="http://purl.org/dc/elements/1.1/"/>
    <ds:schemaRef ds:uri="http://schemas.microsoft.com/sharepoint/v3/fields"/>
    <ds:schemaRef ds:uri="http://www.w3.org/XML/1998/namespace"/>
    <ds:schemaRef ds:uri="http://purl.org/dc/terms/"/>
    <ds:schemaRef ds:uri="http://schemas.openxmlformats.org/package/2006/metadata/core-properties"/>
    <ds:schemaRef ds:uri="http://schemas.microsoft.com/office/infopath/2007/PartnerControls"/>
    <ds:schemaRef ds:uri="http://schemas.microsoft.com/office/2006/documentManagement/types"/>
    <ds:schemaRef ds:uri="f9b258c7-9c72-463b-80f6-91d061ebb25d"/>
    <ds:schemaRef ds:uri="http://schemas.microsoft.com/office/2006/metadata/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1B673CDC-8BE6-4391-ABD9-A817C61AB8C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19039</TotalTime>
  <Words>454</Words>
  <Application>Microsoft Office PowerPoint</Application>
  <PresentationFormat>On-screen Show (4:3)</PresentationFormat>
  <Paragraphs>90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Verdana</vt:lpstr>
      <vt:lpstr>Wingdings</vt:lpstr>
      <vt:lpstr>Section slides</vt:lpstr>
      <vt:lpstr>Basic Spring 5.0</vt:lpstr>
      <vt:lpstr>Lesson Objectives</vt:lpstr>
      <vt:lpstr>7.1 Exception handling at controller level </vt:lpstr>
      <vt:lpstr>7.1 Exception handling at controller level</vt:lpstr>
      <vt:lpstr>7.2 Exception handling at application level </vt:lpstr>
      <vt:lpstr>7.2 Exception handling at application level</vt:lpstr>
      <vt:lpstr>Summary</vt:lpstr>
      <vt:lpstr> Lab</vt:lpstr>
      <vt:lpstr>Review Question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ClassBook-LessonXX</dc:title>
  <dc:creator>iGATE</dc:creator>
  <cp:lastModifiedBy>David, Vijayalakshmi</cp:lastModifiedBy>
  <cp:revision>311</cp:revision>
  <dcterms:created xsi:type="dcterms:W3CDTF">2012-05-18T02:59:15Z</dcterms:created>
  <dcterms:modified xsi:type="dcterms:W3CDTF">2019-03-05T09:57:53Z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Url">
    <vt:lpwstr/>
  </property>
  <property fmtid="{D5CDD505-2E9C-101B-9397-08002B2CF9AE}" pid="3" name="ContentTypeId">
    <vt:lpwstr>0x010100064F797F9BD2124B9B89E1787624A7F8</vt:lpwstr>
  </property>
</Properties>
</file>