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4"/>
  </p:sldMasterIdLst>
  <p:notesMasterIdLst>
    <p:notesMasterId r:id="rId31"/>
  </p:notesMasterIdLst>
  <p:handoutMasterIdLst>
    <p:handoutMasterId r:id="rId32"/>
  </p:handoutMasterIdLst>
  <p:sldIdLst>
    <p:sldId id="327" r:id="rId5"/>
    <p:sldId id="315" r:id="rId6"/>
    <p:sldId id="317" r:id="rId7"/>
    <p:sldId id="319" r:id="rId8"/>
    <p:sldId id="309" r:id="rId9"/>
    <p:sldId id="310" r:id="rId10"/>
    <p:sldId id="331" r:id="rId11"/>
    <p:sldId id="333" r:id="rId12"/>
    <p:sldId id="334" r:id="rId13"/>
    <p:sldId id="335" r:id="rId14"/>
    <p:sldId id="313" r:id="rId15"/>
    <p:sldId id="332" r:id="rId16"/>
    <p:sldId id="336" r:id="rId17"/>
    <p:sldId id="326" r:id="rId18"/>
    <p:sldId id="322" r:id="rId19"/>
    <p:sldId id="329" r:id="rId20"/>
    <p:sldId id="330" r:id="rId21"/>
    <p:sldId id="324" r:id="rId22"/>
    <p:sldId id="325" r:id="rId23"/>
    <p:sldId id="337" r:id="rId24"/>
    <p:sldId id="328" r:id="rId25"/>
    <p:sldId id="314" r:id="rId26"/>
    <p:sldId id="316" r:id="rId27"/>
    <p:sldId id="305" r:id="rId28"/>
    <p:sldId id="295" r:id="rId29"/>
    <p:sldId id="30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97" autoAdjust="0"/>
    <p:restoredTop sz="89816" autoAdjust="0"/>
  </p:normalViewPr>
  <p:slideViewPr>
    <p:cSldViewPr snapToGrid="0" showGuides="1">
      <p:cViewPr varScale="1">
        <p:scale>
          <a:sx n="63" d="100"/>
          <a:sy n="63" d="100"/>
        </p:scale>
        <p:origin x="1580" y="5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500" y="-32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7/30/2020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Page XX-#</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42920" y="701566"/>
            <a:ext cx="4572000" cy="3429000"/>
          </a:xfrm>
          <a:prstGeom prst="rect">
            <a:avLst/>
          </a:prstGeom>
          <a:noFill/>
          <a:ln w="12700">
            <a:solidFill>
              <a:prstClr val="black"/>
            </a:solidFill>
          </a:ln>
        </p:spPr>
        <p:txBody>
          <a:bodyPr vert="horz" lIns="91440" tIns="45720" rIns="91440" bIns="45720" rtlCol="0" anchor="ctr"/>
          <a:lstStyle/>
          <a:p>
            <a:r>
              <a:rPr lang="en-US" dirty="0"/>
              <a:t>text</a:t>
            </a:r>
          </a:p>
        </p:txBody>
      </p:sp>
      <p:sp>
        <p:nvSpPr>
          <p:cNvPr id="5" name="Notes Placeholder 4"/>
          <p:cNvSpPr>
            <a:spLocks noGrp="1"/>
          </p:cNvSpPr>
          <p:nvPr>
            <p:ph type="body" sz="quarter" idx="3"/>
          </p:nvPr>
        </p:nvSpPr>
        <p:spPr>
          <a:xfrm>
            <a:off x="1960720" y="4361954"/>
            <a:ext cx="4586881"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Line 8"/>
          <p:cNvSpPr>
            <a:spLocks noChangeShapeType="1"/>
          </p:cNvSpPr>
          <p:nvPr/>
        </p:nvSpPr>
        <p:spPr bwMode="auto">
          <a:xfrm>
            <a:off x="1715808" y="646392"/>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itchFamily="34" charset="0"/>
                <a:cs typeface="Arial" pitchFamily="34" charset="0"/>
              </a:rPr>
              <a:t>Introduction</a:t>
            </a:r>
            <a:r>
              <a:rPr lang="en-US" sz="1200" baseline="0" dirty="0">
                <a:latin typeface="Arial" pitchFamily="34" charset="0"/>
                <a:cs typeface="Arial" pitchFamily="34" charset="0"/>
              </a:rPr>
              <a:t> to Web Services </a:t>
            </a:r>
            <a:r>
              <a:rPr lang="en-US" sz="1200" dirty="0">
                <a:latin typeface="Arial" pitchFamily="34" charset="0"/>
                <a:cs typeface="Arial" pitchFamily="34" charset="0"/>
              </a:rPr>
              <a:t>(SOAP &amp; REST) 		Working with JAX - RS </a:t>
            </a:r>
            <a:endParaRPr lang="en-US" dirty="0">
              <a:latin typeface="Arial" pitchFamily="34" charset="0"/>
              <a:cs typeface="Arial" pitchFamily="34" charset="0"/>
            </a:endParaRPr>
          </a:p>
        </p:txBody>
      </p:sp>
      <p:sp>
        <p:nvSpPr>
          <p:cNvPr id="12" name="Rectangle 14"/>
          <p:cNvSpPr>
            <a:spLocks noChangeArrowheads="1"/>
          </p:cNvSpPr>
          <p:nvPr/>
        </p:nvSpPr>
        <p:spPr bwMode="auto">
          <a:xfrm>
            <a:off x="3947027" y="8489733"/>
            <a:ext cx="2762530" cy="232575"/>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latin typeface="Arial" pitchFamily="34" charset="0"/>
                <a:cs typeface="Arial" pitchFamily="34" charset="0"/>
              </a:rPr>
              <a:t>		 </a:t>
            </a:r>
            <a:r>
              <a:rPr lang="en-US" altLang="en-US" sz="1000" dirty="0">
                <a:latin typeface="Arial" pitchFamily="34" charset="0"/>
              </a:rPr>
              <a:t>Page 07-</a:t>
            </a:r>
            <a:fld id="{CCFBFAC2-2B51-4301-AB56-2B5BC657213B}" type="slidenum">
              <a:rPr lang="en-US" altLang="en-US" sz="1000" smtClean="0">
                <a:latin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a:latin typeface="Arial" pitchFamily="34" charset="0"/>
                <a:cs typeface="Arial" pitchFamily="34" charset="0"/>
              </a:rPr>
              <a:t> </a:t>
            </a:r>
          </a:p>
          <a:p>
            <a:r>
              <a:rPr lang="en-US" sz="1000" dirty="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eveloper.mozilla.org/en-US/docs/Web/API/XMLHttpRequest"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developer.mozilla.org/en-US/docs/Web/API/Fetch_API"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73263"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Add instructor notes here. </a:t>
            </a:r>
          </a:p>
        </p:txBody>
      </p:sp>
    </p:spTree>
    <p:extLst>
      <p:ext uri="{BB962C8B-B14F-4D97-AF65-F5344CB8AC3E}">
        <p14:creationId xmlns:p14="http://schemas.microsoft.com/office/powerpoint/2010/main" val="1167028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r>
              <a:rPr lang="en-US" dirty="0"/>
              <a:t>Reference : https://developer.mozilla.org/en-US/docs/Web/HTTP/CORS</a:t>
            </a:r>
          </a:p>
        </p:txBody>
      </p:sp>
    </p:spTree>
    <p:extLst>
      <p:ext uri="{BB962C8B-B14F-4D97-AF65-F5344CB8AC3E}">
        <p14:creationId xmlns:p14="http://schemas.microsoft.com/office/powerpoint/2010/main" val="2625732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r>
              <a:rPr lang="en-US" dirty="0"/>
              <a:t>Reference : https://developer.mozilla.org/en-US/docs/Web/HTTP/CORS</a:t>
            </a:r>
          </a:p>
        </p:txBody>
      </p:sp>
    </p:spTree>
    <p:extLst>
      <p:ext uri="{BB962C8B-B14F-4D97-AF65-F5344CB8AC3E}">
        <p14:creationId xmlns:p14="http://schemas.microsoft.com/office/powerpoint/2010/main" val="4031188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r>
              <a:rPr lang="en-US" dirty="0"/>
              <a:t>Reference : https://developer.mozilla.org/en-US/docs/Web/HTTP/CORS</a:t>
            </a:r>
          </a:p>
          <a:p>
            <a:endParaRPr lang="en-US" dirty="0"/>
          </a:p>
          <a:p>
            <a:r>
              <a:rPr lang="en-US" sz="1000" b="0" i="0" kern="1200" dirty="0">
                <a:solidFill>
                  <a:schemeClr val="tx1"/>
                </a:solidFill>
                <a:effectLst/>
                <a:latin typeface="Arial" pitchFamily="34" charset="0"/>
                <a:ea typeface="+mn-ea"/>
                <a:cs typeface="Arial" pitchFamily="34" charset="0"/>
              </a:rPr>
              <a:t>The CORS mechanism supports secure cross-domain requests and data transfers between browsers and web servers. Modern browsers use CORS in an API container such as </a:t>
            </a:r>
            <a:r>
              <a:rPr lang="en-US" sz="1000" b="0" i="0" u="none" strike="noStrike" kern="1200" dirty="0" err="1">
                <a:solidFill>
                  <a:schemeClr val="tx1"/>
                </a:solidFill>
                <a:effectLst/>
                <a:latin typeface="Arial" pitchFamily="34" charset="0"/>
                <a:ea typeface="+mn-ea"/>
                <a:cs typeface="Arial" pitchFamily="34" charset="0"/>
                <a:hlinkClick r:id="rId3" tooltip="Use XMLHttpRequest (XHR) objects to interact with servers. You can retrieve data from a URL without having to do a full page refresh. This enables a Web page to update just part of a page without disrupting what the user is doing."/>
              </a:rPr>
              <a:t>XMLHttpRequest</a:t>
            </a:r>
            <a:r>
              <a:rPr lang="en-US" sz="1000" b="0" i="0" kern="1200" dirty="0">
                <a:solidFill>
                  <a:schemeClr val="tx1"/>
                </a:solidFill>
                <a:effectLst/>
                <a:latin typeface="Arial" pitchFamily="34" charset="0"/>
                <a:ea typeface="+mn-ea"/>
                <a:cs typeface="Arial" pitchFamily="34" charset="0"/>
              </a:rPr>
              <a:t> or </a:t>
            </a:r>
            <a:r>
              <a:rPr lang="en-US" sz="1000" b="0" i="0" u="none" strike="noStrike" kern="1200" dirty="0">
                <a:solidFill>
                  <a:schemeClr val="tx1"/>
                </a:solidFill>
                <a:effectLst/>
                <a:latin typeface="Arial" pitchFamily="34" charset="0"/>
                <a:ea typeface="+mn-ea"/>
                <a:cs typeface="Arial" pitchFamily="34" charset="0"/>
                <a:hlinkClick r:id="rId4"/>
              </a:rPr>
              <a:t>Fetch</a:t>
            </a:r>
            <a:r>
              <a:rPr lang="en-US" sz="1000" b="0" i="0" kern="1200" dirty="0">
                <a:solidFill>
                  <a:schemeClr val="tx1"/>
                </a:solidFill>
                <a:effectLst/>
                <a:latin typeface="Arial" pitchFamily="34" charset="0"/>
                <a:ea typeface="+mn-ea"/>
                <a:cs typeface="Arial" pitchFamily="34" charset="0"/>
              </a:rPr>
              <a:t> to help mitigate the risks of cross-origin HTTP requests.</a:t>
            </a:r>
          </a:p>
          <a:p>
            <a:endParaRPr lang="en-US" dirty="0"/>
          </a:p>
        </p:txBody>
      </p:sp>
    </p:spTree>
    <p:extLst>
      <p:ext uri="{BB962C8B-B14F-4D97-AF65-F5344CB8AC3E}">
        <p14:creationId xmlns:p14="http://schemas.microsoft.com/office/powerpoint/2010/main" val="1480613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78256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1295400"/>
            <a:ext cx="1408386" cy="553998"/>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These demos can be executed for better understanding</a:t>
            </a:r>
          </a:p>
        </p:txBody>
      </p:sp>
      <p:sp>
        <p:nvSpPr>
          <p:cNvPr id="3" name="Slide Image Placeholder 2"/>
          <p:cNvSpPr>
            <a:spLocks noGrp="1" noRot="1" noChangeAspect="1"/>
          </p:cNvSpPr>
          <p:nvPr>
            <p:ph type="sldImg"/>
          </p:nvPr>
        </p:nvSpPr>
        <p:spPr>
          <a:xfrm>
            <a:off x="1833563" y="611188"/>
            <a:ext cx="4670425" cy="3503612"/>
          </a:xfrm>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6140821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6"/>
          <p:cNvSpPr>
            <a:spLocks noGrp="1" noRot="1" noChangeAspect="1" noChangeArrowheads="1" noTextEdit="1"/>
          </p:cNvSpPr>
          <p:nvPr>
            <p:ph type="sldImg"/>
          </p:nvPr>
        </p:nvSpPr>
        <p:spPr>
          <a:xfrm>
            <a:off x="1863725" y="611188"/>
            <a:ext cx="4659313" cy="3495675"/>
          </a:xfrm>
          <a:ln/>
        </p:spPr>
      </p:sp>
      <p:sp>
        <p:nvSpPr>
          <p:cNvPr id="29701" name="Rectangle 7"/>
          <p:cNvSpPr>
            <a:spLocks noGrp="1" noChangeArrowheads="1"/>
          </p:cNvSpPr>
          <p:nvPr>
            <p:ph type="body" idx="1"/>
          </p:nvPr>
        </p:nvSpPr>
        <p:spPr>
          <a:xfrm>
            <a:off x="1939159" y="4235146"/>
            <a:ext cx="4501775" cy="4199406"/>
          </a:xfrm>
          <a:noFill/>
          <a:ln/>
        </p:spPr>
        <p:txBody>
          <a:bodyPr/>
          <a:lstStyle/>
          <a:p>
            <a:pPr eaLnBrk="1" hangingPunct="1"/>
            <a:r>
              <a:rPr lang="en-US" dirty="0"/>
              <a:t>References:</a:t>
            </a:r>
          </a:p>
          <a:p>
            <a:pPr eaLnBrk="1" hangingPunct="1"/>
            <a:r>
              <a:rPr lang="en-US" dirty="0"/>
              <a:t>https://www.genuitec.com/spring-frameworkrestcontroller-vs-controller/</a:t>
            </a:r>
          </a:p>
        </p:txBody>
      </p:sp>
    </p:spTree>
    <p:extLst>
      <p:ext uri="{BB962C8B-B14F-4D97-AF65-F5344CB8AC3E}">
        <p14:creationId xmlns:p14="http://schemas.microsoft.com/office/powerpoint/2010/main" val="3650481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Corresponding lab assignment</a:t>
            </a:r>
          </a:p>
        </p:txBody>
      </p:sp>
    </p:spTree>
    <p:extLst>
      <p:ext uri="{BB962C8B-B14F-4D97-AF65-F5344CB8AC3E}">
        <p14:creationId xmlns:p14="http://schemas.microsoft.com/office/powerpoint/2010/main" val="3807289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861774"/>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Question 1: Option 1, Option 2</a:t>
            </a:r>
          </a:p>
          <a:p>
            <a:pPr>
              <a:spcBef>
                <a:spcPct val="50000"/>
              </a:spcBef>
            </a:pPr>
            <a:r>
              <a:rPr lang="en-US" sz="1000" dirty="0">
                <a:latin typeface="Arial" pitchFamily="34" charset="0"/>
                <a:cs typeface="Arial" pitchFamily="34" charset="0"/>
              </a:rPr>
              <a:t>Question 2: True</a:t>
            </a:r>
          </a:p>
          <a:p>
            <a:pPr>
              <a:spcBef>
                <a:spcPct val="50000"/>
              </a:spcBef>
            </a:pPr>
            <a:r>
              <a:rPr lang="en-US" sz="1000" b="0" dirty="0">
                <a:latin typeface="Arial" pitchFamily="34" charset="0"/>
                <a:cs typeface="Arial" pitchFamily="34" charset="0"/>
              </a:rPr>
              <a:t> </a:t>
            </a:r>
          </a:p>
        </p:txBody>
      </p:sp>
    </p:spTree>
    <p:extLst>
      <p:ext uri="{BB962C8B-B14F-4D97-AF65-F5344CB8AC3E}">
        <p14:creationId xmlns:p14="http://schemas.microsoft.com/office/powerpoint/2010/main" val="10053063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Add the notes here.</a:t>
            </a:r>
            <a:endParaRPr lang="en-US"/>
          </a:p>
          <a:p>
            <a:endParaRPr lang="en-US" dirty="0"/>
          </a:p>
        </p:txBody>
      </p:sp>
      <p:sp>
        <p:nvSpPr>
          <p:cNvPr id="5" name="Text Box 9"/>
          <p:cNvSpPr txBox="1">
            <a:spLocks noChangeArrowheads="1"/>
          </p:cNvSpPr>
          <p:nvPr/>
        </p:nvSpPr>
        <p:spPr bwMode="auto">
          <a:xfrm>
            <a:off x="142875" y="1133475"/>
            <a:ext cx="1600200" cy="246221"/>
          </a:xfrm>
          <a:prstGeom prst="rect">
            <a:avLst/>
          </a:prstGeom>
          <a:noFill/>
          <a:ln w="9525">
            <a:noFill/>
            <a:miter lim="800000"/>
            <a:headEnd/>
            <a:tailEnd/>
          </a:ln>
          <a:effectLst/>
        </p:spPr>
        <p:txBody>
          <a:bodyPr>
            <a:spAutoFit/>
          </a:bodyPr>
          <a:lstStyle/>
          <a:p>
            <a:pPr>
              <a:spcBef>
                <a:spcPct val="50000"/>
              </a:spcBef>
            </a:pPr>
            <a:r>
              <a:rPr lang="en-US" sz="1000" b="0" dirty="0">
                <a:latin typeface="Arial" pitchFamily="34" charset="0"/>
                <a:cs typeface="Arial" pitchFamily="34" charset="0"/>
              </a:rPr>
              <a:t>Question 3: @Produces </a:t>
            </a:r>
          </a:p>
        </p:txBody>
      </p:sp>
    </p:spTree>
    <p:extLst>
      <p:ext uri="{BB962C8B-B14F-4D97-AF65-F5344CB8AC3E}">
        <p14:creationId xmlns:p14="http://schemas.microsoft.com/office/powerpoint/2010/main" val="4253194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6"/>
          <p:cNvSpPr>
            <a:spLocks noGrp="1" noRot="1" noChangeAspect="1" noChangeArrowheads="1" noTextEdit="1"/>
          </p:cNvSpPr>
          <p:nvPr>
            <p:ph type="sldImg"/>
          </p:nvPr>
        </p:nvSpPr>
        <p:spPr>
          <a:xfrm>
            <a:off x="1863725" y="611188"/>
            <a:ext cx="4659313" cy="3495675"/>
          </a:xfrm>
          <a:ln/>
        </p:spPr>
      </p:sp>
      <p:sp>
        <p:nvSpPr>
          <p:cNvPr id="29701" name="Rectangle 7"/>
          <p:cNvSpPr>
            <a:spLocks noGrp="1" noChangeArrowheads="1"/>
          </p:cNvSpPr>
          <p:nvPr>
            <p:ph type="body" idx="1"/>
          </p:nvPr>
        </p:nvSpPr>
        <p:spPr>
          <a:xfrm>
            <a:off x="1939159" y="4235146"/>
            <a:ext cx="4501775" cy="4199406"/>
          </a:xfrm>
          <a:noFill/>
          <a:ln/>
        </p:spPr>
        <p:txBody>
          <a:bodyPr/>
          <a:lstStyle/>
          <a:p>
            <a:pPr eaLnBrk="1" hangingPunct="1"/>
            <a:endParaRPr lang="en-US" dirty="0"/>
          </a:p>
        </p:txBody>
      </p:sp>
    </p:spTree>
    <p:extLst>
      <p:ext uri="{BB962C8B-B14F-4D97-AF65-F5344CB8AC3E}">
        <p14:creationId xmlns:p14="http://schemas.microsoft.com/office/powerpoint/2010/main" val="351969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r>
              <a:rPr lang="en-US" dirty="0">
                <a:effectLst/>
              </a:rPr>
              <a:t>Spring’s annotation based MVC framework simplifies the process of creating RESTful web services. The key difference between a traditional Spring MVC controller and the RESTful web service controller is the way the HTTP response body is created. While the traditional MVC controller relies on the View technology, the RESTful web service controller simply returns the object and the object data is written directly to the HTTP response as JSON/XML</a:t>
            </a:r>
            <a:endParaRPr lang="en-US" b="1" dirty="0">
              <a:effectLst/>
            </a:endParaRPr>
          </a:p>
          <a:p>
            <a:endParaRPr lang="en-US" b="1" dirty="0">
              <a:effectLst/>
            </a:endParaRPr>
          </a:p>
          <a:p>
            <a:r>
              <a:rPr lang="en-US" b="1" dirty="0">
                <a:effectLst/>
              </a:rPr>
              <a:t>Spring MVC REST Workflow</a:t>
            </a:r>
          </a:p>
          <a:p>
            <a:r>
              <a:rPr lang="en-US" dirty="0">
                <a:effectLst/>
              </a:rPr>
              <a:t>The following steps describe a typical Spring MVC REST workflow:</a:t>
            </a:r>
          </a:p>
          <a:p>
            <a:r>
              <a:rPr lang="en-US" dirty="0">
                <a:effectLst/>
              </a:rPr>
              <a:t>The client sends a request to a web service in URI form.</a:t>
            </a:r>
          </a:p>
          <a:p>
            <a:r>
              <a:rPr lang="en-US" dirty="0">
                <a:effectLst/>
              </a:rPr>
              <a:t>The request is intercepted by the </a:t>
            </a:r>
            <a:r>
              <a:rPr lang="en-US" dirty="0" err="1">
                <a:effectLst/>
              </a:rPr>
              <a:t>DispatcherServlet</a:t>
            </a:r>
            <a:r>
              <a:rPr lang="en-US" dirty="0">
                <a:effectLst/>
              </a:rPr>
              <a:t> which looks for Handler Mappings and its type.</a:t>
            </a:r>
            <a:br>
              <a:rPr lang="en-US" dirty="0">
                <a:effectLst/>
              </a:rPr>
            </a:br>
            <a:r>
              <a:rPr lang="en-US" dirty="0">
                <a:effectLst/>
              </a:rPr>
              <a:t>• The Handler Mappings section defined in the application context file tells </a:t>
            </a:r>
            <a:r>
              <a:rPr lang="en-US" dirty="0" err="1">
                <a:effectLst/>
              </a:rPr>
              <a:t>DispatcherServlet</a:t>
            </a:r>
            <a:r>
              <a:rPr lang="en-US" dirty="0">
                <a:effectLst/>
              </a:rPr>
              <a:t> which strategy to use to find controllers based on the incoming request.</a:t>
            </a:r>
            <a:br>
              <a:rPr lang="en-US" dirty="0">
                <a:effectLst/>
              </a:rPr>
            </a:br>
            <a:r>
              <a:rPr lang="en-US" dirty="0">
                <a:effectLst/>
              </a:rPr>
              <a:t>• Spring MVC supports three different types of mapping request URIs to controllers: annotation, name conventions and explicit mappings.</a:t>
            </a:r>
          </a:p>
          <a:p>
            <a:r>
              <a:rPr lang="en-US" dirty="0">
                <a:effectLst/>
              </a:rPr>
              <a:t>Requests are processed by the Controller and the response is returned to the </a:t>
            </a:r>
            <a:r>
              <a:rPr lang="en-US" dirty="0" err="1">
                <a:effectLst/>
              </a:rPr>
              <a:t>DispatcherServlet</a:t>
            </a:r>
            <a:r>
              <a:rPr lang="en-US" dirty="0">
                <a:effectLst/>
              </a:rPr>
              <a:t> which then dispatches to the view. </a:t>
            </a:r>
          </a:p>
          <a:p>
            <a:endParaRPr lang="en-US" dirty="0"/>
          </a:p>
        </p:txBody>
      </p:sp>
    </p:spTree>
    <p:extLst>
      <p:ext uri="{BB962C8B-B14F-4D97-AF65-F5344CB8AC3E}">
        <p14:creationId xmlns:p14="http://schemas.microsoft.com/office/powerpoint/2010/main" val="1207497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r>
              <a:rPr lang="en-US" dirty="0">
                <a:effectLst/>
              </a:rPr>
              <a:t>Spring has a list of </a:t>
            </a:r>
            <a:r>
              <a:rPr lang="en-US" dirty="0" err="1">
                <a:effectLst/>
              </a:rPr>
              <a:t>HttpMessageConverters</a:t>
            </a:r>
            <a:r>
              <a:rPr lang="en-US" dirty="0">
                <a:effectLst/>
              </a:rPr>
              <a:t> registered in the background. The responsibility of the </a:t>
            </a:r>
            <a:r>
              <a:rPr lang="en-US" dirty="0" err="1">
                <a:effectLst/>
              </a:rPr>
              <a:t>HTTPMessageConverter</a:t>
            </a:r>
            <a:r>
              <a:rPr lang="en-US" dirty="0">
                <a:effectLst/>
              </a:rPr>
              <a:t> is to convert the request body to a specific class and back to the response body again, depending on a predefined mime type. Every time an issued request hits @</a:t>
            </a:r>
            <a:r>
              <a:rPr lang="en-US" dirty="0" err="1">
                <a:effectLst/>
              </a:rPr>
              <a:t>ResponseBody</a:t>
            </a:r>
            <a:r>
              <a:rPr lang="en-US" dirty="0">
                <a:effectLst/>
              </a:rPr>
              <a:t>, Spring loops through all registered </a:t>
            </a:r>
            <a:r>
              <a:rPr lang="en-US" dirty="0" err="1">
                <a:effectLst/>
              </a:rPr>
              <a:t>HTTPMessageConverters</a:t>
            </a:r>
            <a:r>
              <a:rPr lang="en-US" dirty="0">
                <a:effectLst/>
              </a:rPr>
              <a:t> seeking the first that fits the given mime type and class, and then uses it for the actual conversion.</a:t>
            </a:r>
          </a:p>
          <a:p>
            <a:endParaRPr lang="en-US" dirty="0"/>
          </a:p>
        </p:txBody>
      </p:sp>
    </p:spTree>
    <p:extLst>
      <p:ext uri="{BB962C8B-B14F-4D97-AF65-F5344CB8AC3E}">
        <p14:creationId xmlns:p14="http://schemas.microsoft.com/office/powerpoint/2010/main" val="3191186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8350" y="611188"/>
            <a:ext cx="4670425" cy="3503612"/>
          </a:xfrm>
        </p:spPr>
      </p:sp>
      <p:sp>
        <p:nvSpPr>
          <p:cNvPr id="3" name="Notes Placeholder 2"/>
          <p:cNvSpPr>
            <a:spLocks noGrp="1"/>
          </p:cNvSpPr>
          <p:nvPr>
            <p:ph type="body" idx="1"/>
          </p:nvPr>
        </p:nvSpPr>
        <p:spPr/>
        <p:txBody>
          <a:bodyPr>
            <a:normAutofit fontScale="92500"/>
          </a:bodyPr>
          <a:lstStyle/>
          <a:p>
            <a:r>
              <a:rPr lang="en-US" dirty="0"/>
              <a:t>REST(Representational State Transfer) is an architectural style with which Web Services can be designed that serves resources based on the request from client. A Web Service is a unit of managed code, that can be invoked using HTTP requests. You develop the core functionality of your application, deploy it in a server and expose to the network. Once it is exposed, it can be accessed using URI's through HTTP requests from a variety of client applications. Instead of repeating the same functionality in multiple client (web, desktop and mobile) applications, you write it once and access it in all the applications. </a:t>
            </a:r>
          </a:p>
          <a:p>
            <a:endParaRPr lang="en-US" dirty="0"/>
          </a:p>
          <a:p>
            <a:r>
              <a:rPr lang="en-US" dirty="0"/>
              <a:t>In the above diagram, from the time that a request is received by Spring until the time that a response is returned to the client, many pieces of Spring  Restful </a:t>
            </a:r>
            <a:r>
              <a:rPr lang="en-US" dirty="0" err="1"/>
              <a:t>webservices</a:t>
            </a:r>
            <a:r>
              <a:rPr lang="en-US" dirty="0"/>
              <a:t> are involved. </a:t>
            </a:r>
          </a:p>
          <a:p>
            <a:endParaRPr lang="en-US" dirty="0"/>
          </a:p>
          <a:p>
            <a:r>
              <a:rPr lang="en-US" dirty="0"/>
              <a:t>The process starts when a client (typically a web browser) sends a request. It is first received by a </a:t>
            </a:r>
            <a:r>
              <a:rPr lang="en-US" dirty="0" err="1"/>
              <a:t>DispatcherServlet</a:t>
            </a:r>
            <a:r>
              <a:rPr lang="en-US" dirty="0"/>
              <a:t>. Like most Java-based MVC frameworks, Spring MVC uses a front-controller servlet (here </a:t>
            </a:r>
            <a:r>
              <a:rPr lang="en-US" dirty="0" err="1"/>
              <a:t>DispatcherServlet</a:t>
            </a:r>
            <a:r>
              <a:rPr lang="en-US" dirty="0"/>
              <a:t>) to intercept requests. This in turn delegates responsibility for a request to other components of an application for actual processing.</a:t>
            </a:r>
          </a:p>
          <a:p>
            <a:endParaRPr lang="en-US" dirty="0"/>
          </a:p>
          <a:p>
            <a:r>
              <a:rPr lang="en-US" dirty="0"/>
              <a:t>The Spring MVC uses a Controller component for handling the request. But a typical application may have several controllers. To determine which controller should handle the request, </a:t>
            </a:r>
            <a:r>
              <a:rPr lang="en-US" dirty="0" err="1"/>
              <a:t>DispatcherServlet</a:t>
            </a:r>
            <a:r>
              <a:rPr lang="en-US" dirty="0"/>
              <a:t> starts by querying one or more </a:t>
            </a:r>
            <a:r>
              <a:rPr lang="en-US" dirty="0" err="1"/>
              <a:t>HandlerMappings</a:t>
            </a:r>
            <a:r>
              <a:rPr lang="en-US" dirty="0"/>
              <a:t>. A </a:t>
            </a:r>
            <a:r>
              <a:rPr lang="en-US" dirty="0" err="1"/>
              <a:t>HandlerMapping</a:t>
            </a:r>
            <a:r>
              <a:rPr lang="en-US" dirty="0"/>
              <a:t> typically maps URL patterns to </a:t>
            </a:r>
            <a:r>
              <a:rPr lang="en-US" dirty="0" err="1"/>
              <a:t>RestControllers</a:t>
            </a:r>
            <a:r>
              <a:rPr lang="en-US" dirty="0"/>
              <a:t>.</a:t>
            </a:r>
          </a:p>
          <a:p>
            <a:r>
              <a:rPr lang="en-US" dirty="0"/>
              <a:t> </a:t>
            </a:r>
          </a:p>
          <a:p>
            <a:r>
              <a:rPr lang="en-US" dirty="0"/>
              <a:t>Once the </a:t>
            </a:r>
            <a:r>
              <a:rPr lang="en-US" dirty="0" err="1"/>
              <a:t>DispatcherServlet</a:t>
            </a:r>
            <a:r>
              <a:rPr lang="en-US" dirty="0"/>
              <a:t> has a appropriate</a:t>
            </a:r>
            <a:r>
              <a:rPr lang="en-US" baseline="0" dirty="0"/>
              <a:t> </a:t>
            </a:r>
            <a:r>
              <a:rPr lang="en-US" dirty="0" err="1"/>
              <a:t>RestController</a:t>
            </a:r>
            <a:r>
              <a:rPr lang="en-US" baseline="0" dirty="0"/>
              <a:t> selected</a:t>
            </a:r>
            <a:r>
              <a:rPr lang="en-US" dirty="0"/>
              <a:t>, it dispatches the request to that Controller which performs the business logic (a well-designed </a:t>
            </a:r>
            <a:r>
              <a:rPr lang="en-US" dirty="0" err="1"/>
              <a:t>RestController</a:t>
            </a:r>
            <a:r>
              <a:rPr lang="en-US" dirty="0"/>
              <a:t> object delegates responsibility of business logic to one or more service objects). Upon completion of business logic, </a:t>
            </a:r>
            <a:r>
              <a:rPr lang="en-US" dirty="0" err="1"/>
              <a:t>HTTPResponse</a:t>
            </a:r>
            <a:r>
              <a:rPr lang="en-US" dirty="0"/>
              <a:t> is generated and sent back to the client.</a:t>
            </a:r>
          </a:p>
          <a:p>
            <a:endParaRPr lang="en-US" dirty="0"/>
          </a:p>
        </p:txBody>
      </p:sp>
      <p:sp>
        <p:nvSpPr>
          <p:cNvPr id="4" name="Text Box 4"/>
          <p:cNvSpPr txBox="1">
            <a:spLocks noChangeArrowheads="1"/>
          </p:cNvSpPr>
          <p:nvPr/>
        </p:nvSpPr>
        <p:spPr bwMode="auto">
          <a:xfrm>
            <a:off x="152400" y="1255713"/>
            <a:ext cx="134532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000" dirty="0">
                <a:latin typeface="Arial" panose="020B0604020202020204" pitchFamily="34" charset="0"/>
                <a:cs typeface="Arial" panose="020B0604020202020204" pitchFamily="34" charset="0"/>
              </a:rPr>
              <a:t>Slide demonstrates Life cycle of Spring RESTful services.</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Along with that also explains why Rest controllers were introduced.   </a:t>
            </a:r>
          </a:p>
        </p:txBody>
      </p:sp>
    </p:spTree>
    <p:extLst>
      <p:ext uri="{BB962C8B-B14F-4D97-AF65-F5344CB8AC3E}">
        <p14:creationId xmlns:p14="http://schemas.microsoft.com/office/powerpoint/2010/main" val="3187892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97063" y="611188"/>
            <a:ext cx="4670425" cy="3503612"/>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715536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5" name="Rectangle 3"/>
          <p:cNvSpPr>
            <a:spLocks noGrp="1" noChangeArrowheads="1"/>
          </p:cNvSpPr>
          <p:nvPr>
            <p:ph type="body" idx="1"/>
          </p:nvPr>
        </p:nvSpPr>
        <p:spPr/>
        <p:txBody>
          <a:bodyPr>
            <a:normAutofit fontScale="70000" lnSpcReduction="20000"/>
          </a:bodyPr>
          <a:lstStyle/>
          <a:p>
            <a:r>
              <a:rPr lang="en-US" dirty="0"/>
              <a:t>The slide demonstrates different RESTful URLs with respect to different HTTP methods.</a:t>
            </a:r>
          </a:p>
          <a:p>
            <a:endParaRPr lang="en-US" dirty="0"/>
          </a:p>
          <a:p>
            <a:r>
              <a:rPr lang="en-US" dirty="0"/>
              <a:t>Demo: </a:t>
            </a:r>
            <a:r>
              <a:rPr lang="en-US" dirty="0" err="1"/>
              <a:t>SpringRESTWebServices</a:t>
            </a:r>
            <a:r>
              <a:rPr lang="en-US" dirty="0"/>
              <a:t> can be used as</a:t>
            </a:r>
            <a:r>
              <a:rPr lang="en-US" baseline="0" dirty="0"/>
              <a:t> a reference.</a:t>
            </a:r>
          </a:p>
          <a:p>
            <a:endParaRPr lang="en-US" baseline="0" dirty="0"/>
          </a:p>
          <a:p>
            <a:r>
              <a:rPr lang="en-US" b="1" baseline="0" dirty="0"/>
              <a:t>Note:</a:t>
            </a:r>
            <a:r>
              <a:rPr lang="en-US" baseline="0" dirty="0"/>
              <a:t> At times if the HTTP Get is used over a couple of </a:t>
            </a:r>
            <a:r>
              <a:rPr lang="en-US" baseline="0" dirty="0" err="1"/>
              <a:t>RestController</a:t>
            </a:r>
            <a:r>
              <a:rPr lang="en-US" baseline="0" dirty="0"/>
              <a:t> methods it has to be combined with URL patterns to create unique identifications.</a:t>
            </a:r>
          </a:p>
          <a:p>
            <a:endParaRPr lang="en-US" baseline="0" dirty="0"/>
          </a:p>
          <a:p>
            <a:pPr marL="228600" indent="-228600">
              <a:buAutoNum type="arabicPeriod"/>
            </a:pPr>
            <a:r>
              <a:rPr lang="en-US" baseline="0" dirty="0"/>
              <a:t>In the above slide first URL pattern demonstrates : HTTP Get method to fetch all country details.</a:t>
            </a:r>
          </a:p>
          <a:p>
            <a:pPr marL="0" indent="0">
              <a:buNone/>
            </a:pPr>
            <a:r>
              <a:rPr lang="en-US" baseline="0" dirty="0"/>
              <a:t>     </a:t>
            </a:r>
          </a:p>
          <a:p>
            <a:pPr marL="0" indent="0">
              <a:buNone/>
            </a:pPr>
            <a:r>
              <a:rPr lang="en-US" baseline="0" dirty="0"/>
              <a:t>Similarly if details for a particular country need to be fetched then the country id can be appended in URL and extracted via the @</a:t>
            </a:r>
            <a:r>
              <a:rPr lang="en-US" baseline="0" dirty="0" err="1"/>
              <a:t>PathVariable</a:t>
            </a:r>
            <a:endParaRPr lang="en-US" baseline="0" dirty="0"/>
          </a:p>
          <a:p>
            <a:pPr marL="0" indent="0">
              <a:buNone/>
            </a:pPr>
            <a:endParaRPr lang="en-US" baseline="0" dirty="0"/>
          </a:p>
          <a:p>
            <a:pPr marL="0" indent="0">
              <a:buNone/>
            </a:pPr>
            <a:r>
              <a:rPr lang="en-US" baseline="0" dirty="0"/>
              <a:t>http://localhost:9090/SpringRESTWebServices/rest/countries/3  -&gt; With this URL country details are fetched for country Id = 3 </a:t>
            </a:r>
          </a:p>
          <a:p>
            <a:pPr marL="228600" indent="-228600">
              <a:buAutoNum type="arabicPeriod"/>
            </a:pPr>
            <a:endParaRPr lang="en-US" baseline="0" dirty="0"/>
          </a:p>
          <a:p>
            <a:r>
              <a:rPr lang="en-US" dirty="0"/>
              <a:t>2. The second URL pattern demonstrates : HTTP  Post method to create a new country</a:t>
            </a:r>
          </a:p>
          <a:p>
            <a:endParaRPr lang="en-US" dirty="0"/>
          </a:p>
          <a:p>
            <a:r>
              <a:rPr lang="en-US" dirty="0"/>
              <a:t>3. The third URL pattern demonstrates : HTTP</a:t>
            </a:r>
            <a:r>
              <a:rPr lang="en-US" baseline="0" dirty="0"/>
              <a:t> Delete method to delete an existing country</a:t>
            </a:r>
          </a:p>
          <a:p>
            <a:endParaRPr lang="en-US" baseline="0" dirty="0"/>
          </a:p>
          <a:p>
            <a:r>
              <a:rPr lang="en-US" b="1" baseline="0" dirty="0"/>
              <a:t>Note: </a:t>
            </a:r>
            <a:r>
              <a:rPr lang="en-US" b="0" baseline="0" dirty="0"/>
              <a:t>As HTML supports only Get and Post methods for the method attribute in the form tag; we also need to map the HTTP PUT(update) and HTTP DELETE (delete) methods to update and delete the resources respectively.</a:t>
            </a:r>
          </a:p>
          <a:p>
            <a:endParaRPr lang="en-US" b="0" baseline="0" dirty="0"/>
          </a:p>
          <a:p>
            <a:r>
              <a:rPr lang="en-US" b="0" baseline="0" dirty="0"/>
              <a:t>For this Spring provides us with a Filter-mapping which is to be given in web.xml file:</a:t>
            </a:r>
          </a:p>
          <a:p>
            <a:endParaRPr lang="en-US" b="0" baseline="0" dirty="0"/>
          </a:p>
          <a:p>
            <a:r>
              <a:rPr lang="en-US" sz="1200" kern="1200" dirty="0">
                <a:solidFill>
                  <a:schemeClr val="tx1"/>
                </a:solidFill>
                <a:latin typeface="Candara" pitchFamily="34" charset="0"/>
                <a:ea typeface="+mn-ea"/>
                <a:cs typeface="Arial" pitchFamily="34" charset="0"/>
              </a:rPr>
              <a:t>&lt;filter&gt;</a:t>
            </a:r>
          </a:p>
          <a:p>
            <a:r>
              <a:rPr lang="en-US" sz="1200" kern="1200" dirty="0">
                <a:solidFill>
                  <a:schemeClr val="tx1"/>
                </a:solidFill>
                <a:latin typeface="Candara" pitchFamily="34" charset="0"/>
                <a:ea typeface="+mn-ea"/>
                <a:cs typeface="Arial" pitchFamily="34" charset="0"/>
              </a:rPr>
              <a:t>    &lt;filter-name&gt;</a:t>
            </a:r>
            <a:r>
              <a:rPr lang="en-US" sz="1200" kern="1200" dirty="0" err="1">
                <a:solidFill>
                  <a:schemeClr val="tx1"/>
                </a:solidFill>
                <a:latin typeface="Candara" pitchFamily="34" charset="0"/>
                <a:ea typeface="+mn-ea"/>
                <a:cs typeface="Arial" pitchFamily="34" charset="0"/>
              </a:rPr>
              <a:t>httpMethodFilter</a:t>
            </a:r>
            <a:r>
              <a:rPr lang="en-US" sz="1200" kern="1200" dirty="0">
                <a:solidFill>
                  <a:schemeClr val="tx1"/>
                </a:solidFill>
                <a:latin typeface="Candara" pitchFamily="34" charset="0"/>
                <a:ea typeface="+mn-ea"/>
                <a:cs typeface="Arial" pitchFamily="34" charset="0"/>
              </a:rPr>
              <a:t>&lt;/filter-name&gt;</a:t>
            </a:r>
          </a:p>
          <a:p>
            <a:r>
              <a:rPr lang="en-US" sz="1200" kern="1200" dirty="0">
                <a:solidFill>
                  <a:schemeClr val="tx1"/>
                </a:solidFill>
                <a:latin typeface="Candara" pitchFamily="34" charset="0"/>
                <a:ea typeface="+mn-ea"/>
                <a:cs typeface="Arial" pitchFamily="34" charset="0"/>
              </a:rPr>
              <a:t>    &lt;filter-class&gt;</a:t>
            </a:r>
            <a:r>
              <a:rPr lang="en-US" sz="1200" kern="1200" dirty="0" err="1">
                <a:solidFill>
                  <a:schemeClr val="tx1"/>
                </a:solidFill>
                <a:latin typeface="Candara" pitchFamily="34" charset="0"/>
                <a:ea typeface="+mn-ea"/>
                <a:cs typeface="Arial" pitchFamily="34" charset="0"/>
              </a:rPr>
              <a:t>org.springframework.web.filter.HiddenHttpMethodFilter</a:t>
            </a:r>
            <a:r>
              <a:rPr lang="en-US" sz="1200" kern="1200" dirty="0">
                <a:solidFill>
                  <a:schemeClr val="tx1"/>
                </a:solidFill>
                <a:latin typeface="Candara" pitchFamily="34" charset="0"/>
                <a:ea typeface="+mn-ea"/>
                <a:cs typeface="Arial" pitchFamily="34" charset="0"/>
              </a:rPr>
              <a:t>&lt;/filter-class&gt;</a:t>
            </a:r>
          </a:p>
          <a:p>
            <a:r>
              <a:rPr lang="en-US" sz="1200" kern="1200" dirty="0">
                <a:solidFill>
                  <a:schemeClr val="tx1"/>
                </a:solidFill>
                <a:latin typeface="Candara" pitchFamily="34" charset="0"/>
                <a:ea typeface="+mn-ea"/>
                <a:cs typeface="Arial" pitchFamily="34" charset="0"/>
              </a:rPr>
              <a:t>  &lt;/filter&gt;</a:t>
            </a:r>
          </a:p>
          <a:p>
            <a:r>
              <a:rPr lang="en-US" sz="1200" kern="1200" dirty="0">
                <a:solidFill>
                  <a:schemeClr val="tx1"/>
                </a:solidFill>
                <a:latin typeface="Candara" pitchFamily="34" charset="0"/>
                <a:ea typeface="+mn-ea"/>
                <a:cs typeface="Arial" pitchFamily="34" charset="0"/>
              </a:rPr>
              <a:t>  &lt;filter-mapping&gt;</a:t>
            </a:r>
          </a:p>
          <a:p>
            <a:r>
              <a:rPr lang="en-US" sz="1200" kern="1200" dirty="0">
                <a:solidFill>
                  <a:schemeClr val="tx1"/>
                </a:solidFill>
                <a:latin typeface="Candara" pitchFamily="34" charset="0"/>
                <a:ea typeface="+mn-ea"/>
                <a:cs typeface="Arial" pitchFamily="34" charset="0"/>
              </a:rPr>
              <a:t>    &lt;filter-name&gt;</a:t>
            </a:r>
            <a:r>
              <a:rPr lang="en-US" sz="1200" kern="1200" dirty="0" err="1">
                <a:solidFill>
                  <a:schemeClr val="tx1"/>
                </a:solidFill>
                <a:latin typeface="Candara" pitchFamily="34" charset="0"/>
                <a:ea typeface="+mn-ea"/>
                <a:cs typeface="Arial" pitchFamily="34" charset="0"/>
              </a:rPr>
              <a:t>httpMethodFilter</a:t>
            </a:r>
            <a:r>
              <a:rPr lang="en-US" sz="1200" kern="1200" dirty="0">
                <a:solidFill>
                  <a:schemeClr val="tx1"/>
                </a:solidFill>
                <a:latin typeface="Candara" pitchFamily="34" charset="0"/>
                <a:ea typeface="+mn-ea"/>
                <a:cs typeface="Arial" pitchFamily="34" charset="0"/>
              </a:rPr>
              <a:t>&lt;/filter-name&gt;</a:t>
            </a:r>
          </a:p>
          <a:p>
            <a:r>
              <a:rPr lang="en-US" sz="1200" kern="1200" dirty="0">
                <a:solidFill>
                  <a:schemeClr val="tx1"/>
                </a:solidFill>
                <a:latin typeface="Candara" pitchFamily="34" charset="0"/>
                <a:ea typeface="+mn-ea"/>
                <a:cs typeface="Arial" pitchFamily="34" charset="0"/>
              </a:rPr>
              <a:t>    &lt;servlet-name&gt;dispatcher&lt;/servlet-name&gt;</a:t>
            </a:r>
          </a:p>
          <a:p>
            <a:r>
              <a:rPr lang="en-US" sz="1200" kern="1200" dirty="0">
                <a:solidFill>
                  <a:schemeClr val="tx1"/>
                </a:solidFill>
                <a:latin typeface="Candara" pitchFamily="34" charset="0"/>
                <a:ea typeface="+mn-ea"/>
                <a:cs typeface="Arial" pitchFamily="34" charset="0"/>
              </a:rPr>
              <a:t>  &lt;/filter-mapping&gt;</a:t>
            </a:r>
          </a:p>
          <a:p>
            <a:r>
              <a:rPr lang="en-US" sz="1200" kern="1200" dirty="0">
                <a:solidFill>
                  <a:schemeClr val="tx1"/>
                </a:solidFill>
                <a:latin typeface="Candara" pitchFamily="34" charset="0"/>
                <a:ea typeface="+mn-ea"/>
                <a:cs typeface="Arial" pitchFamily="34" charset="0"/>
              </a:rPr>
              <a:t> </a:t>
            </a:r>
          </a:p>
          <a:p>
            <a:r>
              <a:rPr lang="en-US" sz="1200" b="0" kern="1200" dirty="0">
                <a:solidFill>
                  <a:schemeClr val="tx1"/>
                </a:solidFill>
                <a:latin typeface="Candara" pitchFamily="34" charset="0"/>
                <a:ea typeface="+mn-ea"/>
                <a:cs typeface="Arial" pitchFamily="34" charset="0"/>
              </a:rPr>
              <a:t>By using this Spring in-built</a:t>
            </a:r>
            <a:r>
              <a:rPr lang="en-US" sz="1200" b="0" kern="1200" baseline="0" dirty="0">
                <a:solidFill>
                  <a:schemeClr val="tx1"/>
                </a:solidFill>
                <a:latin typeface="Candara" pitchFamily="34" charset="0"/>
                <a:ea typeface="+mn-ea"/>
                <a:cs typeface="Arial" pitchFamily="34" charset="0"/>
              </a:rPr>
              <a:t> filter the different methods of HTTP specification will be mapped  to their actual HTTP implementations.</a:t>
            </a:r>
          </a:p>
          <a:p>
            <a:r>
              <a:rPr lang="en-US" sz="1200" b="0" kern="1200" baseline="0" dirty="0">
                <a:solidFill>
                  <a:schemeClr val="tx1"/>
                </a:solidFill>
                <a:latin typeface="Candara" pitchFamily="34" charset="0"/>
                <a:ea typeface="+mn-ea"/>
                <a:cs typeface="Arial" pitchFamily="34" charset="0"/>
              </a:rPr>
              <a:t>Here the filter will be intercepted for all the requests coming to </a:t>
            </a:r>
            <a:r>
              <a:rPr lang="en-US" sz="1200" b="0" kern="1200" baseline="0" dirty="0" err="1">
                <a:solidFill>
                  <a:schemeClr val="tx1"/>
                </a:solidFill>
                <a:latin typeface="Candara" pitchFamily="34" charset="0"/>
                <a:ea typeface="+mn-ea"/>
                <a:cs typeface="Arial" pitchFamily="34" charset="0"/>
              </a:rPr>
              <a:t>DispatcherServlet</a:t>
            </a:r>
            <a:r>
              <a:rPr lang="en-US" sz="1200" b="0" kern="1200" baseline="0" dirty="0">
                <a:solidFill>
                  <a:schemeClr val="tx1"/>
                </a:solidFill>
                <a:latin typeface="Candara" pitchFamily="34" charset="0"/>
                <a:ea typeface="+mn-ea"/>
                <a:cs typeface="Arial" pitchFamily="34" charset="0"/>
              </a:rPr>
              <a:t>.</a:t>
            </a:r>
          </a:p>
          <a:p>
            <a:endParaRPr lang="en-US" sz="1200" b="0" kern="1200" baseline="0" dirty="0">
              <a:solidFill>
                <a:schemeClr val="tx1"/>
              </a:solidFill>
              <a:latin typeface="Candara" pitchFamily="34" charset="0"/>
              <a:ea typeface="+mn-ea"/>
              <a:cs typeface="Arial" pitchFamily="34" charset="0"/>
            </a:endParaRPr>
          </a:p>
          <a:p>
            <a:r>
              <a:rPr lang="en-US" sz="1200" b="0" kern="1200" baseline="0" dirty="0">
                <a:solidFill>
                  <a:schemeClr val="tx1"/>
                </a:solidFill>
                <a:latin typeface="Candara" pitchFamily="34" charset="0"/>
                <a:ea typeface="+mn-ea"/>
                <a:cs typeface="Arial" pitchFamily="34" charset="0"/>
              </a:rPr>
              <a:t>Also in the JSP pages for updating and deleting a country need to pass a HTML hidden parameter : For example</a:t>
            </a:r>
          </a:p>
          <a:p>
            <a:endParaRPr lang="en-US" sz="1200" b="0" kern="1200" baseline="0" dirty="0">
              <a:solidFill>
                <a:schemeClr val="tx1"/>
              </a:solidFill>
              <a:latin typeface="Candara" pitchFamily="34" charset="0"/>
              <a:ea typeface="+mn-ea"/>
              <a:cs typeface="Arial" pitchFamily="34" charset="0"/>
            </a:endParaRPr>
          </a:p>
          <a:p>
            <a:r>
              <a:rPr lang="en-US" sz="1200" kern="1200" dirty="0">
                <a:solidFill>
                  <a:schemeClr val="tx1"/>
                </a:solidFill>
                <a:latin typeface="Candara" pitchFamily="34" charset="0"/>
                <a:ea typeface="+mn-ea"/>
                <a:cs typeface="Arial" pitchFamily="34" charset="0"/>
              </a:rPr>
              <a:t>&lt;input type=</a:t>
            </a:r>
            <a:r>
              <a:rPr lang="en-US" sz="1200" i="1" kern="1200" dirty="0">
                <a:solidFill>
                  <a:schemeClr val="tx1"/>
                </a:solidFill>
                <a:latin typeface="Candara" pitchFamily="34" charset="0"/>
                <a:ea typeface="+mn-ea"/>
                <a:cs typeface="Arial" pitchFamily="34" charset="0"/>
              </a:rPr>
              <a:t>"hidden" name="_method" value="delete"/&gt; to pass</a:t>
            </a:r>
            <a:r>
              <a:rPr lang="en-US" sz="1200" i="1" kern="1200" baseline="0" dirty="0">
                <a:solidFill>
                  <a:schemeClr val="tx1"/>
                </a:solidFill>
                <a:latin typeface="Candara" pitchFamily="34" charset="0"/>
                <a:ea typeface="+mn-ea"/>
                <a:cs typeface="Arial" pitchFamily="34" charset="0"/>
              </a:rPr>
              <a:t> the “real”</a:t>
            </a:r>
            <a:r>
              <a:rPr lang="en-US" sz="1200" b="0" kern="1200" baseline="0" dirty="0">
                <a:solidFill>
                  <a:schemeClr val="tx1"/>
                </a:solidFill>
                <a:latin typeface="Candara" pitchFamily="34" charset="0"/>
                <a:ea typeface="+mn-ea"/>
                <a:cs typeface="Arial" pitchFamily="34" charset="0"/>
              </a:rPr>
              <a:t>  HTTP method to Spring Rest Controller.</a:t>
            </a:r>
          </a:p>
          <a:p>
            <a:endParaRPr lang="en-US" b="0" dirty="0"/>
          </a:p>
        </p:txBody>
      </p:sp>
      <p:sp>
        <p:nvSpPr>
          <p:cNvPr id="581636" name="Text Box 4"/>
          <p:cNvSpPr txBox="1">
            <a:spLocks noChangeArrowheads="1"/>
          </p:cNvSpPr>
          <p:nvPr/>
        </p:nvSpPr>
        <p:spPr bwMode="auto">
          <a:xfrm>
            <a:off x="152400" y="1255713"/>
            <a:ext cx="145568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000" dirty="0">
                <a:latin typeface="Arial" panose="020B0604020202020204" pitchFamily="34" charset="0"/>
                <a:cs typeface="Arial" panose="020B0604020202020204" pitchFamily="34" charset="0"/>
              </a:rPr>
              <a:t>Trainer can explain concept of URL mapping to different HTTP methods and notes page by referring the demo code shared : </a:t>
            </a:r>
            <a:r>
              <a:rPr lang="en-US" sz="1000" dirty="0" err="1">
                <a:latin typeface="Arial" panose="020B0604020202020204" pitchFamily="34" charset="0"/>
                <a:cs typeface="Arial" panose="020B0604020202020204" pitchFamily="34" charset="0"/>
              </a:rPr>
              <a:t>SpringRESTWebServices</a:t>
            </a:r>
            <a:endParaRPr lang="en-US" sz="1000" dirty="0">
              <a:latin typeface="Arial" panose="020B0604020202020204" pitchFamily="34" charset="0"/>
              <a:cs typeface="Arial" panose="020B0604020202020204" pitchFamily="34" charset="0"/>
            </a:endParaRPr>
          </a:p>
        </p:txBody>
      </p:sp>
      <p:sp>
        <p:nvSpPr>
          <p:cNvPr id="3" name="Slide Image Placeholder 2"/>
          <p:cNvSpPr>
            <a:spLocks noGrp="1" noRot="1" noChangeAspect="1"/>
          </p:cNvSpPr>
          <p:nvPr>
            <p:ph type="sldImg"/>
          </p:nvPr>
        </p:nvSpPr>
        <p:spPr>
          <a:xfrm>
            <a:off x="1897063" y="611188"/>
            <a:ext cx="4670425" cy="3503612"/>
          </a:xfrm>
        </p:spPr>
      </p:sp>
    </p:spTree>
    <p:extLst>
      <p:ext uri="{BB962C8B-B14F-4D97-AF65-F5344CB8AC3E}">
        <p14:creationId xmlns:p14="http://schemas.microsoft.com/office/powerpoint/2010/main" val="1837614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8331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43100" y="701675"/>
            <a:ext cx="4572000" cy="3429000"/>
          </a:xfrm>
        </p:spPr>
      </p:sp>
      <p:sp>
        <p:nvSpPr>
          <p:cNvPr id="3" name="Notes Placeholder 2"/>
          <p:cNvSpPr>
            <a:spLocks noGrp="1"/>
          </p:cNvSpPr>
          <p:nvPr>
            <p:ph type="body" idx="1"/>
          </p:nvPr>
        </p:nvSpPr>
        <p:spPr/>
        <p:txBody>
          <a:bodyPr/>
          <a:lstStyle/>
          <a:p>
            <a:r>
              <a:rPr lang="en-US" dirty="0"/>
              <a:t>Reference : https://developer.mozilla.org/en-US/docs/Web/HTTP/CORS</a:t>
            </a:r>
          </a:p>
        </p:txBody>
      </p:sp>
    </p:spTree>
    <p:extLst>
      <p:ext uri="{BB962C8B-B14F-4D97-AF65-F5344CB8AC3E}">
        <p14:creationId xmlns:p14="http://schemas.microsoft.com/office/powerpoint/2010/main" val="23438779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275171215"/>
      </p:ext>
    </p:extLst>
  </p:cSld>
  <p:clrMapOvr>
    <a:masterClrMapping/>
  </p:clrMapOvr>
  <p:hf sldNum="0" hdr="0" dt="0"/>
  <p:extLst mod="1">
    <p:ext uri="{DCECCB84-F9BA-43D5-87BE-67443E8EF086}">
      <p15:sldGuideLst xmlns:p15="http://schemas.microsoft.com/office/powerpoint/2012/main">
        <p15:guide id="3"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3160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0505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186658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 xmlns:a16="http://schemas.microsoft.com/office/drawing/2014/main" id="{02DEF159-660E-4893-A63C-7C2BB5EEB9A1}"/>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927109112"/>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3108003881"/>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3082176522"/>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29837"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892516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a:extLst>
              <a:ext uri="{FF2B5EF4-FFF2-40B4-BE49-F238E27FC236}">
                <a16:creationId xmlns="" xmlns:a16="http://schemas.microsoft.com/office/drawing/2014/main" id="{4271F825-64E2-449D-AD1C-47EC22AC73C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8127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a:extLst>
              <a:ext uri="{FF2B5EF4-FFF2-40B4-BE49-F238E27FC236}">
                <a16:creationId xmlns="" xmlns:a16="http://schemas.microsoft.com/office/drawing/2014/main" id="{D847AE67-3A21-4570-99A2-BBAFD3B9F3B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6762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445886573"/>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3214571553"/>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1454676337"/>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5">
            <a:extLst>
              <a:ext uri="{96DAC541-7B7A-43D3-8B79-37D633B846F1}">
                <asvg:svgBlip xmlns="" xmlns:asvg="http://schemas.microsoft.com/office/drawing/2016/SVG/main" r:embed="rId1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131515058"/>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8" r:id="rId5"/>
    <p:sldLayoutId id="2147483739" r:id="rId6"/>
    <p:sldLayoutId id="2147483740" r:id="rId7"/>
    <p:sldLayoutId id="2147483741" r:id="rId8"/>
    <p:sldLayoutId id="2147483742" r:id="rId9"/>
    <p:sldLayoutId id="2147483745" r:id="rId10"/>
    <p:sldLayoutId id="2147483746" r:id="rId11"/>
    <p:sldLayoutId id="2147483747" r:id="rId12"/>
    <p:sldLayoutId id="2147483748" r:id="rId13"/>
  </p:sldLayoutIdLst>
  <p:hf sldNum="0" hdr="0" dt="0"/>
  <p:txStyles>
    <p:titleStyle>
      <a:lvl1pPr algn="l" defTabSz="685800" rtl="0" eaLnBrk="1" latinLnBrk="0" hangingPunct="1">
        <a:lnSpc>
          <a:spcPct val="90000"/>
        </a:lnSpc>
        <a:spcBef>
          <a:spcPct val="0"/>
        </a:spcBef>
        <a:buNone/>
        <a:defRPr lang="pt-PT" sz="195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35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2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05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9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3" pos="7423">
          <p15:clr>
            <a:srgbClr val="F26B43"/>
          </p15:clr>
        </p15:guide>
        <p15:guide id="4" pos="257">
          <p15:clr>
            <a:srgbClr val="F26B43"/>
          </p15:clr>
        </p15:guide>
        <p15:guide id="5" orient="horz" pos="4065">
          <p15:clr>
            <a:srgbClr val="F26B43"/>
          </p15:clr>
        </p15:guide>
        <p15:guide id="6" orient="horz" pos="799">
          <p15:clr>
            <a:srgbClr val="F26B43"/>
          </p15:clr>
        </p15:guide>
        <p15:guide id="7"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a:xfrm>
            <a:off x="3234690" y="1640509"/>
            <a:ext cx="5546170" cy="563563"/>
          </a:xfrm>
        </p:spPr>
        <p:txBody>
          <a:bodyPr>
            <a:noAutofit/>
          </a:bodyPr>
          <a:lstStyle/>
          <a:p>
            <a:r>
              <a:rPr lang="en-US" sz="2400" dirty="0"/>
              <a:t>Spring </a:t>
            </a:r>
            <a:r>
              <a:rPr lang="en-US" sz="2400" dirty="0" err="1"/>
              <a:t>RESTFul</a:t>
            </a:r>
            <a:r>
              <a:rPr lang="en-US" sz="2400" dirty="0"/>
              <a:t> Web Services </a:t>
            </a:r>
            <a:endParaRPr lang="en-US" sz="2400" dirty="0">
              <a:latin typeface="+mj-lt"/>
              <a:ea typeface="+mj-ea"/>
              <a:cs typeface="+mj-cs"/>
            </a:endParaRPr>
          </a:p>
        </p:txBody>
      </p:sp>
      <p:sp>
        <p:nvSpPr>
          <p:cNvPr id="11" name="Title 10"/>
          <p:cNvSpPr>
            <a:spLocks noGrp="1"/>
          </p:cNvSpPr>
          <p:nvPr>
            <p:ph type="ctrTitle" idx="4294967295"/>
          </p:nvPr>
        </p:nvSpPr>
        <p:spPr>
          <a:xfrm>
            <a:off x="223520" y="3166110"/>
            <a:ext cx="4578350" cy="563563"/>
          </a:xfrm>
        </p:spPr>
        <p:txBody>
          <a:bodyPr>
            <a:normAutofit/>
          </a:bodyPr>
          <a:lstStyle/>
          <a:p>
            <a:r>
              <a:rPr lang="en-US" b="0" dirty="0"/>
              <a:t>Basic Spring 5.0</a:t>
            </a:r>
          </a:p>
        </p:txBody>
      </p:sp>
    </p:spTree>
    <p:extLst>
      <p:ext uri="{BB962C8B-B14F-4D97-AF65-F5344CB8AC3E}">
        <p14:creationId xmlns:p14="http://schemas.microsoft.com/office/powerpoint/2010/main" val="2920086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6BD3746-0AA5-4E7C-AFD9-72E61E475B4B}"/>
              </a:ext>
            </a:extLst>
          </p:cNvPr>
          <p:cNvSpPr>
            <a:spLocks noGrp="1"/>
          </p:cNvSpPr>
          <p:nvPr>
            <p:ph idx="1"/>
          </p:nvPr>
        </p:nvSpPr>
        <p:spPr>
          <a:xfrm>
            <a:off x="675887" y="972252"/>
            <a:ext cx="7081998" cy="4643751"/>
          </a:xfrm>
        </p:spPr>
        <p:txBody>
          <a:bodyPr>
            <a:normAutofit/>
          </a:bodyPr>
          <a:lstStyle/>
          <a:p>
            <a:pPr>
              <a:lnSpc>
                <a:spcPct val="150000"/>
              </a:lnSpc>
            </a:pPr>
            <a:r>
              <a:rPr lang="en-US" sz="1600" dirty="0"/>
              <a:t>@</a:t>
            </a:r>
            <a:r>
              <a:rPr lang="en-US" sz="1600" dirty="0" err="1"/>
              <a:t>RequestMapping</a:t>
            </a:r>
            <a:endParaRPr lang="en-US" sz="1600" dirty="0"/>
          </a:p>
          <a:p>
            <a:pPr>
              <a:lnSpc>
                <a:spcPct val="150000"/>
              </a:lnSpc>
            </a:pPr>
            <a:r>
              <a:rPr lang="en-US" sz="1600" dirty="0"/>
              <a:t>@</a:t>
            </a:r>
            <a:r>
              <a:rPr lang="en-US" sz="1600" dirty="0" err="1"/>
              <a:t>GetMapping</a:t>
            </a:r>
            <a:endParaRPr lang="en-US" sz="1600" dirty="0"/>
          </a:p>
          <a:p>
            <a:pPr>
              <a:lnSpc>
                <a:spcPct val="150000"/>
              </a:lnSpc>
            </a:pPr>
            <a:r>
              <a:rPr lang="en-US" sz="1600" dirty="0"/>
              <a:t>@</a:t>
            </a:r>
            <a:r>
              <a:rPr lang="en-US" sz="1600" dirty="0" err="1"/>
              <a:t>PostMapping</a:t>
            </a:r>
            <a:endParaRPr lang="en-US" sz="1600" dirty="0"/>
          </a:p>
          <a:p>
            <a:pPr>
              <a:lnSpc>
                <a:spcPct val="150000"/>
              </a:lnSpc>
            </a:pPr>
            <a:r>
              <a:rPr lang="en-US" sz="1600" dirty="0"/>
              <a:t>@</a:t>
            </a:r>
            <a:r>
              <a:rPr lang="en-US" sz="1600" dirty="0" err="1"/>
              <a:t>PutMapping</a:t>
            </a:r>
            <a:endParaRPr lang="en-US" sz="1600" dirty="0"/>
          </a:p>
          <a:p>
            <a:pPr>
              <a:lnSpc>
                <a:spcPct val="150000"/>
              </a:lnSpc>
            </a:pPr>
            <a:r>
              <a:rPr lang="en-US" sz="1600" dirty="0"/>
              <a:t>@</a:t>
            </a:r>
            <a:r>
              <a:rPr lang="en-US" sz="1600" dirty="0" err="1"/>
              <a:t>DeleteMapping</a:t>
            </a:r>
            <a:endParaRPr lang="en-US" sz="1600" dirty="0"/>
          </a:p>
          <a:p>
            <a:pPr>
              <a:lnSpc>
                <a:spcPct val="150000"/>
              </a:lnSpc>
            </a:pPr>
            <a:r>
              <a:rPr lang="en-US" sz="1600" dirty="0"/>
              <a:t>@</a:t>
            </a:r>
            <a:r>
              <a:rPr lang="en-US" sz="1600" dirty="0" err="1"/>
              <a:t>PatchMapping</a:t>
            </a:r>
            <a:endParaRPr lang="en-US" sz="1600" dirty="0"/>
          </a:p>
        </p:txBody>
      </p:sp>
      <p:sp>
        <p:nvSpPr>
          <p:cNvPr id="4" name="Title 1">
            <a:extLst>
              <a:ext uri="{FF2B5EF4-FFF2-40B4-BE49-F238E27FC236}">
                <a16:creationId xmlns="" xmlns:a16="http://schemas.microsoft.com/office/drawing/2014/main" id="{CAA28EF4-1F64-4AD4-9126-C7CEE572EEBD}"/>
              </a:ext>
            </a:extLst>
          </p:cNvPr>
          <p:cNvSpPr>
            <a:spLocks noGrp="1"/>
          </p:cNvSpPr>
          <p:nvPr>
            <p:ph type="title"/>
          </p:nvPr>
        </p:nvSpPr>
        <p:spPr>
          <a:xfrm>
            <a:off x="298516" y="158869"/>
            <a:ext cx="8312150" cy="560614"/>
          </a:xfrm>
        </p:spPr>
        <p:txBody>
          <a:bodyPr>
            <a:normAutofit/>
          </a:bodyPr>
          <a:lstStyle/>
          <a:p>
            <a:r>
              <a:rPr lang="en-US" sz="1800" b="1" dirty="0"/>
              <a:t/>
            </a:r>
            <a:br>
              <a:rPr lang="en-US" sz="1800" b="1" dirty="0"/>
            </a:br>
            <a:r>
              <a:rPr lang="en-US" sz="1800" b="1" dirty="0" smtClean="0"/>
              <a:t>HTTP </a:t>
            </a:r>
            <a:r>
              <a:rPr lang="en-US" sz="1800" b="1" dirty="0"/>
              <a:t>request mapping</a:t>
            </a:r>
            <a:endParaRPr lang="en-US" sz="1800" dirty="0"/>
          </a:p>
        </p:txBody>
      </p:sp>
    </p:spTree>
    <p:extLst>
      <p:ext uri="{BB962C8B-B14F-4D97-AF65-F5344CB8AC3E}">
        <p14:creationId xmlns:p14="http://schemas.microsoft.com/office/powerpoint/2010/main" val="4109296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0641" name="Group 33"/>
          <p:cNvGrpSpPr>
            <a:grpSpLocks/>
          </p:cNvGrpSpPr>
          <p:nvPr/>
        </p:nvGrpSpPr>
        <p:grpSpPr bwMode="auto">
          <a:xfrm>
            <a:off x="1890239" y="1884186"/>
            <a:ext cx="6929446" cy="3784317"/>
            <a:chOff x="1827" y="1247"/>
            <a:chExt cx="4365" cy="1791"/>
          </a:xfrm>
        </p:grpSpPr>
        <p:sp>
          <p:nvSpPr>
            <p:cNvPr id="580632" name="Text Box 24"/>
            <p:cNvSpPr txBox="1">
              <a:spLocks noChangeArrowheads="1"/>
            </p:cNvSpPr>
            <p:nvPr/>
          </p:nvSpPr>
          <p:spPr bwMode="auto">
            <a:xfrm>
              <a:off x="1865" y="1257"/>
              <a:ext cx="3234"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1200" dirty="0"/>
                <a:t>http://localhost:9090/SpringRESTWebServices/rest/countries</a:t>
              </a:r>
            </a:p>
          </p:txBody>
        </p:sp>
        <p:sp>
          <p:nvSpPr>
            <p:cNvPr id="580633" name="Text Box 25"/>
            <p:cNvSpPr txBox="1">
              <a:spLocks noChangeArrowheads="1"/>
            </p:cNvSpPr>
            <p:nvPr/>
          </p:nvSpPr>
          <p:spPr bwMode="auto">
            <a:xfrm>
              <a:off x="1827" y="1892"/>
              <a:ext cx="3369"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1200" dirty="0"/>
                <a:t>http://localhost:9090/SpringRESTWebServices/rest/countries/new</a:t>
              </a:r>
            </a:p>
          </p:txBody>
        </p:sp>
        <p:sp>
          <p:nvSpPr>
            <p:cNvPr id="580634" name="Text Box 26"/>
            <p:cNvSpPr txBox="1">
              <a:spLocks noChangeArrowheads="1"/>
            </p:cNvSpPr>
            <p:nvPr/>
          </p:nvSpPr>
          <p:spPr bwMode="auto">
            <a:xfrm>
              <a:off x="1889" y="2576"/>
              <a:ext cx="3556" cy="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1200" dirty="0"/>
                <a:t>http://localhost:9090/SpringRESTWebServices/rest/countries/newDel</a:t>
              </a:r>
            </a:p>
          </p:txBody>
        </p:sp>
        <p:sp>
          <p:nvSpPr>
            <p:cNvPr id="580636" name="Text Box 28"/>
            <p:cNvSpPr txBox="1">
              <a:spLocks noChangeArrowheads="1"/>
            </p:cNvSpPr>
            <p:nvPr/>
          </p:nvSpPr>
          <p:spPr bwMode="auto">
            <a:xfrm>
              <a:off x="5099" y="1247"/>
              <a:ext cx="1030" cy="291"/>
            </a:xfrm>
            <a:prstGeom prst="rect">
              <a:avLst/>
            </a:prstGeom>
            <a:solidFill>
              <a:srgbClr val="CCDAE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1200" dirty="0"/>
                <a:t>Fetching all country details – HTTP Get</a:t>
              </a:r>
            </a:p>
          </p:txBody>
        </p:sp>
        <p:sp>
          <p:nvSpPr>
            <p:cNvPr id="580638" name="Text Box 30"/>
            <p:cNvSpPr txBox="1">
              <a:spLocks noChangeArrowheads="1"/>
            </p:cNvSpPr>
            <p:nvPr/>
          </p:nvSpPr>
          <p:spPr bwMode="auto">
            <a:xfrm>
              <a:off x="5347" y="1909"/>
              <a:ext cx="791" cy="407"/>
            </a:xfrm>
            <a:prstGeom prst="rect">
              <a:avLst/>
            </a:prstGeom>
            <a:solidFill>
              <a:srgbClr val="CCDAE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1200" dirty="0"/>
                <a:t>Creating a new country – HTTP Post</a:t>
              </a:r>
            </a:p>
          </p:txBody>
        </p:sp>
        <p:sp>
          <p:nvSpPr>
            <p:cNvPr id="580640" name="Text Box 32"/>
            <p:cNvSpPr txBox="1">
              <a:spLocks noChangeArrowheads="1"/>
            </p:cNvSpPr>
            <p:nvPr/>
          </p:nvSpPr>
          <p:spPr bwMode="auto">
            <a:xfrm>
              <a:off x="5511" y="2515"/>
              <a:ext cx="681" cy="523"/>
            </a:xfrm>
            <a:prstGeom prst="rect">
              <a:avLst/>
            </a:prstGeom>
            <a:solidFill>
              <a:srgbClr val="CCDAE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1200" dirty="0"/>
                <a:t>Deleting an existing country – HTTP Delete</a:t>
              </a:r>
            </a:p>
          </p:txBody>
        </p:sp>
      </p:grpSp>
      <p:cxnSp>
        <p:nvCxnSpPr>
          <p:cNvPr id="17" name="Straight Arrow Connector 16"/>
          <p:cNvCxnSpPr>
            <a:cxnSpLocks/>
            <a:endCxn id="580638" idx="1"/>
          </p:cNvCxnSpPr>
          <p:nvPr/>
        </p:nvCxnSpPr>
        <p:spPr>
          <a:xfrm>
            <a:off x="1790226" y="3693940"/>
            <a:ext cx="5688019" cy="1901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18"/>
          <p:cNvCxnSpPr>
            <a:cxnSpLocks/>
            <a:endCxn id="580640" idx="1"/>
          </p:cNvCxnSpPr>
          <p:nvPr/>
        </p:nvCxnSpPr>
        <p:spPr>
          <a:xfrm flipV="1">
            <a:off x="1837852" y="5115962"/>
            <a:ext cx="5900744" cy="1901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p:cNvCxnSpPr>
            <a:cxnSpLocks/>
            <a:stCxn id="26" idx="3"/>
            <a:endCxn id="580636" idx="1"/>
          </p:cNvCxnSpPr>
          <p:nvPr/>
        </p:nvCxnSpPr>
        <p:spPr>
          <a:xfrm flipV="1">
            <a:off x="1772195" y="2191621"/>
            <a:ext cx="5312350" cy="44373"/>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itle 2"/>
          <p:cNvSpPr>
            <a:spLocks noGrp="1"/>
          </p:cNvSpPr>
          <p:nvPr>
            <p:ph type="title"/>
          </p:nvPr>
        </p:nvSpPr>
        <p:spPr>
          <a:xfrm>
            <a:off x="309801" y="418452"/>
            <a:ext cx="8312649" cy="592568"/>
          </a:xfrm>
        </p:spPr>
        <p:txBody>
          <a:bodyPr>
            <a:normAutofit/>
          </a:bodyPr>
          <a:lstStyle/>
          <a:p>
            <a:r>
              <a:rPr lang="en-US" sz="1800" b="1" dirty="0" smtClean="0"/>
              <a:t>RESTful </a:t>
            </a:r>
            <a:r>
              <a:rPr lang="en-US" sz="1800" b="1" dirty="0"/>
              <a:t>URLs – HTTP methods</a:t>
            </a:r>
          </a:p>
        </p:txBody>
      </p:sp>
      <p:sp>
        <p:nvSpPr>
          <p:cNvPr id="2" name="Flowchart: Multidocument 1">
            <a:extLst>
              <a:ext uri="{FF2B5EF4-FFF2-40B4-BE49-F238E27FC236}">
                <a16:creationId xmlns="" xmlns:a16="http://schemas.microsoft.com/office/drawing/2014/main" id="{65DBC455-316B-4EC0-A3DB-400B81A68C3D}"/>
              </a:ext>
            </a:extLst>
          </p:cNvPr>
          <p:cNvSpPr/>
          <p:nvPr/>
        </p:nvSpPr>
        <p:spPr>
          <a:xfrm>
            <a:off x="422955" y="4607251"/>
            <a:ext cx="1447880" cy="110508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Client</a:t>
            </a:r>
          </a:p>
        </p:txBody>
      </p:sp>
      <p:sp>
        <p:nvSpPr>
          <p:cNvPr id="24" name="Flowchart: Multidocument 23">
            <a:extLst>
              <a:ext uri="{FF2B5EF4-FFF2-40B4-BE49-F238E27FC236}">
                <a16:creationId xmlns="" xmlns:a16="http://schemas.microsoft.com/office/drawing/2014/main" id="{5B8C3106-895F-48A7-BBA8-7D6A3612A444}"/>
              </a:ext>
            </a:extLst>
          </p:cNvPr>
          <p:cNvSpPr/>
          <p:nvPr/>
        </p:nvSpPr>
        <p:spPr>
          <a:xfrm>
            <a:off x="345246" y="3163495"/>
            <a:ext cx="1447880" cy="110508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Client</a:t>
            </a:r>
          </a:p>
        </p:txBody>
      </p:sp>
      <p:sp>
        <p:nvSpPr>
          <p:cNvPr id="26" name="Flowchart: Multidocument 25">
            <a:extLst>
              <a:ext uri="{FF2B5EF4-FFF2-40B4-BE49-F238E27FC236}">
                <a16:creationId xmlns="" xmlns:a16="http://schemas.microsoft.com/office/drawing/2014/main" id="{79E95C2C-FF64-4E4F-A9EF-3F965681A740}"/>
              </a:ext>
            </a:extLst>
          </p:cNvPr>
          <p:cNvSpPr/>
          <p:nvPr/>
        </p:nvSpPr>
        <p:spPr>
          <a:xfrm>
            <a:off x="324315" y="1683454"/>
            <a:ext cx="1447880" cy="110508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Client</a:t>
            </a:r>
          </a:p>
        </p:txBody>
      </p:sp>
    </p:spTree>
    <p:extLst>
      <p:ext uri="{BB962C8B-B14F-4D97-AF65-F5344CB8AC3E}">
        <p14:creationId xmlns:p14="http://schemas.microsoft.com/office/powerpoint/2010/main" val="1378343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B091E7-D132-4CA8-B6C4-F7C5F21AD1A5}"/>
              </a:ext>
            </a:extLst>
          </p:cNvPr>
          <p:cNvSpPr>
            <a:spLocks noGrp="1"/>
          </p:cNvSpPr>
          <p:nvPr>
            <p:ph type="title"/>
          </p:nvPr>
        </p:nvSpPr>
        <p:spPr>
          <a:xfrm>
            <a:off x="309801" y="266052"/>
            <a:ext cx="8312649" cy="597548"/>
          </a:xfrm>
        </p:spPr>
        <p:txBody>
          <a:bodyPr/>
          <a:lstStyle/>
          <a:p>
            <a:r>
              <a:rPr lang="en-US" b="1" dirty="0"/>
              <a:t/>
            </a:r>
            <a:br>
              <a:rPr lang="en-US" b="1" dirty="0"/>
            </a:br>
            <a:r>
              <a:rPr lang="en-US" b="1" dirty="0" smtClean="0"/>
              <a:t>@</a:t>
            </a:r>
            <a:r>
              <a:rPr lang="en-US" b="1" dirty="0" err="1"/>
              <a:t>PathVariable</a:t>
            </a:r>
            <a:r>
              <a:rPr lang="en-US" b="1" dirty="0"/>
              <a:t> Annotation</a:t>
            </a:r>
            <a:endParaRPr lang="en-US" dirty="0"/>
          </a:p>
        </p:txBody>
      </p:sp>
      <p:pic>
        <p:nvPicPr>
          <p:cNvPr id="34818" name="Picture 2" descr="https://java2blog.com/wp-content/uploads/2015/09/Screen2BShot2B2015-09-132Bat2B6.04.032Bpm-1.png">
            <a:extLst>
              <a:ext uri="{FF2B5EF4-FFF2-40B4-BE49-F238E27FC236}">
                <a16:creationId xmlns="" xmlns:a16="http://schemas.microsoft.com/office/drawing/2014/main" id="{FC52CF0E-928C-4379-A7E9-1CA65C6EF4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39117" y="1522968"/>
            <a:ext cx="4604883" cy="25992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75906EEA-ABFA-45B4-AE2E-5A0CAB0C0B75}"/>
              </a:ext>
            </a:extLst>
          </p:cNvPr>
          <p:cNvSpPr txBox="1"/>
          <p:nvPr/>
        </p:nvSpPr>
        <p:spPr>
          <a:xfrm>
            <a:off x="309801" y="1597303"/>
            <a:ext cx="3818764" cy="2597249"/>
          </a:xfrm>
          <a:prstGeom prst="rect">
            <a:avLst/>
          </a:prstGeom>
          <a:solidFill>
            <a:schemeClr val="bg1">
              <a:lumMod val="75000"/>
            </a:schemeClr>
          </a:solidFill>
        </p:spPr>
        <p:txBody>
          <a:bodyPr wrap="square" rtlCol="0">
            <a:spAutoFit/>
          </a:bodyPr>
          <a:lstStyle/>
          <a:p>
            <a:pPr>
              <a:lnSpc>
                <a:spcPct val="150000"/>
              </a:lnSpc>
            </a:pPr>
            <a:r>
              <a:rPr lang="en-US" sz="1100" dirty="0"/>
              <a:t>@</a:t>
            </a:r>
            <a:r>
              <a:rPr lang="en-US" sz="1100" dirty="0" err="1"/>
              <a:t>RestController</a:t>
            </a:r>
            <a:endParaRPr lang="en-US" sz="1100" dirty="0"/>
          </a:p>
          <a:p>
            <a:pPr>
              <a:lnSpc>
                <a:spcPct val="150000"/>
              </a:lnSpc>
            </a:pPr>
            <a:r>
              <a:rPr lang="en-US" sz="1100" dirty="0"/>
              <a:t>@</a:t>
            </a:r>
            <a:r>
              <a:rPr lang="en-US" sz="1100" dirty="0" err="1"/>
              <a:t>RequestMapping</a:t>
            </a:r>
            <a:r>
              <a:rPr lang="en-US" sz="1100" dirty="0"/>
              <a:t>("/hello")</a:t>
            </a:r>
          </a:p>
          <a:p>
            <a:pPr>
              <a:lnSpc>
                <a:spcPct val="150000"/>
              </a:lnSpc>
            </a:pPr>
            <a:r>
              <a:rPr lang="en-US" sz="1100" dirty="0"/>
              <a:t>public class </a:t>
            </a:r>
            <a:r>
              <a:rPr lang="en-US" sz="1100" dirty="0" err="1"/>
              <a:t>SpringRestController</a:t>
            </a:r>
            <a:r>
              <a:rPr lang="en-US" sz="1100" dirty="0"/>
              <a:t> {</a:t>
            </a:r>
          </a:p>
          <a:p>
            <a:pPr>
              <a:lnSpc>
                <a:spcPct val="150000"/>
              </a:lnSpc>
            </a:pPr>
            <a:r>
              <a:rPr lang="en-US" sz="1100" dirty="0"/>
              <a:t>@</a:t>
            </a:r>
            <a:r>
              <a:rPr lang="en-US" sz="1100" dirty="0" err="1"/>
              <a:t>RequestMapping</a:t>
            </a:r>
            <a:r>
              <a:rPr lang="en-US" sz="1100" dirty="0"/>
              <a:t>(value = "/{name}", </a:t>
            </a:r>
          </a:p>
          <a:p>
            <a:pPr>
              <a:lnSpc>
                <a:spcPct val="150000"/>
              </a:lnSpc>
            </a:pPr>
            <a:r>
              <a:rPr lang="en-US" sz="1100" dirty="0"/>
              <a:t>	method = </a:t>
            </a:r>
            <a:r>
              <a:rPr lang="en-US" sz="1100" dirty="0" err="1"/>
              <a:t>RequestMethod.GET</a:t>
            </a:r>
            <a:r>
              <a:rPr lang="en-US" sz="1100" dirty="0"/>
              <a:t>)</a:t>
            </a:r>
          </a:p>
          <a:p>
            <a:pPr>
              <a:lnSpc>
                <a:spcPct val="150000"/>
              </a:lnSpc>
            </a:pPr>
            <a:r>
              <a:rPr lang="en-US" sz="1100" dirty="0"/>
              <a:t>public String hello(@</a:t>
            </a:r>
            <a:r>
              <a:rPr lang="en-US" sz="1100" dirty="0" err="1"/>
              <a:t>PathVariable</a:t>
            </a:r>
            <a:r>
              <a:rPr lang="en-US" sz="1100" dirty="0"/>
              <a:t> String name) {</a:t>
            </a:r>
          </a:p>
          <a:p>
            <a:pPr>
              <a:lnSpc>
                <a:spcPct val="150000"/>
              </a:lnSpc>
            </a:pPr>
            <a:r>
              <a:rPr lang="en-US" sz="1100" dirty="0"/>
              <a:t>	String result="Hello "+name; </a:t>
            </a:r>
          </a:p>
          <a:p>
            <a:pPr>
              <a:lnSpc>
                <a:spcPct val="150000"/>
              </a:lnSpc>
            </a:pPr>
            <a:r>
              <a:rPr lang="en-US" sz="1100" dirty="0"/>
              <a:t>	return result;</a:t>
            </a:r>
          </a:p>
          <a:p>
            <a:pPr>
              <a:lnSpc>
                <a:spcPct val="150000"/>
              </a:lnSpc>
            </a:pPr>
            <a:r>
              <a:rPr lang="en-US" sz="1100" dirty="0"/>
              <a:t>}</a:t>
            </a:r>
          </a:p>
          <a:p>
            <a:pPr>
              <a:lnSpc>
                <a:spcPct val="150000"/>
              </a:lnSpc>
            </a:pPr>
            <a:r>
              <a:rPr lang="en-US" sz="1100" dirty="0"/>
              <a:t>}</a:t>
            </a:r>
          </a:p>
        </p:txBody>
      </p:sp>
      <p:sp>
        <p:nvSpPr>
          <p:cNvPr id="5" name="TextBox 4">
            <a:extLst>
              <a:ext uri="{FF2B5EF4-FFF2-40B4-BE49-F238E27FC236}">
                <a16:creationId xmlns="" xmlns:a16="http://schemas.microsoft.com/office/drawing/2014/main" id="{037783FF-B4B7-4B72-90AB-817622899E94}"/>
              </a:ext>
            </a:extLst>
          </p:cNvPr>
          <p:cNvSpPr txBox="1"/>
          <p:nvPr/>
        </p:nvSpPr>
        <p:spPr>
          <a:xfrm>
            <a:off x="338777" y="1017617"/>
            <a:ext cx="8254696" cy="276999"/>
          </a:xfrm>
          <a:prstGeom prst="rect">
            <a:avLst/>
          </a:prstGeom>
          <a:noFill/>
        </p:spPr>
        <p:txBody>
          <a:bodyPr wrap="none" rtlCol="0">
            <a:spAutoFit/>
          </a:bodyPr>
          <a:lstStyle/>
          <a:p>
            <a:r>
              <a:rPr lang="en-US" sz="1200" dirty="0"/>
              <a:t>Used to inject values from the URL into a method parameter. This way you inject name in hello method .</a:t>
            </a:r>
          </a:p>
        </p:txBody>
      </p:sp>
    </p:spTree>
    <p:extLst>
      <p:ext uri="{BB962C8B-B14F-4D97-AF65-F5344CB8AC3E}">
        <p14:creationId xmlns:p14="http://schemas.microsoft.com/office/powerpoint/2010/main" val="1205191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5C8ADA-1EF7-49BE-B9DB-4A402148AD81}"/>
              </a:ext>
            </a:extLst>
          </p:cNvPr>
          <p:cNvSpPr>
            <a:spLocks noGrp="1"/>
          </p:cNvSpPr>
          <p:nvPr>
            <p:ph type="title"/>
          </p:nvPr>
        </p:nvSpPr>
        <p:spPr>
          <a:xfrm>
            <a:off x="309801" y="418452"/>
            <a:ext cx="8312649" cy="564528"/>
          </a:xfrm>
        </p:spPr>
        <p:txBody>
          <a:bodyPr>
            <a:normAutofit/>
          </a:bodyPr>
          <a:lstStyle/>
          <a:p>
            <a:r>
              <a:rPr lang="en-US" sz="1800" b="1" dirty="0" err="1" smtClean="0"/>
              <a:t>ResponseEntity</a:t>
            </a:r>
            <a:r>
              <a:rPr lang="en-US" sz="1800" b="1" dirty="0" smtClean="0"/>
              <a:t> </a:t>
            </a:r>
            <a:r>
              <a:rPr lang="en-US" sz="1800" b="1" dirty="0"/>
              <a:t>Object</a:t>
            </a:r>
          </a:p>
        </p:txBody>
      </p:sp>
      <p:sp>
        <p:nvSpPr>
          <p:cNvPr id="3" name="Content Placeholder 2">
            <a:extLst>
              <a:ext uri="{FF2B5EF4-FFF2-40B4-BE49-F238E27FC236}">
                <a16:creationId xmlns="" xmlns:a16="http://schemas.microsoft.com/office/drawing/2014/main" id="{372D6955-687F-4A17-9AF3-203A382C01C7}"/>
              </a:ext>
            </a:extLst>
          </p:cNvPr>
          <p:cNvSpPr>
            <a:spLocks noGrp="1"/>
          </p:cNvSpPr>
          <p:nvPr>
            <p:ph idx="1"/>
          </p:nvPr>
        </p:nvSpPr>
        <p:spPr/>
        <p:txBody>
          <a:bodyPr>
            <a:normAutofit fontScale="85000" lnSpcReduction="10000"/>
          </a:bodyPr>
          <a:lstStyle/>
          <a:p>
            <a:pPr marL="460772" lvl="1" indent="-285750">
              <a:lnSpc>
                <a:spcPct val="200000"/>
              </a:lnSpc>
            </a:pPr>
            <a:r>
              <a:rPr lang="en-US" sz="1600" dirty="0" err="1"/>
              <a:t>ResponseEntity</a:t>
            </a:r>
            <a:r>
              <a:rPr lang="en-US" sz="1600" dirty="0"/>
              <a:t> is a </a:t>
            </a:r>
            <a:r>
              <a:rPr lang="en-US" sz="1600" b="1" dirty="0"/>
              <a:t>generic type</a:t>
            </a:r>
          </a:p>
          <a:p>
            <a:pPr marL="460772" lvl="1" indent="-285750">
              <a:lnSpc>
                <a:spcPct val="200000"/>
              </a:lnSpc>
            </a:pPr>
            <a:r>
              <a:rPr lang="en-US" sz="1600" dirty="0"/>
              <a:t>Used to </a:t>
            </a:r>
            <a:r>
              <a:rPr lang="en-US" sz="1600" b="1" dirty="0"/>
              <a:t>Manipulate</a:t>
            </a:r>
            <a:r>
              <a:rPr lang="en-US" sz="1600" dirty="0"/>
              <a:t> the HTTP Response</a:t>
            </a:r>
          </a:p>
          <a:p>
            <a:pPr marL="460772" lvl="1" indent="-285750">
              <a:lnSpc>
                <a:spcPct val="200000"/>
              </a:lnSpc>
            </a:pPr>
            <a:r>
              <a:rPr lang="en-US" sz="1600" dirty="0"/>
              <a:t>Represents the whole HTTP response: </a:t>
            </a:r>
            <a:r>
              <a:rPr lang="en-US" sz="1600" b="1" dirty="0"/>
              <a:t>status code, headers, and body</a:t>
            </a:r>
          </a:p>
          <a:p>
            <a:pPr marL="460772" lvl="1" indent="-285750">
              <a:lnSpc>
                <a:spcPct val="200000"/>
              </a:lnSpc>
            </a:pPr>
            <a:r>
              <a:rPr lang="en-US" sz="1600" dirty="0"/>
              <a:t>provides two nested builder interfaces: </a:t>
            </a:r>
            <a:r>
              <a:rPr lang="en-US" sz="1600" b="1" dirty="0" err="1"/>
              <a:t>HeadersBuilder</a:t>
            </a:r>
            <a:r>
              <a:rPr lang="en-US" sz="1600" dirty="0"/>
              <a:t> and its </a:t>
            </a:r>
            <a:r>
              <a:rPr lang="en-US" sz="1600" dirty="0" err="1"/>
              <a:t>subinterface</a:t>
            </a:r>
            <a:r>
              <a:rPr lang="en-US" sz="1600" dirty="0"/>
              <a:t>, </a:t>
            </a:r>
            <a:r>
              <a:rPr lang="en-US" sz="1600" b="1" dirty="0" err="1"/>
              <a:t>BodyBuilder</a:t>
            </a:r>
            <a:endParaRPr lang="en-US" sz="1600" b="1" dirty="0"/>
          </a:p>
          <a:p>
            <a:pPr marL="460772" lvl="1" indent="-285750">
              <a:lnSpc>
                <a:spcPct val="200000"/>
              </a:lnSpc>
            </a:pPr>
            <a:r>
              <a:rPr lang="en-US" sz="1600" b="1" dirty="0"/>
              <a:t>Alternate</a:t>
            </a:r>
            <a:r>
              <a:rPr lang="en-US" sz="1600" dirty="0"/>
              <a:t> for </a:t>
            </a:r>
            <a:r>
              <a:rPr lang="en-US" sz="1600" dirty="0" err="1"/>
              <a:t>ResponeEntity</a:t>
            </a:r>
            <a:r>
              <a:rPr lang="en-US" sz="1600" dirty="0"/>
              <a:t> - @</a:t>
            </a:r>
            <a:r>
              <a:rPr lang="en-US" sz="1600" dirty="0" err="1"/>
              <a:t>ResponseBody</a:t>
            </a:r>
            <a:r>
              <a:rPr lang="en-US" sz="1600" dirty="0"/>
              <a:t>, @</a:t>
            </a:r>
            <a:r>
              <a:rPr lang="en-US" sz="1600" dirty="0" err="1"/>
              <a:t>ResponseStatus</a:t>
            </a:r>
            <a:r>
              <a:rPr lang="en-US" sz="1600" dirty="0"/>
              <a:t> and </a:t>
            </a:r>
            <a:r>
              <a:rPr lang="en-US" sz="1600" dirty="0" err="1"/>
              <a:t>HttpServletResponse</a:t>
            </a:r>
            <a:r>
              <a:rPr lang="en-US" sz="1600" dirty="0"/>
              <a:t> </a:t>
            </a:r>
          </a:p>
          <a:p>
            <a:pPr marL="285750" indent="-285750">
              <a:lnSpc>
                <a:spcPct val="200000"/>
              </a:lnSpc>
              <a:buFont typeface="Arial" panose="020B0604020202020204" pitchFamily="34" charset="0"/>
              <a:buChar char="•"/>
            </a:pPr>
            <a:endParaRPr lang="en-US" sz="1600" dirty="0"/>
          </a:p>
          <a:p>
            <a:pPr marL="171450" lvl="2" indent="0">
              <a:lnSpc>
                <a:spcPct val="200000"/>
              </a:lnSpc>
              <a:buNone/>
            </a:pPr>
            <a:r>
              <a:rPr lang="en-US" sz="1400" dirty="0"/>
              <a:t>@</a:t>
            </a:r>
            <a:r>
              <a:rPr lang="en-US" sz="1400" dirty="0" err="1"/>
              <a:t>GetMapping</a:t>
            </a:r>
            <a:r>
              <a:rPr lang="en-US" sz="1400" dirty="0"/>
              <a:t>("/hello")</a:t>
            </a:r>
          </a:p>
          <a:p>
            <a:pPr marL="171450" lvl="2" indent="0">
              <a:lnSpc>
                <a:spcPct val="200000"/>
              </a:lnSpc>
              <a:buNone/>
            </a:pPr>
            <a:r>
              <a:rPr lang="en-US" sz="1400" dirty="0" err="1"/>
              <a:t>ResponseEntity</a:t>
            </a:r>
            <a:r>
              <a:rPr lang="en-US" sz="1400" dirty="0"/>
              <a:t>&lt;String&gt; hello() {</a:t>
            </a:r>
          </a:p>
          <a:p>
            <a:pPr marL="171450" lvl="2" indent="0">
              <a:lnSpc>
                <a:spcPct val="200000"/>
              </a:lnSpc>
              <a:buNone/>
            </a:pPr>
            <a:r>
              <a:rPr lang="en-US" sz="1400" dirty="0"/>
              <a:t>    return new </a:t>
            </a:r>
            <a:r>
              <a:rPr lang="en-US" sz="1400" dirty="0" err="1"/>
              <a:t>ResponseEntity</a:t>
            </a:r>
            <a:r>
              <a:rPr lang="en-US" sz="1400" dirty="0"/>
              <a:t>&lt;&gt;("Hello World!", </a:t>
            </a:r>
            <a:r>
              <a:rPr lang="en-US" sz="1400" dirty="0" err="1"/>
              <a:t>HttpStatus.OK</a:t>
            </a:r>
            <a:r>
              <a:rPr lang="en-US" sz="1400" dirty="0"/>
              <a:t>);</a:t>
            </a:r>
          </a:p>
          <a:p>
            <a:pPr marL="171450" lvl="2" indent="0">
              <a:lnSpc>
                <a:spcPct val="200000"/>
              </a:lnSpc>
              <a:buNone/>
            </a:pPr>
            <a:r>
              <a:rPr lang="en-US" sz="1400" dirty="0"/>
              <a:t>}</a:t>
            </a:r>
          </a:p>
          <a:p>
            <a:pPr>
              <a:lnSpc>
                <a:spcPct val="200000"/>
              </a:lnSpc>
            </a:pPr>
            <a:endParaRPr lang="en-US" sz="1600" dirty="0"/>
          </a:p>
          <a:p>
            <a:pPr marL="285750" indent="-285750">
              <a:lnSpc>
                <a:spcPct val="200000"/>
              </a:lnSpc>
              <a:buFont typeface="Arial" panose="020B0604020202020204" pitchFamily="34" charset="0"/>
              <a:buChar char="•"/>
            </a:pPr>
            <a:endParaRPr lang="en-US" sz="1600" dirty="0"/>
          </a:p>
        </p:txBody>
      </p:sp>
      <p:sp>
        <p:nvSpPr>
          <p:cNvPr id="5" name="Rectangle 2">
            <a:extLst>
              <a:ext uri="{FF2B5EF4-FFF2-40B4-BE49-F238E27FC236}">
                <a16:creationId xmlns="" xmlns:a16="http://schemas.microsoft.com/office/drawing/2014/main" id="{9780E342-F441-4460-A2E3-34E0C9DC2AF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440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BA55A9-DA6E-4112-99E2-83D6DA83FC46}"/>
              </a:ext>
            </a:extLst>
          </p:cNvPr>
          <p:cNvSpPr>
            <a:spLocks noGrp="1"/>
          </p:cNvSpPr>
          <p:nvPr>
            <p:ph type="title"/>
          </p:nvPr>
        </p:nvSpPr>
        <p:spPr>
          <a:xfrm>
            <a:off x="309801" y="418452"/>
            <a:ext cx="8312649" cy="526770"/>
          </a:xfrm>
        </p:spPr>
        <p:txBody>
          <a:bodyPr>
            <a:normAutofit fontScale="90000"/>
          </a:bodyPr>
          <a:lstStyle/>
          <a:p>
            <a:r>
              <a:rPr lang="en-US" b="1" dirty="0" smtClean="0"/>
              <a:t>@</a:t>
            </a:r>
            <a:r>
              <a:rPr lang="en-US" b="1" dirty="0" err="1"/>
              <a:t>RequestBody</a:t>
            </a:r>
            <a:r>
              <a:rPr lang="en-US" b="1" dirty="0"/>
              <a:t> annotation</a:t>
            </a:r>
            <a:br>
              <a:rPr lang="en-US" b="1" dirty="0"/>
            </a:br>
            <a:endParaRPr lang="en-US" b="1" dirty="0"/>
          </a:p>
        </p:txBody>
      </p:sp>
      <p:sp>
        <p:nvSpPr>
          <p:cNvPr id="3" name="Content Placeholder 2">
            <a:extLst>
              <a:ext uri="{FF2B5EF4-FFF2-40B4-BE49-F238E27FC236}">
                <a16:creationId xmlns="" xmlns:a16="http://schemas.microsoft.com/office/drawing/2014/main" id="{63512EC6-DCD1-4EA5-8DB9-82F5E5BC8763}"/>
              </a:ext>
            </a:extLst>
          </p:cNvPr>
          <p:cNvSpPr>
            <a:spLocks noGrp="1"/>
          </p:cNvSpPr>
          <p:nvPr>
            <p:ph idx="1"/>
          </p:nvPr>
        </p:nvSpPr>
        <p:spPr>
          <a:xfrm>
            <a:off x="414338" y="945222"/>
            <a:ext cx="8419862" cy="1697965"/>
          </a:xfrm>
        </p:spPr>
        <p:txBody>
          <a:bodyPr>
            <a:normAutofit fontScale="92500"/>
          </a:bodyPr>
          <a:lstStyle/>
          <a:p>
            <a:pPr marL="285750" indent="-285750">
              <a:lnSpc>
                <a:spcPct val="150000"/>
              </a:lnSpc>
              <a:buFont typeface="Arial" panose="020B0604020202020204" pitchFamily="34" charset="0"/>
              <a:buChar char="•"/>
            </a:pPr>
            <a:r>
              <a:rPr lang="en-US" sz="1400" dirty="0"/>
              <a:t>If a method parameter is annotated with @</a:t>
            </a:r>
            <a:r>
              <a:rPr lang="en-US" sz="1400" dirty="0" err="1"/>
              <a:t>RequestBody</a:t>
            </a:r>
            <a:r>
              <a:rPr lang="en-US" sz="1400" dirty="0"/>
              <a:t>, Spring will bind the incoming HTTP request body(for the URL mentioned in @</a:t>
            </a:r>
            <a:r>
              <a:rPr lang="en-US" sz="1400" dirty="0" err="1"/>
              <a:t>RequestMapping</a:t>
            </a:r>
            <a:r>
              <a:rPr lang="en-US" sz="1400" dirty="0"/>
              <a:t> for that method) to that parameter. </a:t>
            </a:r>
          </a:p>
          <a:p>
            <a:pPr marL="285750" indent="-285750">
              <a:lnSpc>
                <a:spcPct val="150000"/>
              </a:lnSpc>
              <a:buFont typeface="Arial" panose="020B0604020202020204" pitchFamily="34" charset="0"/>
              <a:buChar char="•"/>
            </a:pPr>
            <a:r>
              <a:rPr lang="en-US" sz="1400" dirty="0"/>
              <a:t>While doing that, Spring will use HTTP Message converters to convert the HTTP request body into domain object </a:t>
            </a:r>
            <a:r>
              <a:rPr lang="en-US" sz="1400" b="1" dirty="0"/>
              <a:t>[deserialize request body to domain object]</a:t>
            </a:r>
            <a:r>
              <a:rPr lang="en-US" sz="1400" dirty="0"/>
              <a:t>, based on </a:t>
            </a:r>
            <a:r>
              <a:rPr lang="en-US" sz="1400" b="1" dirty="0"/>
              <a:t>Accept</a:t>
            </a:r>
            <a:r>
              <a:rPr lang="en-US" sz="1400" dirty="0"/>
              <a:t> header present in request.</a:t>
            </a:r>
          </a:p>
        </p:txBody>
      </p:sp>
      <p:sp>
        <p:nvSpPr>
          <p:cNvPr id="4" name="Rectangle: Rounded Corners 3">
            <a:extLst>
              <a:ext uri="{FF2B5EF4-FFF2-40B4-BE49-F238E27FC236}">
                <a16:creationId xmlns="" xmlns:a16="http://schemas.microsoft.com/office/drawing/2014/main" id="{7BD7C8C6-E086-4E03-B5F7-0671C11BE266}"/>
              </a:ext>
            </a:extLst>
          </p:cNvPr>
          <p:cNvSpPr/>
          <p:nvPr/>
        </p:nvSpPr>
        <p:spPr>
          <a:xfrm>
            <a:off x="645941" y="3035948"/>
            <a:ext cx="8188259" cy="3429000"/>
          </a:xfrm>
          <a:prstGeom prst="roundRect">
            <a:avLst>
              <a:gd name="adj" fmla="val 0"/>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lang="en-US" sz="1200" dirty="0"/>
              <a:t>@</a:t>
            </a:r>
            <a:r>
              <a:rPr lang="en-US" sz="1200" dirty="0" err="1"/>
              <a:t>RestController</a:t>
            </a:r>
            <a:endParaRPr lang="en-US" sz="1200" dirty="0"/>
          </a:p>
          <a:p>
            <a:pPr>
              <a:lnSpc>
                <a:spcPct val="150000"/>
              </a:lnSpc>
            </a:pPr>
            <a:r>
              <a:rPr lang="en-US" sz="1200" dirty="0"/>
              <a:t>public class </a:t>
            </a:r>
            <a:r>
              <a:rPr lang="en-US" sz="1200" dirty="0" err="1"/>
              <a:t>EmployeeController</a:t>
            </a:r>
            <a:r>
              <a:rPr lang="en-US" sz="1200" dirty="0"/>
              <a:t> {</a:t>
            </a:r>
          </a:p>
          <a:p>
            <a:pPr>
              <a:lnSpc>
                <a:spcPct val="150000"/>
              </a:lnSpc>
            </a:pPr>
            <a:r>
              <a:rPr lang="en-US" sz="1200" dirty="0"/>
              <a:t>@</a:t>
            </a:r>
            <a:r>
              <a:rPr lang="en-US" sz="1200" dirty="0" err="1"/>
              <a:t>Autowired</a:t>
            </a:r>
            <a:endParaRPr lang="en-US" sz="1200" dirty="0"/>
          </a:p>
          <a:p>
            <a:pPr>
              <a:lnSpc>
                <a:spcPct val="150000"/>
              </a:lnSpc>
            </a:pPr>
            <a:r>
              <a:rPr lang="en-US" sz="1200" dirty="0" err="1"/>
              <a:t>IEmployeeService</a:t>
            </a:r>
            <a:r>
              <a:rPr lang="en-US" sz="1200" dirty="0"/>
              <a:t> </a:t>
            </a:r>
            <a:r>
              <a:rPr lang="en-US" sz="1200" dirty="0" err="1"/>
              <a:t>empservice</a:t>
            </a:r>
            <a:r>
              <a:rPr lang="en-US" sz="1200" dirty="0"/>
              <a:t>;</a:t>
            </a:r>
          </a:p>
          <a:p>
            <a:pPr>
              <a:lnSpc>
                <a:spcPct val="150000"/>
              </a:lnSpc>
            </a:pPr>
            <a:r>
              <a:rPr lang="en-US" sz="1200" dirty="0"/>
              <a:t>@</a:t>
            </a:r>
            <a:r>
              <a:rPr lang="en-US" sz="1200" dirty="0" err="1"/>
              <a:t>RequestMapping</a:t>
            </a:r>
            <a:r>
              <a:rPr lang="en-US" sz="1200" dirty="0"/>
              <a:t>(value ="/employee/create/", consumes = </a:t>
            </a:r>
            <a:r>
              <a:rPr lang="en-US" sz="1200" dirty="0" err="1"/>
              <a:t>MediaType.APPLICATION_JSON_VALUE</a:t>
            </a:r>
            <a:r>
              <a:rPr lang="en-US" sz="1200" dirty="0"/>
              <a:t>, headers="Accept=application/</a:t>
            </a:r>
            <a:r>
              <a:rPr lang="en-US" sz="1200" dirty="0" err="1"/>
              <a:t>json</a:t>
            </a:r>
            <a:r>
              <a:rPr lang="en-US" sz="1200" dirty="0"/>
              <a:t>",method = </a:t>
            </a:r>
            <a:r>
              <a:rPr lang="en-US" sz="1200" dirty="0" err="1"/>
              <a:t>RequestMethod.POST</a:t>
            </a:r>
            <a:r>
              <a:rPr lang="en-US" sz="1200" dirty="0"/>
              <a:t>)</a:t>
            </a:r>
          </a:p>
          <a:p>
            <a:pPr>
              <a:lnSpc>
                <a:spcPct val="150000"/>
              </a:lnSpc>
            </a:pPr>
            <a:r>
              <a:rPr lang="en-US" sz="1200" dirty="0"/>
              <a:t>public List&lt;Employee&gt; </a:t>
            </a:r>
            <a:r>
              <a:rPr lang="en-US" sz="1200" dirty="0" err="1"/>
              <a:t>createEmployee</a:t>
            </a:r>
            <a:r>
              <a:rPr lang="en-US" sz="1200" dirty="0"/>
              <a:t>(@</a:t>
            </a:r>
            <a:r>
              <a:rPr lang="en-US" sz="1200" dirty="0" err="1"/>
              <a:t>RequestBody</a:t>
            </a:r>
            <a:r>
              <a:rPr lang="en-US" sz="1200" dirty="0"/>
              <a:t> Employee </a:t>
            </a:r>
            <a:r>
              <a:rPr lang="en-US" sz="1200" dirty="0" err="1"/>
              <a:t>emp</a:t>
            </a:r>
            <a:r>
              <a:rPr lang="en-US" sz="1200" dirty="0"/>
              <a:t>) {</a:t>
            </a:r>
          </a:p>
          <a:p>
            <a:pPr>
              <a:lnSpc>
                <a:spcPct val="150000"/>
              </a:lnSpc>
            </a:pPr>
            <a:r>
              <a:rPr lang="en-US" sz="1200" dirty="0"/>
              <a:t>		</a:t>
            </a:r>
          </a:p>
          <a:p>
            <a:pPr>
              <a:lnSpc>
                <a:spcPct val="150000"/>
              </a:lnSpc>
            </a:pPr>
            <a:r>
              <a:rPr lang="en-US" sz="1200" dirty="0"/>
              <a:t>	</a:t>
            </a:r>
            <a:r>
              <a:rPr lang="en-US" sz="1200" dirty="0" err="1"/>
              <a:t>empservive.addEmployee</a:t>
            </a:r>
            <a:r>
              <a:rPr lang="en-US" sz="1200" dirty="0"/>
              <a:t>(</a:t>
            </a:r>
            <a:r>
              <a:rPr lang="en-US" sz="1200" dirty="0" err="1"/>
              <a:t>emp</a:t>
            </a:r>
            <a:r>
              <a:rPr lang="en-US" sz="1200" dirty="0"/>
              <a:t>);</a:t>
            </a:r>
          </a:p>
          <a:p>
            <a:pPr>
              <a:lnSpc>
                <a:spcPct val="150000"/>
              </a:lnSpc>
            </a:pPr>
            <a:r>
              <a:rPr lang="en-US" sz="1200" dirty="0"/>
              <a:t>	return </a:t>
            </a:r>
            <a:r>
              <a:rPr lang="en-US" sz="1200" dirty="0" err="1"/>
              <a:t>empservice.getAllEmployee</a:t>
            </a:r>
            <a:r>
              <a:rPr lang="en-US" sz="1200" dirty="0"/>
              <a:t>();</a:t>
            </a:r>
          </a:p>
          <a:p>
            <a:pPr>
              <a:lnSpc>
                <a:spcPct val="150000"/>
              </a:lnSpc>
            </a:pPr>
            <a:r>
              <a:rPr lang="en-US" sz="1200" dirty="0"/>
              <a:t>} }</a:t>
            </a:r>
            <a:endParaRPr lang="en-US" sz="1200" dirty="0">
              <a:effectLst/>
            </a:endParaRPr>
          </a:p>
        </p:txBody>
      </p:sp>
    </p:spTree>
    <p:extLst>
      <p:ext uri="{BB962C8B-B14F-4D97-AF65-F5344CB8AC3E}">
        <p14:creationId xmlns:p14="http://schemas.microsoft.com/office/powerpoint/2010/main" val="3555072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BA55A9-DA6E-4112-99E2-83D6DA83FC46}"/>
              </a:ext>
            </a:extLst>
          </p:cNvPr>
          <p:cNvSpPr>
            <a:spLocks noGrp="1"/>
          </p:cNvSpPr>
          <p:nvPr>
            <p:ph type="title"/>
          </p:nvPr>
        </p:nvSpPr>
        <p:spPr>
          <a:xfrm>
            <a:off x="309801" y="418452"/>
            <a:ext cx="8312649" cy="526770"/>
          </a:xfrm>
        </p:spPr>
        <p:txBody>
          <a:bodyPr>
            <a:normAutofit/>
          </a:bodyPr>
          <a:lstStyle/>
          <a:p>
            <a:r>
              <a:rPr lang="en-US" sz="2000" b="1" dirty="0" smtClean="0"/>
              <a:t>Cross-Origin </a:t>
            </a:r>
            <a:r>
              <a:rPr lang="en-US" sz="2000" b="1" dirty="0"/>
              <a:t>Resource Sharing (CORS)</a:t>
            </a:r>
          </a:p>
        </p:txBody>
      </p:sp>
      <p:sp>
        <p:nvSpPr>
          <p:cNvPr id="3" name="Content Placeholder 2">
            <a:extLst>
              <a:ext uri="{FF2B5EF4-FFF2-40B4-BE49-F238E27FC236}">
                <a16:creationId xmlns="" xmlns:a16="http://schemas.microsoft.com/office/drawing/2014/main" id="{63512EC6-DCD1-4EA5-8DB9-82F5E5BC8763}"/>
              </a:ext>
            </a:extLst>
          </p:cNvPr>
          <p:cNvSpPr>
            <a:spLocks noGrp="1"/>
          </p:cNvSpPr>
          <p:nvPr>
            <p:ph idx="1"/>
          </p:nvPr>
        </p:nvSpPr>
        <p:spPr>
          <a:xfrm>
            <a:off x="149258" y="1005524"/>
            <a:ext cx="8845484" cy="5505711"/>
          </a:xfrm>
        </p:spPr>
        <p:txBody>
          <a:bodyPr>
            <a:normAutofit/>
          </a:bodyPr>
          <a:lstStyle/>
          <a:p>
            <a:pPr marL="285750" indent="-285750" algn="just">
              <a:lnSpc>
                <a:spcPct val="150000"/>
              </a:lnSpc>
              <a:buFont typeface="Arial" panose="020B0604020202020204" pitchFamily="34" charset="0"/>
              <a:buChar char="•"/>
            </a:pPr>
            <a:r>
              <a:rPr lang="en-US" sz="1600" b="1" dirty="0"/>
              <a:t>CORS</a:t>
            </a:r>
            <a:r>
              <a:rPr lang="en-US" sz="1600" dirty="0"/>
              <a:t> (Cross-origin resource sharing) allows a webpage to request additional resources into browser from </a:t>
            </a:r>
            <a:r>
              <a:rPr lang="en-US" sz="1600" b="1" dirty="0"/>
              <a:t>other domains </a:t>
            </a:r>
            <a:r>
              <a:rPr lang="en-US" sz="1600" dirty="0"/>
              <a:t>e.g. fonts, CSS or static images from CDNs.</a:t>
            </a:r>
          </a:p>
          <a:p>
            <a:pPr marL="285750" indent="-285750" algn="just">
              <a:lnSpc>
                <a:spcPct val="150000"/>
              </a:lnSpc>
              <a:buFont typeface="Arial" panose="020B0604020202020204" pitchFamily="34" charset="0"/>
              <a:buChar char="•"/>
            </a:pPr>
            <a:r>
              <a:rPr lang="en-US" sz="1600" dirty="0"/>
              <a:t>Helps in serving web content from multiple domains into browsers who usually have the same-origin security policy.</a:t>
            </a:r>
          </a:p>
          <a:p>
            <a:pPr marL="285750" indent="-285750" algn="just">
              <a:lnSpc>
                <a:spcPct val="150000"/>
              </a:lnSpc>
              <a:buFont typeface="Arial" panose="020B0604020202020204" pitchFamily="34" charset="0"/>
              <a:buChar char="•"/>
            </a:pPr>
            <a:r>
              <a:rPr lang="en-US" sz="1600" b="1" dirty="0"/>
              <a:t>Spring CORS</a:t>
            </a:r>
            <a:r>
              <a:rPr lang="en-US" sz="1600" dirty="0"/>
              <a:t> support in Spring MVC application at method level and global level.</a:t>
            </a:r>
          </a:p>
          <a:p>
            <a:pPr marL="285750" indent="-285750" algn="just">
              <a:lnSpc>
                <a:spcPct val="150000"/>
              </a:lnSpc>
              <a:buFont typeface="Arial" panose="020B0604020202020204" pitchFamily="34" charset="0"/>
              <a:buChar char="•"/>
            </a:pPr>
            <a:r>
              <a:rPr lang="en-US" altLang="en-US" sz="1600" b="1" dirty="0"/>
              <a:t>@</a:t>
            </a:r>
            <a:r>
              <a:rPr lang="en-US" altLang="en-US" sz="1600" b="1" dirty="0" err="1"/>
              <a:t>CrossOrigin</a:t>
            </a:r>
            <a:r>
              <a:rPr lang="en-US" altLang="en-US" sz="1600" dirty="0"/>
              <a:t> allows all origins, all headers, the HTTP methods specified in the </a:t>
            </a:r>
            <a:r>
              <a:rPr lang="en-US" altLang="en-US" sz="1600" b="1" dirty="0"/>
              <a:t>@</a:t>
            </a:r>
            <a:r>
              <a:rPr lang="en-US" altLang="en-US" sz="1600" b="1" dirty="0" err="1"/>
              <a:t>RequestMapping</a:t>
            </a:r>
            <a:r>
              <a:rPr lang="en-US" altLang="en-US" sz="1600" dirty="0"/>
              <a:t> annotation and a </a:t>
            </a:r>
            <a:r>
              <a:rPr lang="en-US" altLang="en-US" sz="1600" b="1" dirty="0" err="1"/>
              <a:t>maxAge</a:t>
            </a:r>
            <a:r>
              <a:rPr lang="en-US" altLang="en-US" sz="1600" b="1" dirty="0"/>
              <a:t> of 30 minutes</a:t>
            </a:r>
            <a:r>
              <a:rPr lang="en-US" altLang="en-US" sz="1600" dirty="0"/>
              <a:t>. </a:t>
            </a:r>
          </a:p>
          <a:p>
            <a:pPr marL="285750" indent="-285750" algn="just">
              <a:lnSpc>
                <a:spcPct val="150000"/>
              </a:lnSpc>
              <a:buFont typeface="Arial" panose="020B0604020202020204" pitchFamily="34" charset="0"/>
              <a:buChar char="•"/>
            </a:pPr>
            <a:endParaRPr lang="en-US" sz="1600" dirty="0"/>
          </a:p>
          <a:p>
            <a:pPr marL="285750" indent="-285750" algn="just">
              <a:lnSpc>
                <a:spcPct val="150000"/>
              </a:lnSpc>
              <a:buFont typeface="Arial" panose="020B0604020202020204" pitchFamily="34" charset="0"/>
              <a:buChar char="•"/>
            </a:pPr>
            <a:endParaRPr lang="en-US" sz="1600" dirty="0"/>
          </a:p>
        </p:txBody>
      </p:sp>
    </p:spTree>
    <p:extLst>
      <p:ext uri="{BB962C8B-B14F-4D97-AF65-F5344CB8AC3E}">
        <p14:creationId xmlns:p14="http://schemas.microsoft.com/office/powerpoint/2010/main" val="663363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BA55A9-DA6E-4112-99E2-83D6DA83FC46}"/>
              </a:ext>
            </a:extLst>
          </p:cNvPr>
          <p:cNvSpPr>
            <a:spLocks noGrp="1"/>
          </p:cNvSpPr>
          <p:nvPr>
            <p:ph type="title"/>
          </p:nvPr>
        </p:nvSpPr>
        <p:spPr>
          <a:xfrm>
            <a:off x="309801" y="418452"/>
            <a:ext cx="8312649" cy="526770"/>
          </a:xfrm>
        </p:spPr>
        <p:txBody>
          <a:bodyPr>
            <a:normAutofit/>
          </a:bodyPr>
          <a:lstStyle/>
          <a:p>
            <a:r>
              <a:rPr lang="en-US" sz="2000" b="1" dirty="0" smtClean="0"/>
              <a:t> </a:t>
            </a:r>
            <a:r>
              <a:rPr lang="en-US" sz="2000" b="1" dirty="0"/>
              <a:t>@</a:t>
            </a:r>
            <a:r>
              <a:rPr lang="en-US" sz="2000" b="1" dirty="0" err="1"/>
              <a:t>CrossOrigin</a:t>
            </a:r>
            <a:r>
              <a:rPr lang="en-US" sz="2000" b="1" dirty="0"/>
              <a:t> Annotation Attributes</a:t>
            </a:r>
          </a:p>
        </p:txBody>
      </p:sp>
      <p:sp>
        <p:nvSpPr>
          <p:cNvPr id="3" name="Content Placeholder 2">
            <a:extLst>
              <a:ext uri="{FF2B5EF4-FFF2-40B4-BE49-F238E27FC236}">
                <a16:creationId xmlns="" xmlns:a16="http://schemas.microsoft.com/office/drawing/2014/main" id="{63512EC6-DCD1-4EA5-8DB9-82F5E5BC8763}"/>
              </a:ext>
            </a:extLst>
          </p:cNvPr>
          <p:cNvSpPr>
            <a:spLocks noGrp="1"/>
          </p:cNvSpPr>
          <p:nvPr>
            <p:ph idx="1"/>
          </p:nvPr>
        </p:nvSpPr>
        <p:spPr>
          <a:xfrm>
            <a:off x="149258" y="1005524"/>
            <a:ext cx="8762513" cy="5505711"/>
          </a:xfrm>
        </p:spPr>
        <p:txBody>
          <a:bodyPr>
            <a:normAutofit/>
          </a:bodyPr>
          <a:lstStyle/>
          <a:p>
            <a:pPr marL="285750" indent="-285750" algn="just">
              <a:lnSpc>
                <a:spcPct val="150000"/>
              </a:lnSpc>
              <a:buFont typeface="Arial" panose="020B0604020202020204" pitchFamily="34" charset="0"/>
              <a:buChar char="•"/>
            </a:pPr>
            <a:r>
              <a:rPr lang="en-US" b="1" dirty="0"/>
              <a:t>Origins</a:t>
            </a:r>
            <a:r>
              <a:rPr lang="en-US" dirty="0"/>
              <a:t> - List of allowed origins. It’s value is placed in the Access-Control-Allow-Origin header of both the pre-flight response and the actual response.</a:t>
            </a:r>
          </a:p>
          <a:p>
            <a:pPr algn="just">
              <a:lnSpc>
                <a:spcPct val="150000"/>
              </a:lnSpc>
            </a:pPr>
            <a:r>
              <a:rPr lang="en-US" dirty="0"/>
              <a:t>		– * – means that all origins are allowed.</a:t>
            </a:r>
          </a:p>
          <a:p>
            <a:pPr algn="just">
              <a:lnSpc>
                <a:spcPct val="150000"/>
              </a:lnSpc>
            </a:pPr>
            <a:r>
              <a:rPr lang="en-US" dirty="0"/>
              <a:t>		– If undefined, all origins are allowed.</a:t>
            </a:r>
          </a:p>
          <a:p>
            <a:pPr marL="285750" indent="-285750" algn="just">
              <a:lnSpc>
                <a:spcPct val="150000"/>
              </a:lnSpc>
              <a:buFont typeface="Arial" panose="020B0604020202020204" pitchFamily="34" charset="0"/>
              <a:buChar char="•"/>
            </a:pPr>
            <a:r>
              <a:rPr lang="en-US" b="1" dirty="0" err="1"/>
              <a:t>allowedHeaders</a:t>
            </a:r>
            <a:r>
              <a:rPr lang="en-US" dirty="0"/>
              <a:t> - List of request headers that can be used during the actual request. Value is used in </a:t>
            </a:r>
            <a:r>
              <a:rPr lang="en-US" dirty="0" err="1"/>
              <a:t>preflight’s</a:t>
            </a:r>
            <a:r>
              <a:rPr lang="en-US" dirty="0"/>
              <a:t> response header Access-Control-Allow-Headers.</a:t>
            </a:r>
          </a:p>
          <a:p>
            <a:pPr lvl="1" indent="0" algn="just">
              <a:lnSpc>
                <a:spcPct val="150000"/>
              </a:lnSpc>
              <a:buNone/>
            </a:pPr>
            <a:r>
              <a:rPr lang="en-US" sz="1350" dirty="0"/>
              <a:t>	– * – means that all headers requested by the client are allowed.</a:t>
            </a:r>
          </a:p>
          <a:p>
            <a:pPr algn="just">
              <a:lnSpc>
                <a:spcPct val="150000"/>
              </a:lnSpc>
            </a:pPr>
            <a:r>
              <a:rPr lang="en-US" dirty="0"/>
              <a:t>	– If undefined, all requested headers are allowed.</a:t>
            </a:r>
          </a:p>
          <a:p>
            <a:pPr marL="285750" indent="-285750" algn="just">
              <a:lnSpc>
                <a:spcPct val="150000"/>
              </a:lnSpc>
              <a:buFont typeface="Arial" panose="020B0604020202020204" pitchFamily="34" charset="0"/>
              <a:buChar char="•"/>
            </a:pPr>
            <a:r>
              <a:rPr lang="en-US" b="1" dirty="0"/>
              <a:t>methods</a:t>
            </a:r>
            <a:r>
              <a:rPr lang="en-US" dirty="0"/>
              <a:t> - List of supported HTTP request methods. If undefined, methods defined by </a:t>
            </a:r>
            <a:r>
              <a:rPr lang="en-US" dirty="0" err="1"/>
              <a:t>RequestMapping</a:t>
            </a:r>
            <a:r>
              <a:rPr lang="en-US" dirty="0"/>
              <a:t> annotation are used.</a:t>
            </a:r>
          </a:p>
          <a:p>
            <a:pPr marL="285750" indent="-285750" algn="just">
              <a:lnSpc>
                <a:spcPct val="150000"/>
              </a:lnSpc>
              <a:buFont typeface="Arial" panose="020B0604020202020204" pitchFamily="34" charset="0"/>
              <a:buChar char="•"/>
            </a:pPr>
            <a:r>
              <a:rPr lang="en-US" b="1" dirty="0" err="1"/>
              <a:t>exposedHeaders</a:t>
            </a:r>
            <a:r>
              <a:rPr lang="en-US" dirty="0"/>
              <a:t> - List of response headers that the browser will allow the client to access. Value is set in actual response header Access-Control-Expose-Headers.</a:t>
            </a:r>
          </a:p>
          <a:p>
            <a:pPr algn="just">
              <a:lnSpc>
                <a:spcPct val="150000"/>
              </a:lnSpc>
            </a:pPr>
            <a:r>
              <a:rPr lang="en-US" dirty="0"/>
              <a:t>	– If undefined, an empty exposed header list is used.</a:t>
            </a:r>
          </a:p>
        </p:txBody>
      </p:sp>
    </p:spTree>
    <p:extLst>
      <p:ext uri="{BB962C8B-B14F-4D97-AF65-F5344CB8AC3E}">
        <p14:creationId xmlns:p14="http://schemas.microsoft.com/office/powerpoint/2010/main" val="2954425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BA55A9-DA6E-4112-99E2-83D6DA83FC46}"/>
              </a:ext>
            </a:extLst>
          </p:cNvPr>
          <p:cNvSpPr>
            <a:spLocks noGrp="1"/>
          </p:cNvSpPr>
          <p:nvPr>
            <p:ph type="title"/>
          </p:nvPr>
        </p:nvSpPr>
        <p:spPr>
          <a:xfrm>
            <a:off x="309801" y="418452"/>
            <a:ext cx="8312649" cy="526770"/>
          </a:xfrm>
        </p:spPr>
        <p:txBody>
          <a:bodyPr>
            <a:normAutofit/>
          </a:bodyPr>
          <a:lstStyle/>
          <a:p>
            <a:r>
              <a:rPr lang="en-US" sz="2000" b="1" dirty="0" smtClean="0"/>
              <a:t>@</a:t>
            </a:r>
            <a:r>
              <a:rPr lang="en-US" sz="2000" b="1" dirty="0" err="1"/>
              <a:t>CrossOrigin</a:t>
            </a:r>
            <a:r>
              <a:rPr lang="en-US" sz="2000" b="1" dirty="0"/>
              <a:t> Annotation Attributes</a:t>
            </a:r>
          </a:p>
        </p:txBody>
      </p:sp>
      <p:sp>
        <p:nvSpPr>
          <p:cNvPr id="3" name="Content Placeholder 2">
            <a:extLst>
              <a:ext uri="{FF2B5EF4-FFF2-40B4-BE49-F238E27FC236}">
                <a16:creationId xmlns="" xmlns:a16="http://schemas.microsoft.com/office/drawing/2014/main" id="{63512EC6-DCD1-4EA5-8DB9-82F5E5BC8763}"/>
              </a:ext>
            </a:extLst>
          </p:cNvPr>
          <p:cNvSpPr>
            <a:spLocks noGrp="1"/>
          </p:cNvSpPr>
          <p:nvPr>
            <p:ph idx="1"/>
          </p:nvPr>
        </p:nvSpPr>
        <p:spPr>
          <a:xfrm>
            <a:off x="149258" y="1005524"/>
            <a:ext cx="8762513" cy="5505711"/>
          </a:xfrm>
        </p:spPr>
        <p:txBody>
          <a:bodyPr>
            <a:normAutofit/>
          </a:bodyPr>
          <a:lstStyle/>
          <a:p>
            <a:pPr marL="285750" indent="-285750" algn="just">
              <a:lnSpc>
                <a:spcPct val="150000"/>
              </a:lnSpc>
              <a:buFont typeface="Arial" panose="020B0604020202020204" pitchFamily="34" charset="0"/>
              <a:buChar char="•"/>
            </a:pPr>
            <a:r>
              <a:rPr lang="en-US" b="1" dirty="0" err="1"/>
              <a:t>allowCredentials</a:t>
            </a:r>
            <a:r>
              <a:rPr lang="en-US" dirty="0"/>
              <a:t> - It determine whether browser should include any cookies associated with the request.</a:t>
            </a:r>
          </a:p>
          <a:p>
            <a:pPr algn="just">
              <a:lnSpc>
                <a:spcPct val="150000"/>
              </a:lnSpc>
            </a:pPr>
            <a:r>
              <a:rPr lang="en-US" dirty="0"/>
              <a:t>	– false – cookies should not included.</a:t>
            </a:r>
          </a:p>
          <a:p>
            <a:pPr algn="just">
              <a:lnSpc>
                <a:spcPct val="150000"/>
              </a:lnSpc>
            </a:pPr>
            <a:r>
              <a:rPr lang="en-US" dirty="0"/>
              <a:t>	– "" (empty string) – means undefined.</a:t>
            </a:r>
          </a:p>
          <a:p>
            <a:pPr algn="just">
              <a:lnSpc>
                <a:spcPct val="150000"/>
              </a:lnSpc>
            </a:pPr>
            <a:r>
              <a:rPr lang="en-US" dirty="0"/>
              <a:t>	– true – pre-flight response will include the header Access-Control-Allow-Credentials with value set to true.</a:t>
            </a:r>
          </a:p>
          <a:p>
            <a:pPr algn="just">
              <a:lnSpc>
                <a:spcPct val="150000"/>
              </a:lnSpc>
            </a:pPr>
            <a:r>
              <a:rPr lang="en-US" dirty="0"/>
              <a:t>	– If undefined, credentials are allowed.</a:t>
            </a:r>
          </a:p>
          <a:p>
            <a:pPr algn="just">
              <a:lnSpc>
                <a:spcPct val="150000"/>
              </a:lnSpc>
            </a:pPr>
            <a:endParaRPr lang="en-US" dirty="0"/>
          </a:p>
          <a:p>
            <a:pPr marL="285750" indent="-285750" algn="just">
              <a:lnSpc>
                <a:spcPct val="150000"/>
              </a:lnSpc>
              <a:buFont typeface="Arial" panose="020B0604020202020204" pitchFamily="34" charset="0"/>
              <a:buChar char="•"/>
            </a:pPr>
            <a:r>
              <a:rPr lang="en-US" b="1" dirty="0" err="1"/>
              <a:t>maxAge</a:t>
            </a:r>
            <a:r>
              <a:rPr lang="en-US" dirty="0"/>
              <a:t> - maximum age (in seconds) of the cache duration for pre-flight responses. Value is set in header Access-Control-Max-Age.</a:t>
            </a:r>
          </a:p>
          <a:p>
            <a:pPr algn="just">
              <a:lnSpc>
                <a:spcPct val="150000"/>
              </a:lnSpc>
            </a:pPr>
            <a:r>
              <a:rPr lang="en-US" dirty="0"/>
              <a:t>	– If undefined, max age is set to 1800 seconds (30 minutes).</a:t>
            </a:r>
          </a:p>
        </p:txBody>
      </p:sp>
    </p:spTree>
    <p:extLst>
      <p:ext uri="{BB962C8B-B14F-4D97-AF65-F5344CB8AC3E}">
        <p14:creationId xmlns:p14="http://schemas.microsoft.com/office/powerpoint/2010/main" val="1423672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BA55A9-DA6E-4112-99E2-83D6DA83FC46}"/>
              </a:ext>
            </a:extLst>
          </p:cNvPr>
          <p:cNvSpPr>
            <a:spLocks noGrp="1"/>
          </p:cNvSpPr>
          <p:nvPr>
            <p:ph type="title"/>
          </p:nvPr>
        </p:nvSpPr>
        <p:spPr>
          <a:xfrm>
            <a:off x="309801" y="418452"/>
            <a:ext cx="8312649" cy="526770"/>
          </a:xfrm>
        </p:spPr>
        <p:txBody>
          <a:bodyPr>
            <a:normAutofit/>
          </a:bodyPr>
          <a:lstStyle/>
          <a:p>
            <a:r>
              <a:rPr lang="en-US" sz="2000" b="1" dirty="0"/>
              <a:t>Cross-Origin Resource Sharing (CORS)</a:t>
            </a:r>
          </a:p>
        </p:txBody>
      </p:sp>
      <p:pic>
        <p:nvPicPr>
          <p:cNvPr id="31747" name="Picture 3" descr="Related image">
            <a:extLst>
              <a:ext uri="{FF2B5EF4-FFF2-40B4-BE49-F238E27FC236}">
                <a16:creationId xmlns="" xmlns:a16="http://schemas.microsoft.com/office/drawing/2014/main" id="{AC5431BA-5672-4936-8F0A-33051DFE32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6743" y="1300822"/>
            <a:ext cx="5201057" cy="3615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859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BA55A9-DA6E-4112-99E2-83D6DA83FC46}"/>
              </a:ext>
            </a:extLst>
          </p:cNvPr>
          <p:cNvSpPr>
            <a:spLocks noGrp="1"/>
          </p:cNvSpPr>
          <p:nvPr>
            <p:ph type="title"/>
          </p:nvPr>
        </p:nvSpPr>
        <p:spPr>
          <a:xfrm>
            <a:off x="309801" y="418452"/>
            <a:ext cx="8312649" cy="526770"/>
          </a:xfrm>
        </p:spPr>
        <p:txBody>
          <a:bodyPr>
            <a:normAutofit/>
          </a:bodyPr>
          <a:lstStyle/>
          <a:p>
            <a:r>
              <a:rPr lang="en-US" sz="1800" b="1" dirty="0"/>
              <a:t>Cross-Origin Resource Sharing (CORS)</a:t>
            </a:r>
          </a:p>
        </p:txBody>
      </p:sp>
      <p:sp>
        <p:nvSpPr>
          <p:cNvPr id="4" name="Rectangle: Rounded Corners 3">
            <a:extLst>
              <a:ext uri="{FF2B5EF4-FFF2-40B4-BE49-F238E27FC236}">
                <a16:creationId xmlns="" xmlns:a16="http://schemas.microsoft.com/office/drawing/2014/main" id="{7BD7C8C6-E086-4E03-B5F7-0671C11BE266}"/>
              </a:ext>
            </a:extLst>
          </p:cNvPr>
          <p:cNvSpPr/>
          <p:nvPr/>
        </p:nvSpPr>
        <p:spPr>
          <a:xfrm>
            <a:off x="526673" y="1387908"/>
            <a:ext cx="6824813" cy="4533921"/>
          </a:xfrm>
          <a:prstGeom prst="roundRect">
            <a:avLst>
              <a:gd name="adj" fmla="val 0"/>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nSpc>
                <a:spcPct val="150000"/>
              </a:lnSpc>
            </a:pPr>
            <a:r>
              <a:rPr lang="en-US" sz="1400" dirty="0"/>
              <a:t>@</a:t>
            </a:r>
            <a:r>
              <a:rPr lang="en-US" sz="1400" dirty="0" err="1"/>
              <a:t>CrossOrigin</a:t>
            </a:r>
            <a:r>
              <a:rPr lang="en-US" sz="1400" dirty="0"/>
              <a:t>(origins = "http://localhost:4200")</a:t>
            </a:r>
          </a:p>
          <a:p>
            <a:pPr>
              <a:lnSpc>
                <a:spcPct val="150000"/>
              </a:lnSpc>
            </a:pPr>
            <a:r>
              <a:rPr lang="en-US" sz="1400" dirty="0"/>
              <a:t>@</a:t>
            </a:r>
            <a:r>
              <a:rPr lang="en-US" sz="1400" dirty="0" err="1"/>
              <a:t>RestController</a:t>
            </a:r>
            <a:endParaRPr lang="en-US" sz="1400" dirty="0"/>
          </a:p>
          <a:p>
            <a:pPr>
              <a:lnSpc>
                <a:spcPct val="150000"/>
              </a:lnSpc>
            </a:pPr>
            <a:r>
              <a:rPr lang="en-US" sz="1400" b="1" dirty="0"/>
              <a:t>public class </a:t>
            </a:r>
            <a:r>
              <a:rPr lang="en-US" sz="1400" b="1" dirty="0" err="1"/>
              <a:t>CountryController</a:t>
            </a:r>
            <a:r>
              <a:rPr lang="en-US" sz="1400" b="1" dirty="0"/>
              <a:t> {</a:t>
            </a:r>
          </a:p>
          <a:p>
            <a:pPr>
              <a:lnSpc>
                <a:spcPct val="150000"/>
              </a:lnSpc>
            </a:pPr>
            <a:r>
              <a:rPr lang="en-US" sz="1400" dirty="0"/>
              <a:t>@</a:t>
            </a:r>
            <a:r>
              <a:rPr lang="en-US" sz="1400" dirty="0" err="1"/>
              <a:t>Autowired</a:t>
            </a:r>
            <a:endParaRPr lang="en-US" sz="1400" dirty="0"/>
          </a:p>
          <a:p>
            <a:pPr>
              <a:lnSpc>
                <a:spcPct val="150000"/>
              </a:lnSpc>
            </a:pPr>
            <a:r>
              <a:rPr lang="en-US" sz="1400" dirty="0"/>
              <a:t>private </a:t>
            </a:r>
            <a:r>
              <a:rPr lang="en-US" sz="1400" dirty="0" err="1"/>
              <a:t>ICountryService</a:t>
            </a:r>
            <a:r>
              <a:rPr lang="en-US" sz="1400" dirty="0"/>
              <a:t> service;</a:t>
            </a:r>
          </a:p>
          <a:p>
            <a:pPr>
              <a:lnSpc>
                <a:spcPct val="150000"/>
              </a:lnSpc>
            </a:pPr>
            <a:endParaRPr lang="en-US" sz="1400" dirty="0"/>
          </a:p>
          <a:p>
            <a:pPr>
              <a:lnSpc>
                <a:spcPct val="150000"/>
              </a:lnSpc>
            </a:pPr>
            <a:r>
              <a:rPr lang="en-US" sz="1400" dirty="0"/>
              <a:t>//@</a:t>
            </a:r>
            <a:r>
              <a:rPr lang="en-US" sz="1400" dirty="0" err="1"/>
              <a:t>CrossOrigin</a:t>
            </a:r>
            <a:r>
              <a:rPr lang="en-US" sz="1400" dirty="0"/>
              <a:t>(origins = "http://localhost:4200")</a:t>
            </a:r>
          </a:p>
          <a:p>
            <a:pPr>
              <a:lnSpc>
                <a:spcPct val="150000"/>
              </a:lnSpc>
            </a:pPr>
            <a:r>
              <a:rPr lang="en-US" sz="1400" dirty="0"/>
              <a:t>@</a:t>
            </a:r>
            <a:r>
              <a:rPr lang="en-US" sz="1400" dirty="0" err="1"/>
              <a:t>RequestMapping</a:t>
            </a:r>
            <a:r>
              <a:rPr lang="en-US" sz="1400" dirty="0"/>
              <a:t>(value = "/countries/search/{id}",method = </a:t>
            </a:r>
            <a:r>
              <a:rPr lang="en-US" sz="1400" dirty="0" err="1"/>
              <a:t>RequestMethod.</a:t>
            </a:r>
            <a:r>
              <a:rPr lang="en-US" sz="1400" b="1" i="1" dirty="0" err="1"/>
              <a:t>GET,headers</a:t>
            </a:r>
            <a:r>
              <a:rPr lang="en-US" sz="1400" b="1" i="1" dirty="0"/>
              <a:t>="Accept=application/</a:t>
            </a:r>
            <a:r>
              <a:rPr lang="en-US" sz="1400" b="1" i="1" dirty="0" err="1"/>
              <a:t>json</a:t>
            </a:r>
            <a:r>
              <a:rPr lang="en-US" sz="1400" b="1" i="1" dirty="0"/>
              <a:t>")</a:t>
            </a:r>
          </a:p>
          <a:p>
            <a:pPr>
              <a:lnSpc>
                <a:spcPct val="150000"/>
              </a:lnSpc>
            </a:pPr>
            <a:r>
              <a:rPr lang="en-US" sz="1400" b="1" dirty="0"/>
              <a:t>public Country </a:t>
            </a:r>
            <a:r>
              <a:rPr lang="en-US" sz="1400" b="1" dirty="0" err="1"/>
              <a:t>getCounty</a:t>
            </a:r>
            <a:r>
              <a:rPr lang="en-US" sz="1400" b="1" dirty="0"/>
              <a:t>(@</a:t>
            </a:r>
            <a:r>
              <a:rPr lang="en-US" sz="1400" b="1" dirty="0" err="1"/>
              <a:t>PathVariable</a:t>
            </a:r>
            <a:r>
              <a:rPr lang="en-US" sz="1400" b="1" dirty="0"/>
              <a:t> </a:t>
            </a:r>
            <a:r>
              <a:rPr lang="en-US" sz="1400" b="1" dirty="0" err="1"/>
              <a:t>int</a:t>
            </a:r>
            <a:r>
              <a:rPr lang="en-US" sz="1400" b="1" dirty="0"/>
              <a:t> id) {</a:t>
            </a:r>
          </a:p>
          <a:p>
            <a:pPr>
              <a:lnSpc>
                <a:spcPct val="150000"/>
              </a:lnSpc>
            </a:pPr>
            <a:r>
              <a:rPr lang="en-US" sz="1400" b="1" dirty="0"/>
              <a:t>return </a:t>
            </a:r>
            <a:r>
              <a:rPr lang="en-US" sz="1400" b="1" dirty="0" err="1"/>
              <a:t>service.searchCountry</a:t>
            </a:r>
            <a:r>
              <a:rPr lang="en-US" sz="1400" b="1" dirty="0"/>
              <a:t>(id);</a:t>
            </a:r>
          </a:p>
          <a:p>
            <a:pPr>
              <a:lnSpc>
                <a:spcPct val="150000"/>
              </a:lnSpc>
            </a:pPr>
            <a:r>
              <a:rPr lang="en-US" sz="1400" dirty="0"/>
              <a:t>} </a:t>
            </a:r>
          </a:p>
          <a:p>
            <a:pPr>
              <a:lnSpc>
                <a:spcPct val="150000"/>
              </a:lnSpc>
            </a:pPr>
            <a:r>
              <a:rPr lang="en-US" sz="1400" dirty="0"/>
              <a:t>}</a:t>
            </a:r>
            <a:endParaRPr lang="en-US" sz="1400" dirty="0">
              <a:effectLst/>
            </a:endParaRPr>
          </a:p>
        </p:txBody>
      </p:sp>
    </p:spTree>
    <p:extLst>
      <p:ext uri="{BB962C8B-B14F-4D97-AF65-F5344CB8AC3E}">
        <p14:creationId xmlns:p14="http://schemas.microsoft.com/office/powerpoint/2010/main" val="238475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000" dirty="0"/>
              <a:t>Lesson Objectives</a:t>
            </a:r>
          </a:p>
        </p:txBody>
      </p:sp>
      <p:sp>
        <p:nvSpPr>
          <p:cNvPr id="5" name="Content Placeholder 4"/>
          <p:cNvSpPr>
            <a:spLocks noGrp="1"/>
          </p:cNvSpPr>
          <p:nvPr>
            <p:ph idx="1"/>
          </p:nvPr>
        </p:nvSpPr>
        <p:spPr/>
        <p:txBody>
          <a:bodyPr>
            <a:normAutofit fontScale="70000" lnSpcReduction="20000"/>
          </a:bodyPr>
          <a:lstStyle/>
          <a:p>
            <a:pPr lvl="1">
              <a:lnSpc>
                <a:spcPct val="150000"/>
              </a:lnSpc>
            </a:pPr>
            <a:r>
              <a:rPr lang="en-US" sz="1800" dirty="0"/>
              <a:t>Spring MVC REST Workflow</a:t>
            </a:r>
          </a:p>
          <a:p>
            <a:pPr lvl="1">
              <a:lnSpc>
                <a:spcPct val="150000"/>
              </a:lnSpc>
            </a:pPr>
            <a:r>
              <a:rPr lang="en-US" sz="1800" dirty="0" err="1"/>
              <a:t>SpringREST</a:t>
            </a:r>
            <a:r>
              <a:rPr lang="en-US" sz="1800" dirty="0"/>
              <a:t> Introduction</a:t>
            </a:r>
          </a:p>
          <a:p>
            <a:pPr lvl="1">
              <a:lnSpc>
                <a:spcPct val="150000"/>
              </a:lnSpc>
            </a:pPr>
            <a:r>
              <a:rPr lang="en-US" sz="1800" dirty="0"/>
              <a:t>Life cycle of a Request in Spring MVC Restful</a:t>
            </a:r>
          </a:p>
          <a:p>
            <a:pPr lvl="1">
              <a:lnSpc>
                <a:spcPct val="150000"/>
              </a:lnSpc>
            </a:pPr>
            <a:r>
              <a:rPr lang="en-US" sz="1800" dirty="0"/>
              <a:t>Why REST Controller ?</a:t>
            </a:r>
          </a:p>
          <a:p>
            <a:pPr lvl="1">
              <a:lnSpc>
                <a:spcPct val="150000"/>
              </a:lnSpc>
            </a:pPr>
            <a:r>
              <a:rPr lang="en-US" sz="1800" dirty="0"/>
              <a:t>HTTP methods in REST</a:t>
            </a:r>
          </a:p>
          <a:p>
            <a:pPr lvl="1">
              <a:lnSpc>
                <a:spcPct val="150000"/>
              </a:lnSpc>
            </a:pPr>
            <a:r>
              <a:rPr lang="en-US" sz="1800" dirty="0"/>
              <a:t>HTTP Status Code</a:t>
            </a:r>
          </a:p>
          <a:p>
            <a:pPr lvl="1">
              <a:lnSpc>
                <a:spcPct val="150000"/>
              </a:lnSpc>
            </a:pPr>
            <a:r>
              <a:rPr lang="en-US" sz="1800" dirty="0"/>
              <a:t>HTTP request Mapping</a:t>
            </a:r>
          </a:p>
          <a:p>
            <a:pPr lvl="1">
              <a:lnSpc>
                <a:spcPct val="150000"/>
              </a:lnSpc>
            </a:pPr>
            <a:r>
              <a:rPr lang="en-US" sz="1800" dirty="0"/>
              <a:t>RESTful URLs – HTTP methods</a:t>
            </a:r>
          </a:p>
          <a:p>
            <a:pPr lvl="1">
              <a:lnSpc>
                <a:spcPct val="150000"/>
              </a:lnSpc>
            </a:pPr>
            <a:r>
              <a:rPr lang="en-US" sz="1800" dirty="0"/>
              <a:t>@</a:t>
            </a:r>
            <a:r>
              <a:rPr lang="en-US" sz="1800" dirty="0" err="1"/>
              <a:t>PathVariable</a:t>
            </a:r>
            <a:r>
              <a:rPr lang="en-US" sz="1800" dirty="0"/>
              <a:t>, @</a:t>
            </a:r>
            <a:r>
              <a:rPr lang="en-US" sz="1800" dirty="0" err="1"/>
              <a:t>RequestBody</a:t>
            </a:r>
            <a:r>
              <a:rPr lang="en-US" sz="1800" dirty="0"/>
              <a:t> Annotation</a:t>
            </a:r>
          </a:p>
          <a:p>
            <a:pPr lvl="1">
              <a:lnSpc>
                <a:spcPct val="150000"/>
              </a:lnSpc>
            </a:pPr>
            <a:r>
              <a:rPr lang="en-US" sz="1800" dirty="0" err="1"/>
              <a:t>ResponseEntity</a:t>
            </a:r>
            <a:r>
              <a:rPr lang="en-US" sz="1800" dirty="0"/>
              <a:t> Object</a:t>
            </a:r>
          </a:p>
          <a:p>
            <a:pPr lvl="1">
              <a:lnSpc>
                <a:spcPct val="150000"/>
              </a:lnSpc>
            </a:pPr>
            <a:r>
              <a:rPr lang="en-US" sz="1800" dirty="0"/>
              <a:t>Cross-Origin Resource Sharing (CORS)</a:t>
            </a:r>
          </a:p>
          <a:p>
            <a:pPr lvl="1">
              <a:lnSpc>
                <a:spcPct val="150000"/>
              </a:lnSpc>
            </a:pPr>
            <a:r>
              <a:rPr lang="en-US" sz="1800" dirty="0"/>
              <a:t>REST Testing</a:t>
            </a:r>
          </a:p>
          <a:p>
            <a:pPr lvl="1">
              <a:lnSpc>
                <a:spcPct val="150000"/>
              </a:lnSpc>
            </a:pPr>
            <a:r>
              <a:rPr lang="en-US" sz="1800" dirty="0"/>
              <a:t>Spring </a:t>
            </a:r>
            <a:r>
              <a:rPr lang="en-US" sz="1800" dirty="0" err="1"/>
              <a:t>RestTemplate</a:t>
            </a:r>
            <a:r>
              <a:rPr lang="en-US" sz="1800" dirty="0"/>
              <a:t> methods</a:t>
            </a:r>
            <a:r>
              <a:rPr lang="en-US" sz="1800" b="1" dirty="0"/>
              <a:t/>
            </a:r>
            <a:br>
              <a:rPr lang="en-US" sz="1800" b="1" dirty="0"/>
            </a:br>
            <a:endParaRPr lang="en-US" sz="1800" dirty="0"/>
          </a:p>
          <a:p>
            <a:pPr marL="3572" lvl="1" indent="0">
              <a:lnSpc>
                <a:spcPct val="150000"/>
              </a:lnSpc>
              <a:buNone/>
            </a:pPr>
            <a:endParaRPr lang="en-US" dirty="0"/>
          </a:p>
        </p:txBody>
      </p:sp>
    </p:spTree>
    <p:extLst>
      <p:ext uri="{BB962C8B-B14F-4D97-AF65-F5344CB8AC3E}">
        <p14:creationId xmlns:p14="http://schemas.microsoft.com/office/powerpoint/2010/main" val="771311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3B2006-8F9D-4DAC-A3E9-3E281A6F0597}"/>
              </a:ext>
            </a:extLst>
          </p:cNvPr>
          <p:cNvSpPr>
            <a:spLocks noGrp="1"/>
          </p:cNvSpPr>
          <p:nvPr>
            <p:ph type="title"/>
          </p:nvPr>
        </p:nvSpPr>
        <p:spPr/>
        <p:txBody>
          <a:bodyPr>
            <a:normAutofit/>
          </a:bodyPr>
          <a:lstStyle/>
          <a:p>
            <a:r>
              <a:rPr lang="en-US" sz="1800" b="1" dirty="0" smtClean="0"/>
              <a:t>REST </a:t>
            </a:r>
            <a:r>
              <a:rPr lang="en-US" sz="1800" b="1" dirty="0"/>
              <a:t>Testing</a:t>
            </a:r>
          </a:p>
        </p:txBody>
      </p:sp>
      <p:sp>
        <p:nvSpPr>
          <p:cNvPr id="3" name="Content Placeholder 2">
            <a:extLst>
              <a:ext uri="{FF2B5EF4-FFF2-40B4-BE49-F238E27FC236}">
                <a16:creationId xmlns="" xmlns:a16="http://schemas.microsoft.com/office/drawing/2014/main" id="{76EAA6E1-1E03-46CA-AEF7-84CF90A1AA0A}"/>
              </a:ext>
            </a:extLst>
          </p:cNvPr>
          <p:cNvSpPr>
            <a:spLocks noGrp="1"/>
          </p:cNvSpPr>
          <p:nvPr>
            <p:ph idx="1"/>
          </p:nvPr>
        </p:nvSpPr>
        <p:spPr>
          <a:xfrm>
            <a:off x="257955" y="1030308"/>
            <a:ext cx="8845484" cy="4643751"/>
          </a:xfrm>
        </p:spPr>
        <p:txBody>
          <a:bodyPr>
            <a:normAutofit/>
          </a:bodyPr>
          <a:lstStyle/>
          <a:p>
            <a:pPr>
              <a:lnSpc>
                <a:spcPct val="150000"/>
              </a:lnSpc>
            </a:pPr>
            <a:r>
              <a:rPr lang="en-US" sz="1600" b="1" dirty="0"/>
              <a:t>Spring </a:t>
            </a:r>
            <a:r>
              <a:rPr lang="en-US" sz="1600" b="1" dirty="0" err="1"/>
              <a:t>RestTemplate</a:t>
            </a:r>
            <a:endParaRPr lang="en-US" sz="1600" b="1" dirty="0"/>
          </a:p>
          <a:p>
            <a:pPr lvl="1">
              <a:lnSpc>
                <a:spcPct val="150000"/>
              </a:lnSpc>
            </a:pPr>
            <a:r>
              <a:rPr lang="en-US" sz="1600" dirty="0"/>
              <a:t>Spring </a:t>
            </a:r>
            <a:r>
              <a:rPr lang="en-US" sz="1600" dirty="0" err="1"/>
              <a:t>RestTemplate</a:t>
            </a:r>
            <a:r>
              <a:rPr lang="en-US" sz="1600" dirty="0"/>
              <a:t> class is part of spring-web, introduced in Spring 3.</a:t>
            </a:r>
          </a:p>
          <a:p>
            <a:pPr lvl="1">
              <a:lnSpc>
                <a:spcPct val="150000"/>
              </a:lnSpc>
            </a:pPr>
            <a:r>
              <a:rPr lang="en-US" sz="1600" dirty="0"/>
              <a:t>We can use </a:t>
            </a:r>
            <a:r>
              <a:rPr lang="en-US" sz="1600" b="1" dirty="0" err="1"/>
              <a:t>RestTemplate</a:t>
            </a:r>
            <a:r>
              <a:rPr lang="en-US" sz="1600" b="1" dirty="0"/>
              <a:t> to test HTTP based restful web services</a:t>
            </a:r>
            <a:r>
              <a:rPr lang="en-US" sz="1600" dirty="0"/>
              <a:t>, it doesn’t support HTTPS protocol.</a:t>
            </a:r>
          </a:p>
          <a:p>
            <a:pPr lvl="1">
              <a:lnSpc>
                <a:spcPct val="150000"/>
              </a:lnSpc>
            </a:pPr>
            <a:r>
              <a:rPr lang="en-US" sz="1600" dirty="0" err="1"/>
              <a:t>RestTemplate</a:t>
            </a:r>
            <a:r>
              <a:rPr lang="en-US" sz="1600" dirty="0"/>
              <a:t> class provides overloaded methods for different HTTP methods, such as GET, POST, PUT, DELETE etc.</a:t>
            </a:r>
          </a:p>
          <a:p>
            <a:pPr lvl="1">
              <a:lnSpc>
                <a:spcPct val="150000"/>
              </a:lnSpc>
            </a:pPr>
            <a:endParaRPr lang="en-US" sz="1600" dirty="0"/>
          </a:p>
        </p:txBody>
      </p:sp>
      <p:graphicFrame>
        <p:nvGraphicFramePr>
          <p:cNvPr id="5" name="Table 4">
            <a:extLst>
              <a:ext uri="{FF2B5EF4-FFF2-40B4-BE49-F238E27FC236}">
                <a16:creationId xmlns="" xmlns:a16="http://schemas.microsoft.com/office/drawing/2014/main" id="{7047CA7E-B574-498B-962E-2FC39CD20E9E}"/>
              </a:ext>
            </a:extLst>
          </p:cNvPr>
          <p:cNvGraphicFramePr>
            <a:graphicFrameLocks noGrp="1"/>
          </p:cNvGraphicFramePr>
          <p:nvPr>
            <p:extLst>
              <p:ext uri="{D42A27DB-BD31-4B8C-83A1-F6EECF244321}">
                <p14:modId xmlns:p14="http://schemas.microsoft.com/office/powerpoint/2010/main" val="2457468497"/>
              </p:ext>
            </p:extLst>
          </p:nvPr>
        </p:nvGraphicFramePr>
        <p:xfrm>
          <a:off x="2119086" y="3429000"/>
          <a:ext cx="5450115" cy="3355988"/>
        </p:xfrm>
        <a:graphic>
          <a:graphicData uri="http://schemas.openxmlformats.org/drawingml/2006/table">
            <a:tbl>
              <a:tblPr firstRow="1" bandRow="1">
                <a:tableStyleId>{5C22544A-7EE6-4342-B048-85BDC9FD1C3A}</a:tableStyleId>
              </a:tblPr>
              <a:tblGrid>
                <a:gridCol w="2090057">
                  <a:extLst>
                    <a:ext uri="{9D8B030D-6E8A-4147-A177-3AD203B41FA5}">
                      <a16:colId xmlns="" xmlns:a16="http://schemas.microsoft.com/office/drawing/2014/main" val="3440271413"/>
                    </a:ext>
                  </a:extLst>
                </a:gridCol>
                <a:gridCol w="1124857">
                  <a:extLst>
                    <a:ext uri="{9D8B030D-6E8A-4147-A177-3AD203B41FA5}">
                      <a16:colId xmlns="" xmlns:a16="http://schemas.microsoft.com/office/drawing/2014/main" val="380608013"/>
                    </a:ext>
                  </a:extLst>
                </a:gridCol>
                <a:gridCol w="2235201">
                  <a:extLst>
                    <a:ext uri="{9D8B030D-6E8A-4147-A177-3AD203B41FA5}">
                      <a16:colId xmlns="" xmlns:a16="http://schemas.microsoft.com/office/drawing/2014/main" val="2561302621"/>
                    </a:ext>
                  </a:extLst>
                </a:gridCol>
              </a:tblGrid>
              <a:tr h="460687">
                <a:tc>
                  <a:txBody>
                    <a:bodyPr/>
                    <a:lstStyle/>
                    <a:p>
                      <a:pPr algn="ctr" fontAlgn="t" latinLnBrk="0"/>
                      <a:r>
                        <a:rPr lang="en-US" b="0" cap="all" dirty="0">
                          <a:solidFill>
                            <a:srgbClr val="FFFFFF"/>
                          </a:solidFill>
                          <a:effectLst/>
                          <a:latin typeface="Arial" panose="020B0604020202020204" pitchFamily="34" charset="0"/>
                        </a:rPr>
                        <a:t>URI</a:t>
                      </a:r>
                    </a:p>
                  </a:txBody>
                  <a:tcPr marL="27214" marR="27214" marT="54429" marB="54429"/>
                </a:tc>
                <a:tc>
                  <a:txBody>
                    <a:bodyPr/>
                    <a:lstStyle/>
                    <a:p>
                      <a:pPr algn="ctr" fontAlgn="t" latinLnBrk="0"/>
                      <a:r>
                        <a:rPr lang="en-US" b="0" cap="all">
                          <a:solidFill>
                            <a:srgbClr val="FFFFFF"/>
                          </a:solidFill>
                          <a:effectLst/>
                          <a:latin typeface="Arial" panose="020B0604020202020204" pitchFamily="34" charset="0"/>
                        </a:rPr>
                        <a:t>HTTP METHOD</a:t>
                      </a:r>
                    </a:p>
                  </a:txBody>
                  <a:tcPr marL="27214" marR="27214" marT="54429" marB="54429"/>
                </a:tc>
                <a:tc>
                  <a:txBody>
                    <a:bodyPr/>
                    <a:lstStyle/>
                    <a:p>
                      <a:pPr algn="l" fontAlgn="t" latinLnBrk="0"/>
                      <a:r>
                        <a:rPr lang="en-US" b="0" cap="all">
                          <a:solidFill>
                            <a:srgbClr val="FFFFFF"/>
                          </a:solidFill>
                          <a:effectLst/>
                          <a:latin typeface="Arial" panose="020B0604020202020204" pitchFamily="34" charset="0"/>
                        </a:rPr>
                        <a:t>DESCRIPTION</a:t>
                      </a:r>
                    </a:p>
                  </a:txBody>
                  <a:tcPr marL="27214" marR="27214" marT="54429" marB="54429"/>
                </a:tc>
                <a:extLst>
                  <a:ext uri="{0D108BD9-81ED-4DB2-BD59-A6C34878D82A}">
                    <a16:rowId xmlns="" xmlns:a16="http://schemas.microsoft.com/office/drawing/2014/main" val="592252215"/>
                  </a:ext>
                </a:extLst>
              </a:tr>
              <a:tr h="460687">
                <a:tc>
                  <a:txBody>
                    <a:bodyPr/>
                    <a:lstStyle/>
                    <a:p>
                      <a:pPr algn="l" fontAlgn="t" latinLnBrk="0"/>
                      <a:r>
                        <a:rPr lang="en-US" dirty="0">
                          <a:solidFill>
                            <a:srgbClr val="444444"/>
                          </a:solidFill>
                          <a:effectLst/>
                          <a:latin typeface="Arial" panose="020B0604020202020204" pitchFamily="34" charset="0"/>
                        </a:rPr>
                        <a:t>/</a:t>
                      </a:r>
                      <a:r>
                        <a:rPr lang="en-US" dirty="0" err="1">
                          <a:solidFill>
                            <a:srgbClr val="444444"/>
                          </a:solidFill>
                          <a:effectLst/>
                          <a:latin typeface="Arial" panose="020B0604020202020204" pitchFamily="34" charset="0"/>
                        </a:rPr>
                        <a:t>springData</a:t>
                      </a:r>
                      <a:r>
                        <a:rPr lang="en-US" dirty="0">
                          <a:solidFill>
                            <a:srgbClr val="444444"/>
                          </a:solidFill>
                          <a:effectLst/>
                          <a:latin typeface="Arial" panose="020B0604020202020204" pitchFamily="34" charset="0"/>
                        </a:rPr>
                        <a:t>/person</a:t>
                      </a:r>
                    </a:p>
                  </a:txBody>
                  <a:tcPr marL="27214" marR="27214" marT="54429" marB="54429"/>
                </a:tc>
                <a:tc>
                  <a:txBody>
                    <a:bodyPr/>
                    <a:lstStyle/>
                    <a:p>
                      <a:pPr algn="l" fontAlgn="t" latinLnBrk="0"/>
                      <a:r>
                        <a:rPr lang="en-US" dirty="0">
                          <a:solidFill>
                            <a:srgbClr val="444444"/>
                          </a:solidFill>
                          <a:effectLst/>
                          <a:latin typeface="Arial" panose="020B0604020202020204" pitchFamily="34" charset="0"/>
                        </a:rPr>
                        <a:t>GET</a:t>
                      </a:r>
                    </a:p>
                  </a:txBody>
                  <a:tcPr marL="27214" marR="27214" marT="54429" marB="54429"/>
                </a:tc>
                <a:tc>
                  <a:txBody>
                    <a:bodyPr/>
                    <a:lstStyle/>
                    <a:p>
                      <a:pPr algn="l" fontAlgn="t" latinLnBrk="0"/>
                      <a:r>
                        <a:rPr lang="en-US">
                          <a:solidFill>
                            <a:srgbClr val="444444"/>
                          </a:solidFill>
                          <a:effectLst/>
                          <a:latin typeface="Arial" panose="020B0604020202020204" pitchFamily="34" charset="0"/>
                        </a:rPr>
                        <a:t>Get all persons from database</a:t>
                      </a:r>
                    </a:p>
                  </a:txBody>
                  <a:tcPr marL="27214" marR="27214" marT="54429" marB="54429"/>
                </a:tc>
                <a:extLst>
                  <a:ext uri="{0D108BD9-81ED-4DB2-BD59-A6C34878D82A}">
                    <a16:rowId xmlns="" xmlns:a16="http://schemas.microsoft.com/office/drawing/2014/main" val="1116229993"/>
                  </a:ext>
                </a:extLst>
              </a:tr>
              <a:tr h="578828">
                <a:tc>
                  <a:txBody>
                    <a:bodyPr/>
                    <a:lstStyle/>
                    <a:p>
                      <a:pPr algn="l" fontAlgn="t" latinLnBrk="0"/>
                      <a:r>
                        <a:rPr lang="en-US" dirty="0">
                          <a:solidFill>
                            <a:srgbClr val="444444"/>
                          </a:solidFill>
                          <a:effectLst/>
                          <a:latin typeface="Arial" panose="020B0604020202020204" pitchFamily="34" charset="0"/>
                        </a:rPr>
                        <a:t>/</a:t>
                      </a:r>
                      <a:r>
                        <a:rPr lang="en-US" dirty="0" err="1">
                          <a:solidFill>
                            <a:srgbClr val="444444"/>
                          </a:solidFill>
                          <a:effectLst/>
                          <a:latin typeface="Arial" panose="020B0604020202020204" pitchFamily="34" charset="0"/>
                        </a:rPr>
                        <a:t>springData</a:t>
                      </a:r>
                      <a:r>
                        <a:rPr lang="en-US" dirty="0">
                          <a:solidFill>
                            <a:srgbClr val="444444"/>
                          </a:solidFill>
                          <a:effectLst/>
                          <a:latin typeface="Arial" panose="020B0604020202020204" pitchFamily="34" charset="0"/>
                        </a:rPr>
                        <a:t>/person/{id}</a:t>
                      </a:r>
                    </a:p>
                  </a:txBody>
                  <a:tcPr marL="27214" marR="27214" marT="54429" marB="54429"/>
                </a:tc>
                <a:tc>
                  <a:txBody>
                    <a:bodyPr/>
                    <a:lstStyle/>
                    <a:p>
                      <a:pPr algn="l" fontAlgn="t" latinLnBrk="0"/>
                      <a:r>
                        <a:rPr lang="en-US">
                          <a:solidFill>
                            <a:srgbClr val="444444"/>
                          </a:solidFill>
                          <a:effectLst/>
                          <a:latin typeface="Arial" panose="020B0604020202020204" pitchFamily="34" charset="0"/>
                        </a:rPr>
                        <a:t>GET</a:t>
                      </a:r>
                    </a:p>
                  </a:txBody>
                  <a:tcPr marL="27214" marR="27214" marT="54429" marB="54429"/>
                </a:tc>
                <a:tc>
                  <a:txBody>
                    <a:bodyPr/>
                    <a:lstStyle/>
                    <a:p>
                      <a:pPr algn="l" fontAlgn="t" latinLnBrk="0"/>
                      <a:r>
                        <a:rPr lang="en-US" dirty="0">
                          <a:solidFill>
                            <a:srgbClr val="444444"/>
                          </a:solidFill>
                          <a:effectLst/>
                          <a:latin typeface="Arial" panose="020B0604020202020204" pitchFamily="34" charset="0"/>
                        </a:rPr>
                        <a:t>Get person by id</a:t>
                      </a:r>
                    </a:p>
                  </a:txBody>
                  <a:tcPr marL="27214" marR="27214" marT="54429" marB="54429"/>
                </a:tc>
                <a:extLst>
                  <a:ext uri="{0D108BD9-81ED-4DB2-BD59-A6C34878D82A}">
                    <a16:rowId xmlns="" xmlns:a16="http://schemas.microsoft.com/office/drawing/2014/main" val="3835372505"/>
                  </a:ext>
                </a:extLst>
              </a:tr>
              <a:tr h="578828">
                <a:tc>
                  <a:txBody>
                    <a:bodyPr/>
                    <a:lstStyle/>
                    <a:p>
                      <a:pPr algn="l" fontAlgn="t" latinLnBrk="0"/>
                      <a:r>
                        <a:rPr lang="en-US" dirty="0">
                          <a:solidFill>
                            <a:srgbClr val="444444"/>
                          </a:solidFill>
                          <a:effectLst/>
                          <a:latin typeface="Arial" panose="020B0604020202020204" pitchFamily="34" charset="0"/>
                        </a:rPr>
                        <a:t>/</a:t>
                      </a:r>
                      <a:r>
                        <a:rPr lang="en-US" dirty="0" err="1">
                          <a:solidFill>
                            <a:srgbClr val="444444"/>
                          </a:solidFill>
                          <a:effectLst/>
                          <a:latin typeface="Arial" panose="020B0604020202020204" pitchFamily="34" charset="0"/>
                        </a:rPr>
                        <a:t>springData</a:t>
                      </a:r>
                      <a:r>
                        <a:rPr lang="en-US" dirty="0">
                          <a:solidFill>
                            <a:srgbClr val="444444"/>
                          </a:solidFill>
                          <a:effectLst/>
                          <a:latin typeface="Arial" panose="020B0604020202020204" pitchFamily="34" charset="0"/>
                        </a:rPr>
                        <a:t>/person</a:t>
                      </a:r>
                    </a:p>
                  </a:txBody>
                  <a:tcPr marL="27214" marR="27214" marT="54429" marB="54429"/>
                </a:tc>
                <a:tc>
                  <a:txBody>
                    <a:bodyPr/>
                    <a:lstStyle/>
                    <a:p>
                      <a:pPr algn="l" fontAlgn="t" latinLnBrk="0"/>
                      <a:r>
                        <a:rPr lang="en-US">
                          <a:solidFill>
                            <a:srgbClr val="444444"/>
                          </a:solidFill>
                          <a:effectLst/>
                          <a:latin typeface="Arial" panose="020B0604020202020204" pitchFamily="34" charset="0"/>
                        </a:rPr>
                        <a:t>POST</a:t>
                      </a:r>
                    </a:p>
                  </a:txBody>
                  <a:tcPr marL="27214" marR="27214" marT="54429" marB="54429"/>
                </a:tc>
                <a:tc>
                  <a:txBody>
                    <a:bodyPr/>
                    <a:lstStyle/>
                    <a:p>
                      <a:pPr algn="l" fontAlgn="t" latinLnBrk="0"/>
                      <a:r>
                        <a:rPr lang="en-US">
                          <a:solidFill>
                            <a:srgbClr val="444444"/>
                          </a:solidFill>
                          <a:effectLst/>
                          <a:latin typeface="Arial" panose="020B0604020202020204" pitchFamily="34" charset="0"/>
                        </a:rPr>
                        <a:t>Add person to database</a:t>
                      </a:r>
                    </a:p>
                  </a:txBody>
                  <a:tcPr marL="27214" marR="27214" marT="54429" marB="54429"/>
                </a:tc>
                <a:extLst>
                  <a:ext uri="{0D108BD9-81ED-4DB2-BD59-A6C34878D82A}">
                    <a16:rowId xmlns="" xmlns:a16="http://schemas.microsoft.com/office/drawing/2014/main" val="2771490637"/>
                  </a:ext>
                </a:extLst>
              </a:tr>
              <a:tr h="578828">
                <a:tc>
                  <a:txBody>
                    <a:bodyPr/>
                    <a:lstStyle/>
                    <a:p>
                      <a:pPr algn="l" fontAlgn="t" latinLnBrk="0"/>
                      <a:r>
                        <a:rPr lang="en-US" dirty="0">
                          <a:solidFill>
                            <a:srgbClr val="444444"/>
                          </a:solidFill>
                          <a:effectLst/>
                          <a:latin typeface="Arial" panose="020B0604020202020204" pitchFamily="34" charset="0"/>
                        </a:rPr>
                        <a:t>/</a:t>
                      </a:r>
                      <a:r>
                        <a:rPr lang="en-US" dirty="0" err="1">
                          <a:solidFill>
                            <a:srgbClr val="444444"/>
                          </a:solidFill>
                          <a:effectLst/>
                          <a:latin typeface="Arial" panose="020B0604020202020204" pitchFamily="34" charset="0"/>
                        </a:rPr>
                        <a:t>springData</a:t>
                      </a:r>
                      <a:r>
                        <a:rPr lang="en-US" dirty="0">
                          <a:solidFill>
                            <a:srgbClr val="444444"/>
                          </a:solidFill>
                          <a:effectLst/>
                          <a:latin typeface="Arial" panose="020B0604020202020204" pitchFamily="34" charset="0"/>
                        </a:rPr>
                        <a:t>/person</a:t>
                      </a:r>
                    </a:p>
                  </a:txBody>
                  <a:tcPr marL="27214" marR="27214" marT="54429" marB="54429"/>
                </a:tc>
                <a:tc>
                  <a:txBody>
                    <a:bodyPr/>
                    <a:lstStyle/>
                    <a:p>
                      <a:pPr algn="l" fontAlgn="t" latinLnBrk="0"/>
                      <a:r>
                        <a:rPr lang="en-US">
                          <a:solidFill>
                            <a:srgbClr val="444444"/>
                          </a:solidFill>
                          <a:effectLst/>
                          <a:latin typeface="Arial" panose="020B0604020202020204" pitchFamily="34" charset="0"/>
                        </a:rPr>
                        <a:t>PUT</a:t>
                      </a:r>
                    </a:p>
                  </a:txBody>
                  <a:tcPr marL="27214" marR="27214" marT="54429" marB="54429"/>
                </a:tc>
                <a:tc>
                  <a:txBody>
                    <a:bodyPr/>
                    <a:lstStyle/>
                    <a:p>
                      <a:pPr algn="l" fontAlgn="t" latinLnBrk="0"/>
                      <a:r>
                        <a:rPr lang="en-US">
                          <a:solidFill>
                            <a:srgbClr val="444444"/>
                          </a:solidFill>
                          <a:effectLst/>
                          <a:latin typeface="Arial" panose="020B0604020202020204" pitchFamily="34" charset="0"/>
                        </a:rPr>
                        <a:t>Update person</a:t>
                      </a:r>
                    </a:p>
                  </a:txBody>
                  <a:tcPr marL="27214" marR="27214" marT="54429" marB="54429"/>
                </a:tc>
                <a:extLst>
                  <a:ext uri="{0D108BD9-81ED-4DB2-BD59-A6C34878D82A}">
                    <a16:rowId xmlns="" xmlns:a16="http://schemas.microsoft.com/office/drawing/2014/main" val="2988430720"/>
                  </a:ext>
                </a:extLst>
              </a:tr>
              <a:tr h="578828">
                <a:tc>
                  <a:txBody>
                    <a:bodyPr/>
                    <a:lstStyle/>
                    <a:p>
                      <a:pPr algn="l" fontAlgn="t" latinLnBrk="0"/>
                      <a:r>
                        <a:rPr lang="en-US" dirty="0">
                          <a:solidFill>
                            <a:srgbClr val="444444"/>
                          </a:solidFill>
                          <a:effectLst/>
                          <a:latin typeface="Arial" panose="020B0604020202020204" pitchFamily="34" charset="0"/>
                        </a:rPr>
                        <a:t>/</a:t>
                      </a:r>
                      <a:r>
                        <a:rPr lang="en-US" dirty="0" err="1">
                          <a:solidFill>
                            <a:srgbClr val="444444"/>
                          </a:solidFill>
                          <a:effectLst/>
                          <a:latin typeface="Arial" panose="020B0604020202020204" pitchFamily="34" charset="0"/>
                        </a:rPr>
                        <a:t>springData</a:t>
                      </a:r>
                      <a:r>
                        <a:rPr lang="en-US" dirty="0">
                          <a:solidFill>
                            <a:srgbClr val="444444"/>
                          </a:solidFill>
                          <a:effectLst/>
                          <a:latin typeface="Arial" panose="020B0604020202020204" pitchFamily="34" charset="0"/>
                        </a:rPr>
                        <a:t>/person/{id}</a:t>
                      </a:r>
                    </a:p>
                  </a:txBody>
                  <a:tcPr marL="27214" marR="27214" marT="54429" marB="54429"/>
                </a:tc>
                <a:tc>
                  <a:txBody>
                    <a:bodyPr/>
                    <a:lstStyle/>
                    <a:p>
                      <a:pPr algn="l" fontAlgn="t" latinLnBrk="0"/>
                      <a:r>
                        <a:rPr lang="en-US" dirty="0">
                          <a:solidFill>
                            <a:srgbClr val="444444"/>
                          </a:solidFill>
                          <a:effectLst/>
                          <a:latin typeface="Arial" panose="020B0604020202020204" pitchFamily="34" charset="0"/>
                        </a:rPr>
                        <a:t>DELETE</a:t>
                      </a:r>
                    </a:p>
                  </a:txBody>
                  <a:tcPr marL="27214" marR="27214" marT="54429" marB="54429"/>
                </a:tc>
                <a:tc>
                  <a:txBody>
                    <a:bodyPr/>
                    <a:lstStyle/>
                    <a:p>
                      <a:pPr algn="l" fontAlgn="t" latinLnBrk="0"/>
                      <a:r>
                        <a:rPr lang="en-US" dirty="0">
                          <a:solidFill>
                            <a:srgbClr val="444444"/>
                          </a:solidFill>
                          <a:effectLst/>
                          <a:latin typeface="Arial" panose="020B0604020202020204" pitchFamily="34" charset="0"/>
                        </a:rPr>
                        <a:t>Delete person by id</a:t>
                      </a:r>
                    </a:p>
                  </a:txBody>
                  <a:tcPr marL="27214" marR="27214" marT="54429" marB="54429"/>
                </a:tc>
                <a:extLst>
                  <a:ext uri="{0D108BD9-81ED-4DB2-BD59-A6C34878D82A}">
                    <a16:rowId xmlns="" xmlns:a16="http://schemas.microsoft.com/office/drawing/2014/main" val="1536527402"/>
                  </a:ext>
                </a:extLst>
              </a:tr>
            </a:tbl>
          </a:graphicData>
        </a:graphic>
      </p:graphicFrame>
    </p:spTree>
    <p:extLst>
      <p:ext uri="{BB962C8B-B14F-4D97-AF65-F5344CB8AC3E}">
        <p14:creationId xmlns:p14="http://schemas.microsoft.com/office/powerpoint/2010/main" val="2634051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AFCF86-6392-439C-8258-97ED493751C5}"/>
              </a:ext>
            </a:extLst>
          </p:cNvPr>
          <p:cNvSpPr>
            <a:spLocks noGrp="1"/>
          </p:cNvSpPr>
          <p:nvPr>
            <p:ph type="title"/>
          </p:nvPr>
        </p:nvSpPr>
        <p:spPr/>
        <p:txBody>
          <a:bodyPr>
            <a:normAutofit/>
          </a:bodyPr>
          <a:lstStyle/>
          <a:p>
            <a:r>
              <a:rPr lang="en-US" sz="1800" b="1" dirty="0"/>
              <a:t/>
            </a:r>
            <a:br>
              <a:rPr lang="en-US" sz="1800" b="1" dirty="0"/>
            </a:br>
            <a:r>
              <a:rPr lang="en-US" sz="1800" b="1" dirty="0" smtClean="0"/>
              <a:t> </a:t>
            </a:r>
            <a:r>
              <a:rPr lang="en-US" sz="1800" b="1" dirty="0"/>
              <a:t>Spring </a:t>
            </a:r>
            <a:r>
              <a:rPr lang="en-US" sz="1800" b="1" dirty="0" err="1"/>
              <a:t>RestTemplate</a:t>
            </a:r>
            <a:r>
              <a:rPr lang="en-US" sz="1800" b="1" dirty="0"/>
              <a:t> Methods</a:t>
            </a:r>
          </a:p>
        </p:txBody>
      </p:sp>
      <p:sp>
        <p:nvSpPr>
          <p:cNvPr id="6" name="Content Placeholder 5">
            <a:extLst>
              <a:ext uri="{FF2B5EF4-FFF2-40B4-BE49-F238E27FC236}">
                <a16:creationId xmlns="" xmlns:a16="http://schemas.microsoft.com/office/drawing/2014/main" id="{DF520CC3-4FA8-488A-9030-14814C95F03C}"/>
              </a:ext>
            </a:extLst>
          </p:cNvPr>
          <p:cNvSpPr>
            <a:spLocks noGrp="1"/>
          </p:cNvSpPr>
          <p:nvPr>
            <p:ph idx="1"/>
          </p:nvPr>
        </p:nvSpPr>
        <p:spPr>
          <a:xfrm>
            <a:off x="149258" y="1017270"/>
            <a:ext cx="8845484" cy="5692140"/>
          </a:xfrm>
        </p:spPr>
        <p:txBody>
          <a:bodyPr>
            <a:normAutofit lnSpcReduction="10000"/>
          </a:bodyPr>
          <a:lstStyle/>
          <a:p>
            <a:pPr>
              <a:lnSpc>
                <a:spcPct val="150000"/>
              </a:lnSpc>
            </a:pPr>
            <a:r>
              <a:rPr lang="en-US" sz="1800" b="1" dirty="0"/>
              <a:t>Get</a:t>
            </a:r>
            <a:r>
              <a:rPr lang="en-US" sz="1800" dirty="0"/>
              <a:t>:</a:t>
            </a:r>
          </a:p>
          <a:p>
            <a:pPr>
              <a:lnSpc>
                <a:spcPct val="150000"/>
              </a:lnSpc>
            </a:pPr>
            <a:r>
              <a:rPr lang="en-US" sz="1800" dirty="0"/>
              <a:t>	</a:t>
            </a:r>
            <a:r>
              <a:rPr lang="en-US" sz="1700" dirty="0" err="1"/>
              <a:t>getForObject</a:t>
            </a:r>
            <a:r>
              <a:rPr lang="en-US" sz="1700" dirty="0"/>
              <a:t>, </a:t>
            </a:r>
            <a:r>
              <a:rPr lang="en-US" sz="1700" dirty="0" err="1"/>
              <a:t>getForEntity</a:t>
            </a:r>
            <a:endParaRPr lang="en-US" sz="1700" dirty="0"/>
          </a:p>
          <a:p>
            <a:pPr>
              <a:lnSpc>
                <a:spcPct val="150000"/>
              </a:lnSpc>
            </a:pPr>
            <a:r>
              <a:rPr lang="en-US" sz="1800" b="1" dirty="0"/>
              <a:t>Post</a:t>
            </a:r>
            <a:r>
              <a:rPr lang="en-US" sz="1800" dirty="0"/>
              <a:t>: </a:t>
            </a:r>
          </a:p>
          <a:p>
            <a:pPr>
              <a:lnSpc>
                <a:spcPct val="150000"/>
              </a:lnSpc>
            </a:pPr>
            <a:r>
              <a:rPr lang="en-US" sz="1800" dirty="0"/>
              <a:t>	</a:t>
            </a:r>
            <a:r>
              <a:rPr lang="en-US" sz="1700" dirty="0" err="1"/>
              <a:t>postForObject</a:t>
            </a:r>
            <a:r>
              <a:rPr lang="en-US" sz="1700" dirty="0"/>
              <a:t>(String </a:t>
            </a:r>
            <a:r>
              <a:rPr lang="en-US" sz="1700" dirty="0" err="1"/>
              <a:t>url</a:t>
            </a:r>
            <a:r>
              <a:rPr lang="en-US" sz="1700" dirty="0"/>
              <a:t>, Object request, Class </a:t>
            </a:r>
            <a:r>
              <a:rPr lang="en-US" sz="1700" dirty="0" err="1"/>
              <a:t>responseType</a:t>
            </a:r>
            <a:r>
              <a:rPr lang="en-US" sz="1700" dirty="0"/>
              <a:t>, String…​ </a:t>
            </a:r>
            <a:r>
              <a:rPr lang="en-US" sz="1700" dirty="0" err="1"/>
              <a:t>uriVariables</a:t>
            </a:r>
            <a:r>
              <a:rPr lang="en-US" sz="1700" dirty="0"/>
              <a:t>) </a:t>
            </a:r>
            <a:r>
              <a:rPr lang="en-US" sz="1700" dirty="0" err="1"/>
              <a:t>postForLocation</a:t>
            </a:r>
            <a:r>
              <a:rPr lang="en-US" sz="1700" dirty="0"/>
              <a:t>(String </a:t>
            </a:r>
            <a:r>
              <a:rPr lang="en-US" sz="1700" dirty="0" err="1"/>
              <a:t>url</a:t>
            </a:r>
            <a:r>
              <a:rPr lang="en-US" sz="1700" dirty="0"/>
              <a:t>, Object request, String…​ </a:t>
            </a:r>
            <a:r>
              <a:rPr lang="en-US" sz="1700" dirty="0" err="1"/>
              <a:t>urlVariables</a:t>
            </a:r>
            <a:r>
              <a:rPr lang="en-US" sz="1700" dirty="0"/>
              <a:t>),</a:t>
            </a:r>
          </a:p>
          <a:p>
            <a:pPr>
              <a:lnSpc>
                <a:spcPct val="150000"/>
              </a:lnSpc>
            </a:pPr>
            <a:r>
              <a:rPr lang="en-US" sz="1800" b="1" dirty="0"/>
              <a:t>Put</a:t>
            </a:r>
            <a:r>
              <a:rPr lang="en-US" sz="1800" dirty="0"/>
              <a:t>:</a:t>
            </a:r>
          </a:p>
          <a:p>
            <a:pPr>
              <a:lnSpc>
                <a:spcPct val="150000"/>
              </a:lnSpc>
            </a:pPr>
            <a:r>
              <a:rPr lang="en-US" sz="1800" dirty="0"/>
              <a:t>	</a:t>
            </a:r>
            <a:r>
              <a:rPr lang="en-US" sz="1600" dirty="0"/>
              <a:t>put(String </a:t>
            </a:r>
            <a:r>
              <a:rPr lang="en-US" sz="1600" dirty="0" err="1"/>
              <a:t>url</a:t>
            </a:r>
            <a:r>
              <a:rPr lang="en-US" sz="1600" dirty="0"/>
              <a:t>, Object request, String…​</a:t>
            </a:r>
            <a:r>
              <a:rPr lang="en-US" sz="1600" dirty="0" err="1"/>
              <a:t>urlVariables</a:t>
            </a:r>
            <a:r>
              <a:rPr lang="en-US" sz="1600" dirty="0"/>
              <a:t>)</a:t>
            </a:r>
          </a:p>
          <a:p>
            <a:pPr>
              <a:lnSpc>
                <a:spcPct val="150000"/>
              </a:lnSpc>
            </a:pPr>
            <a:r>
              <a:rPr lang="en-US" sz="1800" b="1" dirty="0"/>
              <a:t>Delete</a:t>
            </a:r>
            <a:r>
              <a:rPr lang="en-US" sz="1800" dirty="0"/>
              <a:t>: </a:t>
            </a:r>
          </a:p>
          <a:p>
            <a:pPr>
              <a:lnSpc>
                <a:spcPct val="150000"/>
              </a:lnSpc>
            </a:pPr>
            <a:r>
              <a:rPr lang="en-US" sz="1800" dirty="0"/>
              <a:t>	delete()</a:t>
            </a:r>
            <a:endParaRPr lang="en-US" sz="1600" dirty="0"/>
          </a:p>
          <a:p>
            <a:pPr>
              <a:lnSpc>
                <a:spcPct val="150000"/>
              </a:lnSpc>
            </a:pPr>
            <a:r>
              <a:rPr lang="en-US" sz="1800" b="1" dirty="0"/>
              <a:t>Head</a:t>
            </a:r>
            <a:r>
              <a:rPr lang="en-US" sz="1800" dirty="0"/>
              <a:t>:</a:t>
            </a:r>
          </a:p>
          <a:p>
            <a:pPr>
              <a:lnSpc>
                <a:spcPct val="150000"/>
              </a:lnSpc>
            </a:pPr>
            <a:r>
              <a:rPr lang="en-US" sz="1800" dirty="0"/>
              <a:t>	</a:t>
            </a:r>
            <a:r>
              <a:rPr lang="en-US" sz="1700" dirty="0" err="1"/>
              <a:t>headForHeaders</a:t>
            </a:r>
            <a:r>
              <a:rPr lang="en-US" sz="1700" dirty="0"/>
              <a:t>(String </a:t>
            </a:r>
            <a:r>
              <a:rPr lang="en-US" sz="1700" dirty="0" err="1"/>
              <a:t>url</a:t>
            </a:r>
            <a:r>
              <a:rPr lang="en-US" sz="1700" dirty="0"/>
              <a:t>, String…​ </a:t>
            </a:r>
            <a:r>
              <a:rPr lang="en-US" sz="1700" dirty="0" err="1"/>
              <a:t>urlVariables</a:t>
            </a:r>
            <a:r>
              <a:rPr lang="en-US" sz="1700" dirty="0"/>
              <a:t>)</a:t>
            </a:r>
          </a:p>
          <a:p>
            <a:pPr>
              <a:lnSpc>
                <a:spcPct val="150000"/>
              </a:lnSpc>
            </a:pPr>
            <a:r>
              <a:rPr lang="en-US" sz="1800" b="1" dirty="0"/>
              <a:t>Options</a:t>
            </a:r>
            <a:r>
              <a:rPr lang="en-US" sz="1800" dirty="0"/>
              <a:t>:</a:t>
            </a:r>
          </a:p>
          <a:p>
            <a:pPr>
              <a:lnSpc>
                <a:spcPct val="150000"/>
              </a:lnSpc>
            </a:pPr>
            <a:r>
              <a:rPr lang="en-US" sz="1800" dirty="0"/>
              <a:t>	</a:t>
            </a:r>
            <a:r>
              <a:rPr lang="en-US" sz="1700" dirty="0" err="1"/>
              <a:t>optionsForAllow</a:t>
            </a:r>
            <a:r>
              <a:rPr lang="en-US" sz="1700" dirty="0"/>
              <a:t>(String </a:t>
            </a:r>
            <a:r>
              <a:rPr lang="en-US" sz="1700" dirty="0" err="1"/>
              <a:t>url</a:t>
            </a:r>
            <a:r>
              <a:rPr lang="en-US" sz="1700" dirty="0"/>
              <a:t>, String…​ </a:t>
            </a:r>
            <a:r>
              <a:rPr lang="en-US" sz="1700" dirty="0" err="1"/>
              <a:t>urlVariables</a:t>
            </a:r>
            <a:r>
              <a:rPr lang="en-US" sz="1700" dirty="0"/>
              <a:t>)</a:t>
            </a:r>
          </a:p>
        </p:txBody>
      </p:sp>
    </p:spTree>
    <p:extLst>
      <p:ext uri="{BB962C8B-B14F-4D97-AF65-F5344CB8AC3E}">
        <p14:creationId xmlns:p14="http://schemas.microsoft.com/office/powerpoint/2010/main" val="1385323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
            </a:r>
            <a:br>
              <a:rPr lang="en-US" dirty="0"/>
            </a:br>
            <a:r>
              <a:rPr lang="en-US" dirty="0"/>
              <a:t>Demo: </a:t>
            </a:r>
            <a:r>
              <a:rPr lang="en-US" dirty="0" err="1"/>
              <a:t>SpringRESTDemos</a:t>
            </a:r>
            <a:endParaRPr lang="en-US" dirty="0"/>
          </a:p>
        </p:txBody>
      </p:sp>
      <p:sp>
        <p:nvSpPr>
          <p:cNvPr id="14339" name="Rectangle 150"/>
          <p:cNvSpPr>
            <a:spLocks noGrp="1"/>
          </p:cNvSpPr>
          <p:nvPr>
            <p:ph idx="1"/>
          </p:nvPr>
        </p:nvSpPr>
        <p:spPr/>
        <p:txBody>
          <a:bodyPr/>
          <a:lstStyle/>
          <a:p>
            <a:r>
              <a:rPr lang="en-US" dirty="0" smtClean="0"/>
              <a:t>Refer Day3 Demo</a:t>
            </a:r>
            <a:endParaRPr lang="en-US" dirty="0"/>
          </a:p>
        </p:txBody>
      </p:sp>
    </p:spTree>
    <p:extLst>
      <p:ext uri="{BB962C8B-B14F-4D97-AF65-F5344CB8AC3E}">
        <p14:creationId xmlns:p14="http://schemas.microsoft.com/office/powerpoint/2010/main" val="2688149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000" dirty="0"/>
              <a:t>Summery</a:t>
            </a:r>
          </a:p>
        </p:txBody>
      </p:sp>
      <p:sp>
        <p:nvSpPr>
          <p:cNvPr id="5" name="Content Placeholder 4"/>
          <p:cNvSpPr>
            <a:spLocks noGrp="1"/>
          </p:cNvSpPr>
          <p:nvPr>
            <p:ph idx="1"/>
          </p:nvPr>
        </p:nvSpPr>
        <p:spPr>
          <a:xfrm>
            <a:off x="298516" y="1027134"/>
            <a:ext cx="6793764" cy="5111383"/>
          </a:xfrm>
        </p:spPr>
        <p:txBody>
          <a:bodyPr>
            <a:normAutofit fontScale="85000" lnSpcReduction="20000"/>
          </a:bodyPr>
          <a:lstStyle/>
          <a:p>
            <a:pPr lvl="1">
              <a:lnSpc>
                <a:spcPct val="150000"/>
              </a:lnSpc>
            </a:pPr>
            <a:r>
              <a:rPr lang="en-US" sz="1800" dirty="0"/>
              <a:t>Spring MVC REST Workflow</a:t>
            </a:r>
          </a:p>
          <a:p>
            <a:pPr lvl="1">
              <a:lnSpc>
                <a:spcPct val="150000"/>
              </a:lnSpc>
            </a:pPr>
            <a:r>
              <a:rPr lang="en-US" sz="1800" dirty="0" err="1"/>
              <a:t>SpringREST</a:t>
            </a:r>
            <a:r>
              <a:rPr lang="en-US" sz="1800" dirty="0"/>
              <a:t> Introduction</a:t>
            </a:r>
          </a:p>
          <a:p>
            <a:pPr lvl="1">
              <a:lnSpc>
                <a:spcPct val="150000"/>
              </a:lnSpc>
            </a:pPr>
            <a:r>
              <a:rPr lang="en-US" sz="1800" dirty="0"/>
              <a:t>Life cycle of a Request in Spring MVC Restful</a:t>
            </a:r>
          </a:p>
          <a:p>
            <a:pPr lvl="1">
              <a:lnSpc>
                <a:spcPct val="150000"/>
              </a:lnSpc>
            </a:pPr>
            <a:r>
              <a:rPr lang="en-US" sz="1800" dirty="0"/>
              <a:t>Why REST Controller ?</a:t>
            </a:r>
          </a:p>
          <a:p>
            <a:pPr lvl="1">
              <a:lnSpc>
                <a:spcPct val="150000"/>
              </a:lnSpc>
            </a:pPr>
            <a:r>
              <a:rPr lang="en-US" sz="1800" dirty="0"/>
              <a:t>HTTP methods in REST</a:t>
            </a:r>
          </a:p>
          <a:p>
            <a:pPr lvl="1">
              <a:lnSpc>
                <a:spcPct val="150000"/>
              </a:lnSpc>
            </a:pPr>
            <a:r>
              <a:rPr lang="en-US" sz="1800" dirty="0"/>
              <a:t>HTTP Status Code</a:t>
            </a:r>
          </a:p>
          <a:p>
            <a:pPr lvl="1">
              <a:lnSpc>
                <a:spcPct val="150000"/>
              </a:lnSpc>
            </a:pPr>
            <a:r>
              <a:rPr lang="en-US" sz="1800" dirty="0"/>
              <a:t>HTTP request Mapping</a:t>
            </a:r>
          </a:p>
          <a:p>
            <a:pPr lvl="1">
              <a:lnSpc>
                <a:spcPct val="150000"/>
              </a:lnSpc>
            </a:pPr>
            <a:r>
              <a:rPr lang="en-US" sz="1800" dirty="0"/>
              <a:t>RESTful URLs – HTTP methods</a:t>
            </a:r>
          </a:p>
          <a:p>
            <a:pPr lvl="1">
              <a:lnSpc>
                <a:spcPct val="150000"/>
              </a:lnSpc>
            </a:pPr>
            <a:r>
              <a:rPr lang="en-US" sz="1800" dirty="0"/>
              <a:t>@</a:t>
            </a:r>
            <a:r>
              <a:rPr lang="en-US" sz="1800" dirty="0" err="1"/>
              <a:t>PathVariable</a:t>
            </a:r>
            <a:r>
              <a:rPr lang="en-US" sz="1800" dirty="0"/>
              <a:t>, @</a:t>
            </a:r>
            <a:r>
              <a:rPr lang="en-US" sz="1800" dirty="0" err="1"/>
              <a:t>RequestBody</a:t>
            </a:r>
            <a:r>
              <a:rPr lang="en-US" sz="1800" dirty="0"/>
              <a:t> Annotation</a:t>
            </a:r>
          </a:p>
          <a:p>
            <a:pPr lvl="1">
              <a:lnSpc>
                <a:spcPct val="150000"/>
              </a:lnSpc>
            </a:pPr>
            <a:r>
              <a:rPr lang="en-US" sz="1800" dirty="0" err="1"/>
              <a:t>ResponseEntity</a:t>
            </a:r>
            <a:r>
              <a:rPr lang="en-US" sz="1800" dirty="0"/>
              <a:t> Object</a:t>
            </a:r>
          </a:p>
          <a:p>
            <a:pPr lvl="1">
              <a:lnSpc>
                <a:spcPct val="150000"/>
              </a:lnSpc>
            </a:pPr>
            <a:r>
              <a:rPr lang="en-US" sz="1800" dirty="0"/>
              <a:t>Cross-Origin Resource Sharing (CORS)</a:t>
            </a:r>
          </a:p>
          <a:p>
            <a:pPr lvl="1">
              <a:lnSpc>
                <a:spcPct val="150000"/>
              </a:lnSpc>
            </a:pPr>
            <a:r>
              <a:rPr lang="en-US" sz="1800" dirty="0"/>
              <a:t>REST Testing</a:t>
            </a:r>
          </a:p>
          <a:p>
            <a:pPr lvl="1">
              <a:lnSpc>
                <a:spcPct val="150000"/>
              </a:lnSpc>
            </a:pPr>
            <a:r>
              <a:rPr lang="en-US" sz="1800" dirty="0"/>
              <a:t>Spring </a:t>
            </a:r>
            <a:r>
              <a:rPr lang="en-US" sz="1800" dirty="0" err="1"/>
              <a:t>RestTemplate</a:t>
            </a:r>
            <a:r>
              <a:rPr lang="en-US" sz="1800" dirty="0"/>
              <a:t> methods</a:t>
            </a:r>
            <a:r>
              <a:rPr lang="en-US" sz="1800" b="1" dirty="0"/>
              <a:t/>
            </a:r>
            <a:br>
              <a:rPr lang="en-US" sz="1800" b="1" dirty="0"/>
            </a:br>
            <a:endParaRPr lang="en-US" sz="1800" dirty="0"/>
          </a:p>
          <a:p>
            <a:pPr marL="3572" lvl="1" indent="0">
              <a:lnSpc>
                <a:spcPct val="150000"/>
              </a:lnSpc>
              <a:buNone/>
            </a:pPr>
            <a:endParaRPr lang="en-US" sz="1800" dirty="0"/>
          </a:p>
        </p:txBody>
      </p:sp>
    </p:spTree>
    <p:extLst>
      <p:ext uri="{BB962C8B-B14F-4D97-AF65-F5344CB8AC3E}">
        <p14:creationId xmlns:p14="http://schemas.microsoft.com/office/powerpoint/2010/main" val="3778409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a:t>Spring </a:t>
            </a:r>
            <a:r>
              <a:rPr lang="en-US" sz="1200" dirty="0" err="1"/>
              <a:t>ReSTful</a:t>
            </a:r>
            <a:r>
              <a:rPr lang="en-US" sz="1200" dirty="0"/>
              <a:t> </a:t>
            </a:r>
            <a:r>
              <a:rPr lang="en-US" dirty="0"/>
              <a:t/>
            </a:r>
            <a:br>
              <a:rPr lang="en-US" dirty="0"/>
            </a:br>
            <a:r>
              <a:rPr lang="en-US" dirty="0"/>
              <a:t>Lab</a:t>
            </a:r>
            <a:endParaRPr lang="en-US" sz="2400" dirty="0"/>
          </a:p>
        </p:txBody>
      </p:sp>
      <p:sp>
        <p:nvSpPr>
          <p:cNvPr id="3" name="Content Placeholder 2"/>
          <p:cNvSpPr>
            <a:spLocks noGrp="1"/>
          </p:cNvSpPr>
          <p:nvPr>
            <p:ph idx="1"/>
          </p:nvPr>
        </p:nvSpPr>
        <p:spPr/>
        <p:txBody>
          <a:bodyPr/>
          <a:lstStyle/>
          <a:p>
            <a:r>
              <a:rPr lang="en-IN" smtClean="0"/>
              <a:t>Refer Lab Book</a:t>
            </a:r>
            <a:endParaRPr lang="en-IN" dirty="0"/>
          </a:p>
        </p:txBody>
      </p:sp>
    </p:spTree>
    <p:extLst>
      <p:ext uri="{BB962C8B-B14F-4D97-AF65-F5344CB8AC3E}">
        <p14:creationId xmlns:p14="http://schemas.microsoft.com/office/powerpoint/2010/main" val="2122250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Review Question</a:t>
            </a:r>
            <a:endParaRPr lang="en-US" sz="2400" dirty="0"/>
          </a:p>
        </p:txBody>
      </p:sp>
      <p:sp>
        <p:nvSpPr>
          <p:cNvPr id="3" name="Content Placeholder 2"/>
          <p:cNvSpPr>
            <a:spLocks noGrp="1"/>
          </p:cNvSpPr>
          <p:nvPr>
            <p:ph idx="1"/>
          </p:nvPr>
        </p:nvSpPr>
        <p:spPr/>
        <p:txBody>
          <a:bodyPr/>
          <a:lstStyle/>
          <a:p>
            <a:r>
              <a:rPr lang="en-US" dirty="0"/>
              <a:t>Question 1: How to access URI parameters in Spring REST?</a:t>
            </a:r>
          </a:p>
          <a:p>
            <a:pPr marL="346075" lvl="1"/>
            <a:r>
              <a:rPr lang="en-US" dirty="0"/>
              <a:t>@</a:t>
            </a:r>
            <a:r>
              <a:rPr lang="en-US" dirty="0" err="1"/>
              <a:t>RequestParam</a:t>
            </a:r>
            <a:endParaRPr lang="en-US" dirty="0"/>
          </a:p>
          <a:p>
            <a:pPr marL="346075" lvl="1"/>
            <a:r>
              <a:rPr lang="en-US" dirty="0"/>
              <a:t>@</a:t>
            </a:r>
            <a:r>
              <a:rPr lang="en-US" dirty="0" err="1"/>
              <a:t>QueryParam</a:t>
            </a:r>
            <a:endParaRPr lang="en-US" dirty="0"/>
          </a:p>
          <a:p>
            <a:pPr marL="346075" lvl="1"/>
            <a:r>
              <a:rPr lang="en-US" dirty="0"/>
              <a:t>@</a:t>
            </a:r>
            <a:r>
              <a:rPr lang="en-US" dirty="0" err="1"/>
              <a:t>PathVariable</a:t>
            </a:r>
            <a:endParaRPr lang="en-US" dirty="0"/>
          </a:p>
          <a:p>
            <a:pPr marL="346075" lvl="1"/>
            <a:r>
              <a:rPr lang="en-US" dirty="0"/>
              <a:t>@</a:t>
            </a:r>
            <a:r>
              <a:rPr lang="en-US" dirty="0" err="1"/>
              <a:t>ResponseParam</a:t>
            </a:r>
            <a:endParaRPr lang="en-US" dirty="0"/>
          </a:p>
          <a:p>
            <a:pPr marL="174625" lvl="1" indent="0">
              <a:buNone/>
            </a:pPr>
            <a:endParaRPr lang="en-US" dirty="0"/>
          </a:p>
          <a:p>
            <a:r>
              <a:rPr lang="en-US" dirty="0"/>
              <a:t>Question 2: ___________ is used to test RESTful API in Spring framework?</a:t>
            </a:r>
          </a:p>
          <a:p>
            <a:pPr lvl="1"/>
            <a:r>
              <a:rPr lang="en-US" dirty="0" err="1"/>
              <a:t>RestTemplate</a:t>
            </a:r>
            <a:endParaRPr lang="en-US" dirty="0"/>
          </a:p>
          <a:p>
            <a:pPr lvl="1"/>
            <a:r>
              <a:rPr lang="en-US" dirty="0" err="1"/>
              <a:t>RestAPITemplate</a:t>
            </a:r>
            <a:endParaRPr lang="en-US" dirty="0"/>
          </a:p>
          <a:p>
            <a:pPr lvl="1"/>
            <a:r>
              <a:rPr lang="en-US" dirty="0"/>
              <a:t>Junit</a:t>
            </a:r>
          </a:p>
          <a:p>
            <a:pPr lvl="1"/>
            <a:r>
              <a:rPr lang="en-US" dirty="0" err="1"/>
              <a:t>JQuery</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Review Question</a:t>
            </a:r>
            <a:endParaRPr lang="en-US" sz="2400" dirty="0"/>
          </a:p>
        </p:txBody>
      </p:sp>
      <p:sp>
        <p:nvSpPr>
          <p:cNvPr id="2" name="Content Placeholder 1"/>
          <p:cNvSpPr>
            <a:spLocks noGrp="1"/>
          </p:cNvSpPr>
          <p:nvPr>
            <p:ph idx="1"/>
          </p:nvPr>
        </p:nvSpPr>
        <p:spPr/>
        <p:txBody>
          <a:bodyPr/>
          <a:lstStyle/>
          <a:p>
            <a:r>
              <a:rPr lang="en-US" dirty="0"/>
              <a:t>Question 3: ___________ specifies a media type a resource can generate.</a:t>
            </a:r>
          </a:p>
          <a:p>
            <a:pPr lvl="1"/>
            <a:r>
              <a:rPr lang="en-US" dirty="0"/>
              <a:t>@PUT</a:t>
            </a:r>
          </a:p>
          <a:p>
            <a:pPr lvl="1"/>
            <a:r>
              <a:rPr lang="en-US" dirty="0"/>
              <a:t>@POST</a:t>
            </a:r>
          </a:p>
          <a:p>
            <a:pPr lvl="1"/>
            <a:r>
              <a:rPr lang="en-US" dirty="0"/>
              <a:t>@Produces</a:t>
            </a:r>
          </a:p>
          <a:p>
            <a:pPr lvl="1"/>
            <a:r>
              <a:rPr lang="en-US" dirty="0"/>
              <a:t>@Consumes</a:t>
            </a:r>
          </a:p>
        </p:txBody>
      </p:sp>
    </p:spTree>
    <p:extLst>
      <p:ext uri="{BB962C8B-B14F-4D97-AF65-F5344CB8AC3E}">
        <p14:creationId xmlns:p14="http://schemas.microsoft.com/office/powerpoint/2010/main" val="204853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5D23B1-81D5-48FA-BE92-D7B36BE48706}"/>
              </a:ext>
            </a:extLst>
          </p:cNvPr>
          <p:cNvSpPr>
            <a:spLocks noGrp="1"/>
          </p:cNvSpPr>
          <p:nvPr>
            <p:ph type="title"/>
          </p:nvPr>
        </p:nvSpPr>
        <p:spPr>
          <a:xfrm>
            <a:off x="397428" y="673059"/>
            <a:ext cx="8312649" cy="458658"/>
          </a:xfrm>
        </p:spPr>
        <p:txBody>
          <a:bodyPr>
            <a:normAutofit/>
          </a:bodyPr>
          <a:lstStyle/>
          <a:p>
            <a:r>
              <a:rPr lang="en-US" sz="1800" b="1" dirty="0" smtClean="0"/>
              <a:t>Spring </a:t>
            </a:r>
            <a:r>
              <a:rPr lang="en-US" sz="1800" b="1" dirty="0"/>
              <a:t>MVC REST Workflow</a:t>
            </a:r>
          </a:p>
        </p:txBody>
      </p:sp>
      <p:grpSp>
        <p:nvGrpSpPr>
          <p:cNvPr id="20" name="Group 19">
            <a:extLst>
              <a:ext uri="{FF2B5EF4-FFF2-40B4-BE49-F238E27FC236}">
                <a16:creationId xmlns="" xmlns:a16="http://schemas.microsoft.com/office/drawing/2014/main" id="{3D3A86F1-D131-414F-A399-7B9F1B9D7D6A}"/>
              </a:ext>
            </a:extLst>
          </p:cNvPr>
          <p:cNvGrpSpPr/>
          <p:nvPr/>
        </p:nvGrpSpPr>
        <p:grpSpPr>
          <a:xfrm>
            <a:off x="1095476" y="1618855"/>
            <a:ext cx="6048691" cy="2616200"/>
            <a:chOff x="1095476" y="1618855"/>
            <a:chExt cx="6048691" cy="2616200"/>
          </a:xfrm>
        </p:grpSpPr>
        <p:sp>
          <p:nvSpPr>
            <p:cNvPr id="38" name="Rectangle 37">
              <a:extLst>
                <a:ext uri="{FF2B5EF4-FFF2-40B4-BE49-F238E27FC236}">
                  <a16:creationId xmlns="" xmlns:a16="http://schemas.microsoft.com/office/drawing/2014/main" id="{B5FDC895-AD2E-4BED-B8D8-D67402E43D49}"/>
                </a:ext>
              </a:extLst>
            </p:cNvPr>
            <p:cNvSpPr/>
            <p:nvPr/>
          </p:nvSpPr>
          <p:spPr>
            <a:xfrm>
              <a:off x="3749042" y="1618855"/>
              <a:ext cx="3395125" cy="261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 xmlns:a16="http://schemas.microsoft.com/office/drawing/2014/main" id="{6CDFC75E-CE00-468D-A2B1-18BADE3E7277}"/>
                </a:ext>
              </a:extLst>
            </p:cNvPr>
            <p:cNvSpPr/>
            <p:nvPr/>
          </p:nvSpPr>
          <p:spPr>
            <a:xfrm>
              <a:off x="4443420" y="1771255"/>
              <a:ext cx="1134414" cy="10095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Dispatcher Servlet</a:t>
              </a:r>
            </a:p>
          </p:txBody>
        </p:sp>
        <p:sp>
          <p:nvSpPr>
            <p:cNvPr id="40" name="Rectangle 39">
              <a:extLst>
                <a:ext uri="{FF2B5EF4-FFF2-40B4-BE49-F238E27FC236}">
                  <a16:creationId xmlns="" xmlns:a16="http://schemas.microsoft.com/office/drawing/2014/main" id="{6B03A4DD-40DF-4F5F-99E6-3C8EE10AB2E8}"/>
                </a:ext>
              </a:extLst>
            </p:cNvPr>
            <p:cNvSpPr/>
            <p:nvPr/>
          </p:nvSpPr>
          <p:spPr>
            <a:xfrm>
              <a:off x="6068901" y="1910283"/>
              <a:ext cx="829733" cy="6747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Handler Mapping</a:t>
              </a:r>
            </a:p>
          </p:txBody>
        </p:sp>
        <p:sp>
          <p:nvSpPr>
            <p:cNvPr id="41" name="Rectangle 40">
              <a:extLst>
                <a:ext uri="{FF2B5EF4-FFF2-40B4-BE49-F238E27FC236}">
                  <a16:creationId xmlns="" xmlns:a16="http://schemas.microsoft.com/office/drawing/2014/main" id="{9C7EF2B3-F6E4-4098-9354-F1428E257081}"/>
                </a:ext>
              </a:extLst>
            </p:cNvPr>
            <p:cNvSpPr/>
            <p:nvPr/>
          </p:nvSpPr>
          <p:spPr>
            <a:xfrm>
              <a:off x="5452110" y="3049721"/>
              <a:ext cx="1446524" cy="37927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err="1">
                  <a:solidFill>
                    <a:schemeClr val="tx1"/>
                  </a:solidFill>
                </a:rPr>
                <a:t>RestController</a:t>
              </a:r>
              <a:endParaRPr lang="en-US" sz="1050" b="1" dirty="0">
                <a:solidFill>
                  <a:schemeClr val="tx1"/>
                </a:solidFill>
              </a:endParaRPr>
            </a:p>
          </p:txBody>
        </p:sp>
        <p:cxnSp>
          <p:nvCxnSpPr>
            <p:cNvPr id="43" name="Straight Arrow Connector 42">
              <a:extLst>
                <a:ext uri="{FF2B5EF4-FFF2-40B4-BE49-F238E27FC236}">
                  <a16:creationId xmlns="" xmlns:a16="http://schemas.microsoft.com/office/drawing/2014/main" id="{2C136F95-AFB3-4BBC-84C8-9E8941CCEBB4}"/>
                </a:ext>
              </a:extLst>
            </p:cNvPr>
            <p:cNvCxnSpPr>
              <a:cxnSpLocks/>
              <a:endCxn id="40" idx="1"/>
            </p:cNvCxnSpPr>
            <p:nvPr/>
          </p:nvCxnSpPr>
          <p:spPr>
            <a:xfrm>
              <a:off x="5577834" y="2241634"/>
              <a:ext cx="491067" cy="60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 xmlns:a16="http://schemas.microsoft.com/office/drawing/2014/main" id="{CB574CD9-274C-4160-9480-D11CD173F1B5}"/>
                </a:ext>
              </a:extLst>
            </p:cNvPr>
            <p:cNvCxnSpPr>
              <a:cxnSpLocks/>
            </p:cNvCxnSpPr>
            <p:nvPr/>
          </p:nvCxnSpPr>
          <p:spPr>
            <a:xfrm flipH="1">
              <a:off x="2123561" y="3257551"/>
              <a:ext cx="3317119" cy="104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 xmlns:a16="http://schemas.microsoft.com/office/drawing/2014/main" id="{5212532F-DB26-4534-8D67-FFA93C74D290}"/>
                </a:ext>
              </a:extLst>
            </p:cNvPr>
            <p:cNvCxnSpPr>
              <a:cxnSpLocks/>
              <a:stCxn id="40" idx="2"/>
            </p:cNvCxnSpPr>
            <p:nvPr/>
          </p:nvCxnSpPr>
          <p:spPr>
            <a:xfrm>
              <a:off x="6483768" y="2585048"/>
              <a:ext cx="0" cy="6037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 xmlns:a16="http://schemas.microsoft.com/office/drawing/2014/main" id="{3368D0A6-A246-4933-BA12-25F0BFD4D3AD}"/>
                </a:ext>
              </a:extLst>
            </p:cNvPr>
            <p:cNvSpPr/>
            <p:nvPr/>
          </p:nvSpPr>
          <p:spPr>
            <a:xfrm>
              <a:off x="1095476" y="1771255"/>
              <a:ext cx="1028085" cy="2235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Client</a:t>
              </a:r>
            </a:p>
          </p:txBody>
        </p:sp>
        <p:cxnSp>
          <p:nvCxnSpPr>
            <p:cNvPr id="48" name="Straight Arrow Connector 47">
              <a:extLst>
                <a:ext uri="{FF2B5EF4-FFF2-40B4-BE49-F238E27FC236}">
                  <a16:creationId xmlns="" xmlns:a16="http://schemas.microsoft.com/office/drawing/2014/main" id="{732A83BF-8EBE-4E71-93F5-D78CB89192E7}"/>
                </a:ext>
              </a:extLst>
            </p:cNvPr>
            <p:cNvCxnSpPr>
              <a:cxnSpLocks/>
            </p:cNvCxnSpPr>
            <p:nvPr/>
          </p:nvCxnSpPr>
          <p:spPr>
            <a:xfrm>
              <a:off x="2123561" y="2169188"/>
              <a:ext cx="231985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 xmlns:a16="http://schemas.microsoft.com/office/drawing/2014/main" id="{9329F4E7-6995-4F44-AEE3-47DEABEC9F1B}"/>
                </a:ext>
              </a:extLst>
            </p:cNvPr>
            <p:cNvSpPr txBox="1"/>
            <p:nvPr/>
          </p:nvSpPr>
          <p:spPr>
            <a:xfrm>
              <a:off x="3804082" y="3052421"/>
              <a:ext cx="1356462" cy="230832"/>
            </a:xfrm>
            <a:prstGeom prst="rect">
              <a:avLst/>
            </a:prstGeom>
            <a:noFill/>
          </p:spPr>
          <p:txBody>
            <a:bodyPr wrap="square" rtlCol="0">
              <a:spAutoFit/>
            </a:bodyPr>
            <a:lstStyle/>
            <a:p>
              <a:r>
                <a:rPr lang="en-US" sz="900" dirty="0" err="1"/>
                <a:t>ResponseEntity</a:t>
              </a:r>
              <a:endParaRPr lang="en-US" sz="900" dirty="0"/>
            </a:p>
          </p:txBody>
        </p:sp>
        <p:sp>
          <p:nvSpPr>
            <p:cNvPr id="61" name="TextBox 60">
              <a:extLst>
                <a:ext uri="{FF2B5EF4-FFF2-40B4-BE49-F238E27FC236}">
                  <a16:creationId xmlns="" xmlns:a16="http://schemas.microsoft.com/office/drawing/2014/main" id="{3A238393-9A11-46C1-944B-23227C0734A5}"/>
                </a:ext>
              </a:extLst>
            </p:cNvPr>
            <p:cNvSpPr txBox="1"/>
            <p:nvPr/>
          </p:nvSpPr>
          <p:spPr>
            <a:xfrm>
              <a:off x="2475422" y="1896833"/>
              <a:ext cx="1028085" cy="261610"/>
            </a:xfrm>
            <a:prstGeom prst="rect">
              <a:avLst/>
            </a:prstGeom>
            <a:noFill/>
          </p:spPr>
          <p:txBody>
            <a:bodyPr wrap="square" rtlCol="0">
              <a:spAutoFit/>
            </a:bodyPr>
            <a:lstStyle/>
            <a:p>
              <a:r>
                <a:rPr lang="en-US" sz="1100" b="1" dirty="0"/>
                <a:t>Request</a:t>
              </a:r>
            </a:p>
          </p:txBody>
        </p:sp>
        <p:sp>
          <p:nvSpPr>
            <p:cNvPr id="63" name="TextBox 62">
              <a:extLst>
                <a:ext uri="{FF2B5EF4-FFF2-40B4-BE49-F238E27FC236}">
                  <a16:creationId xmlns="" xmlns:a16="http://schemas.microsoft.com/office/drawing/2014/main" id="{6506990E-78A0-4FE1-AFFF-F0AD260ED43A}"/>
                </a:ext>
              </a:extLst>
            </p:cNvPr>
            <p:cNvSpPr txBox="1"/>
            <p:nvPr/>
          </p:nvSpPr>
          <p:spPr>
            <a:xfrm>
              <a:off x="2442413" y="2934305"/>
              <a:ext cx="1061093" cy="253916"/>
            </a:xfrm>
            <a:prstGeom prst="rect">
              <a:avLst/>
            </a:prstGeom>
            <a:noFill/>
          </p:spPr>
          <p:txBody>
            <a:bodyPr wrap="square" rtlCol="0">
              <a:spAutoFit/>
            </a:bodyPr>
            <a:lstStyle/>
            <a:p>
              <a:r>
                <a:rPr lang="en-US" sz="1050" b="1" dirty="0"/>
                <a:t>Response</a:t>
              </a:r>
            </a:p>
          </p:txBody>
        </p:sp>
      </p:grpSp>
      <p:sp>
        <p:nvSpPr>
          <p:cNvPr id="68" name="TextBox 67">
            <a:extLst>
              <a:ext uri="{FF2B5EF4-FFF2-40B4-BE49-F238E27FC236}">
                <a16:creationId xmlns="" xmlns:a16="http://schemas.microsoft.com/office/drawing/2014/main" id="{8ADF2976-24FF-480C-9797-EE1E8957C3E5}"/>
              </a:ext>
            </a:extLst>
          </p:cNvPr>
          <p:cNvSpPr txBox="1"/>
          <p:nvPr/>
        </p:nvSpPr>
        <p:spPr>
          <a:xfrm>
            <a:off x="2123561" y="4711247"/>
            <a:ext cx="4560197" cy="369332"/>
          </a:xfrm>
          <a:prstGeom prst="rect">
            <a:avLst/>
          </a:prstGeom>
          <a:noFill/>
        </p:spPr>
        <p:txBody>
          <a:bodyPr wrap="square" rtlCol="0">
            <a:spAutoFit/>
          </a:bodyPr>
          <a:lstStyle/>
          <a:p>
            <a:r>
              <a:rPr lang="en-US" b="1" dirty="0"/>
              <a:t>Spring5 MVC REST Workflow</a:t>
            </a:r>
          </a:p>
        </p:txBody>
      </p:sp>
    </p:spTree>
    <p:extLst>
      <p:ext uri="{BB962C8B-B14F-4D97-AF65-F5344CB8AC3E}">
        <p14:creationId xmlns:p14="http://schemas.microsoft.com/office/powerpoint/2010/main" val="1115262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8B04C3-4594-4859-B91F-F9BDB1A2858A}"/>
              </a:ext>
            </a:extLst>
          </p:cNvPr>
          <p:cNvSpPr>
            <a:spLocks noGrp="1"/>
          </p:cNvSpPr>
          <p:nvPr>
            <p:ph type="title"/>
          </p:nvPr>
        </p:nvSpPr>
        <p:spPr/>
        <p:txBody>
          <a:bodyPr/>
          <a:lstStyle/>
          <a:p>
            <a:r>
              <a:rPr lang="en-US" b="1" dirty="0" smtClean="0"/>
              <a:t> </a:t>
            </a:r>
            <a:r>
              <a:rPr lang="en-US" b="1" dirty="0"/>
              <a:t>Spring REST Introduction</a:t>
            </a:r>
            <a:endParaRPr lang="en-US" dirty="0"/>
          </a:p>
        </p:txBody>
      </p:sp>
      <p:sp>
        <p:nvSpPr>
          <p:cNvPr id="3" name="Content Placeholder 2">
            <a:extLst>
              <a:ext uri="{FF2B5EF4-FFF2-40B4-BE49-F238E27FC236}">
                <a16:creationId xmlns="" xmlns:a16="http://schemas.microsoft.com/office/drawing/2014/main" id="{1CC015F0-F892-4CC9-AA86-CC13C8F0FB24}"/>
              </a:ext>
            </a:extLst>
          </p:cNvPr>
          <p:cNvSpPr>
            <a:spLocks noGrp="1"/>
          </p:cNvSpPr>
          <p:nvPr>
            <p:ph idx="1"/>
          </p:nvPr>
        </p:nvSpPr>
        <p:spPr>
          <a:xfrm>
            <a:off x="149258" y="1030514"/>
            <a:ext cx="8845484" cy="1509486"/>
          </a:xfrm>
        </p:spPr>
        <p:txBody>
          <a:bodyPr>
            <a:normAutofit fontScale="92500" lnSpcReduction="20000"/>
          </a:bodyPr>
          <a:lstStyle/>
          <a:p>
            <a:pPr>
              <a:lnSpc>
                <a:spcPct val="150000"/>
              </a:lnSpc>
            </a:pPr>
            <a:r>
              <a:rPr lang="en-US" sz="1600" dirty="0"/>
              <a:t>	</a:t>
            </a:r>
            <a:r>
              <a:rPr lang="en-US" sz="1600" b="1" dirty="0"/>
              <a:t>@</a:t>
            </a:r>
            <a:r>
              <a:rPr lang="en-US" sz="1600" b="1" dirty="0" err="1"/>
              <a:t>RestController</a:t>
            </a:r>
            <a:r>
              <a:rPr lang="en-US" sz="1600" b="1" dirty="0"/>
              <a:t> = @Controller + @</a:t>
            </a:r>
            <a:r>
              <a:rPr lang="en-US" sz="1600" b="1" dirty="0" err="1"/>
              <a:t>ResponseBody</a:t>
            </a:r>
            <a:endParaRPr lang="en-US" sz="1600" b="1" dirty="0"/>
          </a:p>
          <a:p>
            <a:pPr marL="342900" indent="-342900">
              <a:lnSpc>
                <a:spcPct val="150000"/>
              </a:lnSpc>
              <a:buFont typeface="Arial" panose="020B0604020202020204" pitchFamily="34" charset="0"/>
              <a:buChar char="•"/>
            </a:pPr>
            <a:r>
              <a:rPr lang="en-US" sz="1600" dirty="0" err="1"/>
              <a:t>RestController</a:t>
            </a:r>
            <a:r>
              <a:rPr lang="en-US" sz="1600" dirty="0"/>
              <a:t> class should be annotated as @</a:t>
            </a:r>
            <a:r>
              <a:rPr lang="en-US" sz="1600" dirty="0" err="1"/>
              <a:t>RestController</a:t>
            </a:r>
            <a:endParaRPr lang="en-US" sz="1600" dirty="0"/>
          </a:p>
          <a:p>
            <a:pPr marL="342900" indent="-342900">
              <a:lnSpc>
                <a:spcPct val="150000"/>
              </a:lnSpc>
              <a:buFont typeface="Arial" panose="020B0604020202020204" pitchFamily="34" charset="0"/>
              <a:buChar char="•"/>
            </a:pPr>
            <a:r>
              <a:rPr lang="en-US" sz="1600" dirty="0"/>
              <a:t>Returns</a:t>
            </a:r>
            <a:r>
              <a:rPr lang="en-US" sz="1600" b="1" dirty="0"/>
              <a:t> </a:t>
            </a:r>
            <a:r>
              <a:rPr lang="en-US" sz="1600" b="1" dirty="0" err="1"/>
              <a:t>JSON,XML,html,text,etc</a:t>
            </a:r>
            <a:r>
              <a:rPr lang="en-US" sz="1600" b="1" dirty="0"/>
              <a:t>.,</a:t>
            </a:r>
            <a:r>
              <a:rPr lang="en-US" sz="1600" dirty="0"/>
              <a:t> from controller</a:t>
            </a:r>
          </a:p>
          <a:p>
            <a:pPr marL="342900" indent="-342900">
              <a:lnSpc>
                <a:spcPct val="150000"/>
              </a:lnSpc>
              <a:buFont typeface="Arial" panose="020B0604020202020204" pitchFamily="34" charset="0"/>
              <a:buChar char="•"/>
            </a:pPr>
            <a:r>
              <a:rPr lang="en-US" sz="1600" dirty="0"/>
              <a:t>By default it returns JSON</a:t>
            </a:r>
          </a:p>
          <a:p>
            <a:pPr>
              <a:lnSpc>
                <a:spcPct val="150000"/>
              </a:lnSpc>
            </a:pPr>
            <a:endParaRPr lang="en-US" sz="1600" dirty="0"/>
          </a:p>
          <a:p>
            <a:pPr>
              <a:lnSpc>
                <a:spcPct val="150000"/>
              </a:lnSpc>
            </a:pPr>
            <a:endParaRPr lang="en-US" sz="1600" b="1" dirty="0"/>
          </a:p>
          <a:p>
            <a:pPr>
              <a:lnSpc>
                <a:spcPct val="150000"/>
              </a:lnSpc>
            </a:pPr>
            <a:endParaRPr lang="en-US" sz="1600" b="1" dirty="0"/>
          </a:p>
          <a:p>
            <a:pPr>
              <a:lnSpc>
                <a:spcPct val="150000"/>
              </a:lnSpc>
            </a:pPr>
            <a:endParaRPr lang="en-US" sz="1600" dirty="0"/>
          </a:p>
        </p:txBody>
      </p:sp>
      <p:sp>
        <p:nvSpPr>
          <p:cNvPr id="4" name="TextBox 3">
            <a:extLst>
              <a:ext uri="{FF2B5EF4-FFF2-40B4-BE49-F238E27FC236}">
                <a16:creationId xmlns="" xmlns:a16="http://schemas.microsoft.com/office/drawing/2014/main" id="{A791E0A4-7435-4D50-9779-1AD3EF6D7FE4}"/>
              </a:ext>
            </a:extLst>
          </p:cNvPr>
          <p:cNvSpPr txBox="1"/>
          <p:nvPr/>
        </p:nvSpPr>
        <p:spPr>
          <a:xfrm>
            <a:off x="996285" y="2656007"/>
            <a:ext cx="6376971" cy="3323987"/>
          </a:xfrm>
          <a:prstGeom prst="rect">
            <a:avLst/>
          </a:prstGeom>
          <a:solidFill>
            <a:schemeClr val="bg1">
              <a:lumMod val="75000"/>
            </a:schemeClr>
          </a:solidFill>
        </p:spPr>
        <p:txBody>
          <a:bodyPr wrap="square" rtlCol="0">
            <a:spAutoFit/>
          </a:bodyPr>
          <a:lstStyle/>
          <a:p>
            <a:pPr>
              <a:lnSpc>
                <a:spcPct val="150000"/>
              </a:lnSpc>
            </a:pPr>
            <a:r>
              <a:rPr lang="en-US" sz="1200" dirty="0"/>
              <a:t>@</a:t>
            </a:r>
            <a:r>
              <a:rPr lang="en-US" sz="1200" dirty="0" err="1"/>
              <a:t>RestController</a:t>
            </a:r>
            <a:endParaRPr lang="en-US" sz="1200" dirty="0"/>
          </a:p>
          <a:p>
            <a:pPr>
              <a:lnSpc>
                <a:spcPct val="150000"/>
              </a:lnSpc>
            </a:pPr>
            <a:r>
              <a:rPr lang="en-US" sz="1200" dirty="0"/>
              <a:t>public class </a:t>
            </a:r>
            <a:r>
              <a:rPr lang="en-US" sz="1200" dirty="0" err="1"/>
              <a:t>CountryController</a:t>
            </a:r>
            <a:r>
              <a:rPr lang="en-US" sz="1200" dirty="0"/>
              <a:t> {</a:t>
            </a:r>
          </a:p>
          <a:p>
            <a:pPr>
              <a:lnSpc>
                <a:spcPct val="150000"/>
              </a:lnSpc>
            </a:pPr>
            <a:r>
              <a:rPr lang="en-US" sz="1200" dirty="0"/>
              <a:t> </a:t>
            </a:r>
          </a:p>
          <a:p>
            <a:pPr>
              <a:lnSpc>
                <a:spcPct val="150000"/>
              </a:lnSpc>
            </a:pPr>
            <a:r>
              <a:rPr lang="en-US" sz="1200" dirty="0"/>
              <a:t> @</a:t>
            </a:r>
            <a:r>
              <a:rPr lang="en-US" sz="1200" dirty="0" err="1"/>
              <a:t>RequestMapping</a:t>
            </a:r>
            <a:r>
              <a:rPr lang="en-US" sz="1200" dirty="0"/>
              <a:t>(value = "/countries", method = </a:t>
            </a:r>
            <a:r>
              <a:rPr lang="en-US" sz="1200" dirty="0" err="1"/>
              <a:t>RequestMethod.GET,headers</a:t>
            </a:r>
            <a:r>
              <a:rPr lang="en-US" sz="1200" dirty="0"/>
              <a:t>="Accept=application/json")</a:t>
            </a:r>
          </a:p>
          <a:p>
            <a:pPr>
              <a:lnSpc>
                <a:spcPct val="150000"/>
              </a:lnSpc>
            </a:pPr>
            <a:r>
              <a:rPr lang="en-US" sz="1200" dirty="0"/>
              <a:t> public List </a:t>
            </a:r>
            <a:r>
              <a:rPr lang="en-US" sz="1200" dirty="0" err="1"/>
              <a:t>getCountries</a:t>
            </a:r>
            <a:r>
              <a:rPr lang="en-US" sz="1200" dirty="0"/>
              <a:t>()</a:t>
            </a:r>
          </a:p>
          <a:p>
            <a:pPr>
              <a:lnSpc>
                <a:spcPct val="150000"/>
              </a:lnSpc>
            </a:pPr>
            <a:r>
              <a:rPr lang="en-US" sz="1200" dirty="0"/>
              <a:t> {</a:t>
            </a:r>
          </a:p>
          <a:p>
            <a:pPr>
              <a:lnSpc>
                <a:spcPct val="150000"/>
              </a:lnSpc>
            </a:pPr>
            <a:r>
              <a:rPr lang="en-US" sz="1200" dirty="0"/>
              <a:t>  List </a:t>
            </a:r>
            <a:r>
              <a:rPr lang="en-US" sz="1200" dirty="0" err="1"/>
              <a:t>listOfCountries</a:t>
            </a:r>
            <a:r>
              <a:rPr lang="en-US" sz="1200" dirty="0"/>
              <a:t> = new </a:t>
            </a:r>
            <a:r>
              <a:rPr lang="en-US" sz="1200" dirty="0" err="1"/>
              <a:t>ArrayList</a:t>
            </a:r>
            <a:r>
              <a:rPr lang="en-US" sz="1200" dirty="0"/>
              <a:t>();</a:t>
            </a:r>
          </a:p>
          <a:p>
            <a:pPr>
              <a:lnSpc>
                <a:spcPct val="150000"/>
              </a:lnSpc>
            </a:pPr>
            <a:r>
              <a:rPr lang="en-US" sz="1200" dirty="0"/>
              <a:t>  </a:t>
            </a:r>
            <a:r>
              <a:rPr lang="en-US" sz="1200" dirty="0" err="1"/>
              <a:t>listOfCountries</a:t>
            </a:r>
            <a:r>
              <a:rPr lang="en-US" sz="1200" dirty="0"/>
              <a:t>=</a:t>
            </a:r>
            <a:r>
              <a:rPr lang="en-US" sz="1200" dirty="0" err="1"/>
              <a:t>createCountryList</a:t>
            </a:r>
            <a:r>
              <a:rPr lang="en-US" sz="1200" dirty="0"/>
              <a:t>();</a:t>
            </a:r>
          </a:p>
          <a:p>
            <a:pPr>
              <a:lnSpc>
                <a:spcPct val="150000"/>
              </a:lnSpc>
            </a:pPr>
            <a:r>
              <a:rPr lang="en-US" sz="1200" dirty="0"/>
              <a:t>  return </a:t>
            </a:r>
            <a:r>
              <a:rPr lang="en-US" sz="1200" dirty="0" err="1"/>
              <a:t>listOfCountries</a:t>
            </a:r>
            <a:r>
              <a:rPr lang="en-US" sz="1200" dirty="0"/>
              <a:t>;</a:t>
            </a:r>
          </a:p>
          <a:p>
            <a:pPr>
              <a:lnSpc>
                <a:spcPct val="150000"/>
              </a:lnSpc>
            </a:pPr>
            <a:r>
              <a:rPr lang="en-US" sz="1200" dirty="0"/>
              <a:t> }</a:t>
            </a:r>
          </a:p>
          <a:p>
            <a:endParaRPr lang="en-US" sz="1200" dirty="0"/>
          </a:p>
        </p:txBody>
      </p:sp>
    </p:spTree>
    <p:extLst>
      <p:ext uri="{BB962C8B-B14F-4D97-AF65-F5344CB8AC3E}">
        <p14:creationId xmlns:p14="http://schemas.microsoft.com/office/powerpoint/2010/main" val="1819917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4788" y="131096"/>
            <a:ext cx="8312649" cy="859536"/>
          </a:xfrm>
        </p:spPr>
        <p:txBody>
          <a:bodyPr>
            <a:normAutofit/>
          </a:bodyPr>
          <a:lstStyle/>
          <a:p>
            <a:r>
              <a:rPr lang="en-US" sz="1800" b="1" dirty="0"/>
              <a:t> </a:t>
            </a:r>
            <a:br>
              <a:rPr lang="en-US" sz="1800" b="1" dirty="0"/>
            </a:br>
            <a:r>
              <a:rPr lang="en-US" sz="1800" b="1" dirty="0" smtClean="0"/>
              <a:t>Life </a:t>
            </a:r>
            <a:r>
              <a:rPr lang="en-US" sz="1800" b="1" dirty="0"/>
              <a:t>cycle of a Request in Spring MVC Restful</a:t>
            </a:r>
          </a:p>
        </p:txBody>
      </p:sp>
      <p:grpSp>
        <p:nvGrpSpPr>
          <p:cNvPr id="9" name="Group 8">
            <a:extLst>
              <a:ext uri="{FF2B5EF4-FFF2-40B4-BE49-F238E27FC236}">
                <a16:creationId xmlns="" xmlns:a16="http://schemas.microsoft.com/office/drawing/2014/main" id="{E538EFD6-6385-45E2-930E-ED1AC9EA09E3}"/>
              </a:ext>
            </a:extLst>
          </p:cNvPr>
          <p:cNvGrpSpPr/>
          <p:nvPr/>
        </p:nvGrpSpPr>
        <p:grpSpPr>
          <a:xfrm>
            <a:off x="1009900" y="863159"/>
            <a:ext cx="6822423" cy="3941192"/>
            <a:chOff x="943428" y="1436473"/>
            <a:chExt cx="6822423" cy="3941192"/>
          </a:xfrm>
        </p:grpSpPr>
        <p:cxnSp>
          <p:nvCxnSpPr>
            <p:cNvPr id="23" name="Straight Connector 22"/>
            <p:cNvCxnSpPr>
              <a:cxnSpLocks/>
            </p:cNvCxnSpPr>
            <p:nvPr/>
          </p:nvCxnSpPr>
          <p:spPr>
            <a:xfrm>
              <a:off x="2402115" y="1436473"/>
              <a:ext cx="0" cy="566500"/>
            </a:xfrm>
            <a:prstGeom prst="line">
              <a:avLst/>
            </a:prstGeom>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943428" y="1487714"/>
              <a:ext cx="6822423" cy="3889951"/>
              <a:chOff x="1219200" y="1306286"/>
              <a:chExt cx="7075714" cy="4484914"/>
            </a:xfrm>
          </p:grpSpPr>
          <p:sp>
            <p:nvSpPr>
              <p:cNvPr id="4" name="Rectangle 3"/>
              <p:cNvSpPr/>
              <p:nvPr/>
            </p:nvSpPr>
            <p:spPr>
              <a:xfrm>
                <a:off x="1944914" y="5152572"/>
                <a:ext cx="5762171" cy="63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Client</a:t>
                </a:r>
              </a:p>
            </p:txBody>
          </p:sp>
          <p:sp>
            <p:nvSpPr>
              <p:cNvPr id="5" name="Rounded Rectangle 4"/>
              <p:cNvSpPr/>
              <p:nvPr/>
            </p:nvSpPr>
            <p:spPr>
              <a:xfrm>
                <a:off x="1727200" y="1306286"/>
                <a:ext cx="5979886" cy="230777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flipV="1">
                <a:off x="2859315" y="3410857"/>
                <a:ext cx="0" cy="1741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219200" y="4013981"/>
                <a:ext cx="2032000" cy="354851"/>
              </a:xfrm>
              <a:prstGeom prst="rect">
                <a:avLst/>
              </a:prstGeom>
              <a:noFill/>
            </p:spPr>
            <p:txBody>
              <a:bodyPr wrap="square" rtlCol="0">
                <a:spAutoFit/>
              </a:bodyPr>
              <a:lstStyle/>
              <a:p>
                <a:r>
                  <a:rPr lang="en-US" sz="1400" dirty="0" err="1"/>
                  <a:t>HttpRequest</a:t>
                </a:r>
                <a:endParaRPr lang="en-US" sz="1400" dirty="0"/>
              </a:p>
            </p:txBody>
          </p:sp>
          <p:cxnSp>
            <p:nvCxnSpPr>
              <p:cNvPr id="10" name="Straight Arrow Connector 9"/>
              <p:cNvCxnSpPr>
                <a:stCxn id="15" idx="2"/>
              </p:cNvCxnSpPr>
              <p:nvPr/>
            </p:nvCxnSpPr>
            <p:spPr>
              <a:xfrm>
                <a:off x="6197600" y="3410858"/>
                <a:ext cx="0" cy="17231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262914" y="4097048"/>
                <a:ext cx="2032000" cy="354851"/>
              </a:xfrm>
              <a:prstGeom prst="rect">
                <a:avLst/>
              </a:prstGeom>
              <a:noFill/>
            </p:spPr>
            <p:txBody>
              <a:bodyPr wrap="square" rtlCol="0">
                <a:spAutoFit/>
              </a:bodyPr>
              <a:lstStyle/>
              <a:p>
                <a:r>
                  <a:rPr lang="en-US" sz="1400" dirty="0" err="1"/>
                  <a:t>HttpResponse</a:t>
                </a:r>
                <a:endParaRPr lang="en-US" sz="1400" dirty="0"/>
              </a:p>
            </p:txBody>
          </p:sp>
          <p:sp>
            <p:nvSpPr>
              <p:cNvPr id="13" name="Rounded Rectangle 12"/>
              <p:cNvSpPr/>
              <p:nvPr/>
            </p:nvSpPr>
            <p:spPr>
              <a:xfrm>
                <a:off x="2017485" y="2656115"/>
                <a:ext cx="2189760" cy="754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t>DispatcherServlet</a:t>
                </a:r>
                <a:endParaRPr lang="en-US" sz="1200" b="1" dirty="0"/>
              </a:p>
            </p:txBody>
          </p:sp>
          <p:sp>
            <p:nvSpPr>
              <p:cNvPr id="15" name="Rounded Rectangle 14"/>
              <p:cNvSpPr/>
              <p:nvPr/>
            </p:nvSpPr>
            <p:spPr>
              <a:xfrm>
                <a:off x="5167086" y="2656115"/>
                <a:ext cx="2061028" cy="7547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t>RestController</a:t>
                </a:r>
                <a:endParaRPr lang="en-US" sz="1200" b="1" dirty="0"/>
              </a:p>
            </p:txBody>
          </p:sp>
          <p:sp>
            <p:nvSpPr>
              <p:cNvPr id="16" name="Rounded Rectangle 15"/>
              <p:cNvSpPr/>
              <p:nvPr/>
            </p:nvSpPr>
            <p:spPr>
              <a:xfrm>
                <a:off x="3367314" y="1683656"/>
                <a:ext cx="2394858" cy="6386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t>HandlerMapping</a:t>
                </a:r>
                <a:endParaRPr lang="en-US" sz="1200" b="1" dirty="0"/>
              </a:p>
              <a:p>
                <a:pPr algn="ctr"/>
                <a:r>
                  <a:rPr lang="en-US" sz="1200" b="1" dirty="0"/>
                  <a:t>(@</a:t>
                </a:r>
                <a:r>
                  <a:rPr lang="en-US" sz="1200" b="1" dirty="0" err="1"/>
                  <a:t>RequestMapping</a:t>
                </a:r>
                <a:r>
                  <a:rPr lang="en-US" sz="1200" b="1" dirty="0"/>
                  <a:t>)</a:t>
                </a:r>
              </a:p>
            </p:txBody>
          </p:sp>
          <p:cxnSp>
            <p:nvCxnSpPr>
              <p:cNvPr id="20" name="Straight Arrow Connector 19"/>
              <p:cNvCxnSpPr/>
              <p:nvPr/>
            </p:nvCxnSpPr>
            <p:spPr>
              <a:xfrm flipV="1">
                <a:off x="2844800" y="2002969"/>
                <a:ext cx="522514"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197600" y="2002970"/>
                <a:ext cx="0" cy="653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24" name="Straight Connector 23"/>
            <p:cNvCxnSpPr>
              <a:cxnSpLocks/>
            </p:cNvCxnSpPr>
            <p:nvPr/>
          </p:nvCxnSpPr>
          <p:spPr>
            <a:xfrm>
              <a:off x="5338288" y="2087609"/>
              <a:ext cx="392141" cy="1"/>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02813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9801" y="418452"/>
            <a:ext cx="8312649" cy="570763"/>
          </a:xfrm>
        </p:spPr>
        <p:txBody>
          <a:bodyPr>
            <a:normAutofit/>
          </a:bodyPr>
          <a:lstStyle/>
          <a:p>
            <a:r>
              <a:rPr lang="en-US" sz="1800" b="1" dirty="0" smtClean="0"/>
              <a:t>Why </a:t>
            </a:r>
            <a:r>
              <a:rPr lang="en-US" sz="1800" b="1" dirty="0"/>
              <a:t>REST Controller ?</a:t>
            </a:r>
          </a:p>
        </p:txBody>
      </p:sp>
      <p:sp>
        <p:nvSpPr>
          <p:cNvPr id="6" name="Content Placeholder 5"/>
          <p:cNvSpPr>
            <a:spLocks noGrp="1"/>
          </p:cNvSpPr>
          <p:nvPr>
            <p:ph idx="1"/>
          </p:nvPr>
        </p:nvSpPr>
        <p:spPr>
          <a:xfrm>
            <a:off x="298516" y="848220"/>
            <a:ext cx="8845484" cy="5693896"/>
          </a:xfrm>
        </p:spPr>
        <p:txBody>
          <a:bodyPr>
            <a:normAutofit/>
          </a:bodyPr>
          <a:lstStyle/>
          <a:p>
            <a:pPr marL="285750" indent="-285750">
              <a:lnSpc>
                <a:spcPct val="200000"/>
              </a:lnSpc>
              <a:buFont typeface="Arial" panose="020B0604020202020204" pitchFamily="34" charset="0"/>
              <a:buChar char="•"/>
            </a:pPr>
            <a:r>
              <a:rPr lang="en-US" sz="1600" dirty="0"/>
              <a:t>Server should deal with only data.</a:t>
            </a:r>
          </a:p>
          <a:p>
            <a:pPr marL="285750" indent="-285750">
              <a:lnSpc>
                <a:spcPct val="200000"/>
              </a:lnSpc>
              <a:buFont typeface="Arial" panose="020B0604020202020204" pitchFamily="34" charset="0"/>
              <a:buChar char="•"/>
            </a:pPr>
            <a:r>
              <a:rPr lang="en-US" sz="1600" dirty="0"/>
              <a:t>Popular front-end frameworks like Angular, </a:t>
            </a:r>
            <a:r>
              <a:rPr lang="en-US" sz="1600" dirty="0" err="1"/>
              <a:t>EmberJs</a:t>
            </a:r>
            <a:r>
              <a:rPr lang="en-US" sz="1600" dirty="0"/>
              <a:t>, </a:t>
            </a:r>
            <a:r>
              <a:rPr lang="en-US" sz="1600" dirty="0" err="1"/>
              <a:t>ReactJs</a:t>
            </a:r>
            <a:r>
              <a:rPr lang="en-US" sz="1600" dirty="0"/>
              <a:t> etc.,</a:t>
            </a:r>
          </a:p>
          <a:p>
            <a:pPr marL="285750" indent="-285750">
              <a:lnSpc>
                <a:spcPct val="200000"/>
              </a:lnSpc>
              <a:buFont typeface="Arial" panose="020B0604020202020204" pitchFamily="34" charset="0"/>
              <a:buChar char="•"/>
            </a:pPr>
            <a:r>
              <a:rPr lang="en-US" sz="1600" dirty="0"/>
              <a:t>Expose the data as JSON/XML/HTML/plain text.</a:t>
            </a:r>
          </a:p>
          <a:p>
            <a:pPr marL="285750" indent="-285750">
              <a:lnSpc>
                <a:spcPct val="200000"/>
              </a:lnSpc>
              <a:buFont typeface="Arial" panose="020B0604020202020204" pitchFamily="34" charset="0"/>
              <a:buChar char="•"/>
            </a:pPr>
            <a:r>
              <a:rPr lang="en-US" sz="1600" dirty="0"/>
              <a:t>Server can process business logic quickly</a:t>
            </a:r>
          </a:p>
          <a:p>
            <a:pPr marL="285750" indent="-285750">
              <a:lnSpc>
                <a:spcPct val="200000"/>
              </a:lnSpc>
              <a:buFont typeface="Arial" panose="020B0604020202020204" pitchFamily="34" charset="0"/>
              <a:buChar char="•"/>
            </a:pPr>
            <a:r>
              <a:rPr lang="en-US" sz="1600" dirty="0"/>
              <a:t>Server no need to produce presentation tier.</a:t>
            </a:r>
          </a:p>
          <a:p>
            <a:pPr marL="285750" indent="-285750">
              <a:lnSpc>
                <a:spcPct val="200000"/>
              </a:lnSpc>
              <a:buFont typeface="Arial" panose="020B0604020202020204" pitchFamily="34" charset="0"/>
              <a:buChar char="•"/>
            </a:pPr>
            <a:r>
              <a:rPr lang="en-US" sz="1600" dirty="0"/>
              <a:t>Elimination of JSP from current Architecture.</a:t>
            </a:r>
          </a:p>
          <a:p>
            <a:pPr marL="285750" indent="-285750">
              <a:lnSpc>
                <a:spcPct val="200000"/>
              </a:lnSpc>
              <a:buFont typeface="Arial" panose="020B0604020202020204" pitchFamily="34" charset="0"/>
              <a:buChar char="•"/>
            </a:pPr>
            <a:r>
              <a:rPr lang="en-US" sz="1600" dirty="0"/>
              <a:t>Leads API-led connectivity Architecture</a:t>
            </a:r>
          </a:p>
          <a:p>
            <a:pPr marL="285750" indent="-285750">
              <a:lnSpc>
                <a:spcPct val="200000"/>
              </a:lnSpc>
              <a:buFont typeface="Arial" panose="020B0604020202020204" pitchFamily="34" charset="0"/>
              <a:buChar char="•"/>
            </a:pPr>
            <a:r>
              <a:rPr lang="en-US" sz="1600" dirty="0"/>
              <a:t>Encourage microservices kind of application in enterprise architecture.</a:t>
            </a:r>
          </a:p>
          <a:p>
            <a:pPr marL="285750" indent="-285750">
              <a:lnSpc>
                <a:spcPct val="200000"/>
              </a:lnSpc>
              <a:buFont typeface="Arial" panose="020B0604020202020204" pitchFamily="34" charset="0"/>
              <a:buChar char="•"/>
            </a:pPr>
            <a:endParaRPr lang="en-US" sz="1600" dirty="0"/>
          </a:p>
          <a:p>
            <a:pPr marL="285750" indent="-285750">
              <a:lnSpc>
                <a:spcPct val="200000"/>
              </a:lnSpc>
              <a:buFont typeface="Arial" panose="020B0604020202020204" pitchFamily="34" charset="0"/>
              <a:buChar char="•"/>
            </a:pPr>
            <a:endParaRPr lang="en-US" sz="1600" dirty="0"/>
          </a:p>
          <a:p>
            <a:pPr marL="285750" indent="-285750">
              <a:lnSpc>
                <a:spcPct val="200000"/>
              </a:lnSpc>
              <a:buFont typeface="Arial" panose="020B0604020202020204" pitchFamily="34" charset="0"/>
              <a:buChar char="•"/>
            </a:pPr>
            <a:endParaRPr lang="en-US" sz="1600" dirty="0"/>
          </a:p>
        </p:txBody>
      </p:sp>
    </p:spTree>
    <p:extLst>
      <p:ext uri="{BB962C8B-B14F-4D97-AF65-F5344CB8AC3E}">
        <p14:creationId xmlns:p14="http://schemas.microsoft.com/office/powerpoint/2010/main" val="2486253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012440-5CA2-4DAE-ADF2-E7EC510CF5F9}"/>
              </a:ext>
            </a:extLst>
          </p:cNvPr>
          <p:cNvSpPr>
            <a:spLocks noGrp="1"/>
          </p:cNvSpPr>
          <p:nvPr>
            <p:ph type="title"/>
          </p:nvPr>
        </p:nvSpPr>
        <p:spPr>
          <a:xfrm>
            <a:off x="280773" y="215252"/>
            <a:ext cx="8312649" cy="859536"/>
          </a:xfrm>
        </p:spPr>
        <p:txBody>
          <a:bodyPr/>
          <a:lstStyle/>
          <a:p>
            <a:r>
              <a:rPr lang="en-US" b="1" dirty="0"/>
              <a:t/>
            </a:r>
            <a:br>
              <a:rPr lang="en-US" b="1" dirty="0"/>
            </a:br>
            <a:r>
              <a:rPr lang="en-US" b="1" dirty="0" smtClean="0"/>
              <a:t>HTTP </a:t>
            </a:r>
            <a:r>
              <a:rPr lang="en-US" b="1" dirty="0"/>
              <a:t>methods in REST</a:t>
            </a:r>
            <a:endParaRPr lang="en-US" dirty="0"/>
          </a:p>
        </p:txBody>
      </p:sp>
      <p:graphicFrame>
        <p:nvGraphicFramePr>
          <p:cNvPr id="5" name="Table 4">
            <a:extLst>
              <a:ext uri="{FF2B5EF4-FFF2-40B4-BE49-F238E27FC236}">
                <a16:creationId xmlns="" xmlns:a16="http://schemas.microsoft.com/office/drawing/2014/main" id="{00125EA3-114E-4DC2-B735-3C44C80A705B}"/>
              </a:ext>
            </a:extLst>
          </p:cNvPr>
          <p:cNvGraphicFramePr>
            <a:graphicFrameLocks noGrp="1"/>
          </p:cNvGraphicFramePr>
          <p:nvPr>
            <p:extLst>
              <p:ext uri="{D42A27DB-BD31-4B8C-83A1-F6EECF244321}">
                <p14:modId xmlns:p14="http://schemas.microsoft.com/office/powerpoint/2010/main" val="3206101232"/>
              </p:ext>
            </p:extLst>
          </p:nvPr>
        </p:nvGraphicFramePr>
        <p:xfrm>
          <a:off x="834571" y="1397000"/>
          <a:ext cx="6785430" cy="3408037"/>
        </p:xfrm>
        <a:graphic>
          <a:graphicData uri="http://schemas.openxmlformats.org/drawingml/2006/table">
            <a:tbl>
              <a:tblPr firstRow="1" bandRow="1">
                <a:tableStyleId>{5C22544A-7EE6-4342-B048-85BDC9FD1C3A}</a:tableStyleId>
              </a:tblPr>
              <a:tblGrid>
                <a:gridCol w="1255486">
                  <a:extLst>
                    <a:ext uri="{9D8B030D-6E8A-4147-A177-3AD203B41FA5}">
                      <a16:colId xmlns="" xmlns:a16="http://schemas.microsoft.com/office/drawing/2014/main" val="1169660290"/>
                    </a:ext>
                  </a:extLst>
                </a:gridCol>
                <a:gridCol w="2133600">
                  <a:extLst>
                    <a:ext uri="{9D8B030D-6E8A-4147-A177-3AD203B41FA5}">
                      <a16:colId xmlns="" xmlns:a16="http://schemas.microsoft.com/office/drawing/2014/main" val="2812619578"/>
                    </a:ext>
                  </a:extLst>
                </a:gridCol>
                <a:gridCol w="3396344">
                  <a:extLst>
                    <a:ext uri="{9D8B030D-6E8A-4147-A177-3AD203B41FA5}">
                      <a16:colId xmlns="" xmlns:a16="http://schemas.microsoft.com/office/drawing/2014/main" val="2219963717"/>
                    </a:ext>
                  </a:extLst>
                </a:gridCol>
              </a:tblGrid>
              <a:tr h="370676">
                <a:tc>
                  <a:txBody>
                    <a:bodyPr/>
                    <a:lstStyle/>
                    <a:p>
                      <a:pPr fontAlgn="base">
                        <a:lnSpc>
                          <a:spcPct val="150000"/>
                        </a:lnSpc>
                      </a:pPr>
                      <a:r>
                        <a:rPr lang="en-US" sz="1100" b="1" dirty="0">
                          <a:solidFill>
                            <a:schemeClr val="bg1"/>
                          </a:solidFill>
                          <a:effectLst/>
                        </a:rPr>
                        <a:t>HTTP Method</a:t>
                      </a:r>
                      <a:endParaRPr lang="en-US" sz="1100" b="0" dirty="0">
                        <a:solidFill>
                          <a:schemeClr val="bg1"/>
                        </a:solidFill>
                        <a:effectLst/>
                      </a:endParaRPr>
                    </a:p>
                  </a:txBody>
                  <a:tcPr marL="52330" marR="52330" marT="52330" marB="52330" anchor="ctr"/>
                </a:tc>
                <a:tc>
                  <a:txBody>
                    <a:bodyPr/>
                    <a:lstStyle/>
                    <a:p>
                      <a:pPr fontAlgn="base">
                        <a:lnSpc>
                          <a:spcPct val="150000"/>
                        </a:lnSpc>
                      </a:pPr>
                      <a:r>
                        <a:rPr lang="en-US" sz="1100" b="0">
                          <a:solidFill>
                            <a:schemeClr val="bg1"/>
                          </a:solidFill>
                          <a:effectLst/>
                        </a:rPr>
                        <a:t>  </a:t>
                      </a:r>
                      <a:r>
                        <a:rPr lang="en-US" sz="1100" b="1">
                          <a:solidFill>
                            <a:schemeClr val="bg1"/>
                          </a:solidFill>
                          <a:effectLst/>
                        </a:rPr>
                        <a:t>Operation</a:t>
                      </a:r>
                      <a:endParaRPr lang="en-US" sz="1100" b="0">
                        <a:solidFill>
                          <a:schemeClr val="bg1"/>
                        </a:solidFill>
                        <a:effectLst/>
                      </a:endParaRPr>
                    </a:p>
                  </a:txBody>
                  <a:tcPr marL="52330" marR="52330" marT="52330" marB="52330" anchor="ctr"/>
                </a:tc>
                <a:tc>
                  <a:txBody>
                    <a:bodyPr/>
                    <a:lstStyle/>
                    <a:p>
                      <a:pPr fontAlgn="base">
                        <a:lnSpc>
                          <a:spcPct val="150000"/>
                        </a:lnSpc>
                      </a:pPr>
                      <a:r>
                        <a:rPr lang="en-US" sz="1100" b="0" dirty="0">
                          <a:solidFill>
                            <a:schemeClr val="bg1"/>
                          </a:solidFill>
                          <a:effectLst/>
                        </a:rPr>
                        <a:t> </a:t>
                      </a:r>
                      <a:r>
                        <a:rPr lang="en-US" sz="1100" b="1" dirty="0">
                          <a:solidFill>
                            <a:schemeClr val="bg1"/>
                          </a:solidFill>
                          <a:effectLst/>
                        </a:rPr>
                        <a:t>Comment</a:t>
                      </a:r>
                      <a:endParaRPr lang="en-US" sz="1100" b="0" dirty="0">
                        <a:solidFill>
                          <a:schemeClr val="bg1"/>
                        </a:solidFill>
                        <a:effectLst/>
                      </a:endParaRPr>
                    </a:p>
                  </a:txBody>
                  <a:tcPr marL="52330" marR="52330" marT="52330" marB="52330" anchor="ctr"/>
                </a:tc>
                <a:extLst>
                  <a:ext uri="{0D108BD9-81ED-4DB2-BD59-A6C34878D82A}">
                    <a16:rowId xmlns="" xmlns:a16="http://schemas.microsoft.com/office/drawing/2014/main" val="2585587713"/>
                  </a:ext>
                </a:extLst>
              </a:tr>
              <a:tr h="607311">
                <a:tc>
                  <a:txBody>
                    <a:bodyPr/>
                    <a:lstStyle/>
                    <a:p>
                      <a:pPr fontAlgn="base">
                        <a:lnSpc>
                          <a:spcPct val="150000"/>
                        </a:lnSpc>
                      </a:pPr>
                      <a:r>
                        <a:rPr lang="en-US" sz="1100" b="0" dirty="0">
                          <a:solidFill>
                            <a:srgbClr val="666666"/>
                          </a:solidFill>
                          <a:effectLst/>
                        </a:rPr>
                        <a:t>GET</a:t>
                      </a:r>
                    </a:p>
                  </a:txBody>
                  <a:tcPr marL="52330" marR="52330" marT="52330" marB="52330" anchor="ctr"/>
                </a:tc>
                <a:tc>
                  <a:txBody>
                    <a:bodyPr/>
                    <a:lstStyle/>
                    <a:p>
                      <a:pPr fontAlgn="base">
                        <a:lnSpc>
                          <a:spcPct val="150000"/>
                        </a:lnSpc>
                      </a:pPr>
                      <a:r>
                        <a:rPr lang="en-US" sz="1100" b="0" dirty="0">
                          <a:solidFill>
                            <a:srgbClr val="666666"/>
                          </a:solidFill>
                          <a:effectLst/>
                        </a:rPr>
                        <a:t> Read Operation only</a:t>
                      </a:r>
                    </a:p>
                  </a:txBody>
                  <a:tcPr marL="52330" marR="52330" marT="52330" marB="52330" anchor="ctr"/>
                </a:tc>
                <a:tc>
                  <a:txBody>
                    <a:bodyPr/>
                    <a:lstStyle/>
                    <a:p>
                      <a:pPr fontAlgn="base">
                        <a:lnSpc>
                          <a:spcPct val="150000"/>
                        </a:lnSpc>
                      </a:pPr>
                      <a:r>
                        <a:rPr lang="en-US" sz="1100" b="0">
                          <a:solidFill>
                            <a:srgbClr val="666666"/>
                          </a:solidFill>
                          <a:effectLst/>
                        </a:rPr>
                        <a:t> Uses only for the read operation.GET should be idempotent</a:t>
                      </a:r>
                    </a:p>
                  </a:txBody>
                  <a:tcPr marL="52330" marR="52330" marT="52330" marB="52330" anchor="ctr"/>
                </a:tc>
                <a:extLst>
                  <a:ext uri="{0D108BD9-81ED-4DB2-BD59-A6C34878D82A}">
                    <a16:rowId xmlns="" xmlns:a16="http://schemas.microsoft.com/office/drawing/2014/main" val="3465998387"/>
                  </a:ext>
                </a:extLst>
              </a:tr>
              <a:tr h="439745">
                <a:tc>
                  <a:txBody>
                    <a:bodyPr/>
                    <a:lstStyle/>
                    <a:p>
                      <a:pPr fontAlgn="base">
                        <a:lnSpc>
                          <a:spcPct val="150000"/>
                        </a:lnSpc>
                      </a:pPr>
                      <a:r>
                        <a:rPr lang="en-US" sz="1100" b="0" dirty="0">
                          <a:solidFill>
                            <a:srgbClr val="666666"/>
                          </a:solidFill>
                          <a:effectLst/>
                        </a:rPr>
                        <a:t>POST</a:t>
                      </a:r>
                    </a:p>
                  </a:txBody>
                  <a:tcPr marL="52330" marR="52330" marT="52330" marB="52330" anchor="ctr"/>
                </a:tc>
                <a:tc>
                  <a:txBody>
                    <a:bodyPr/>
                    <a:lstStyle/>
                    <a:p>
                      <a:pPr fontAlgn="base">
                        <a:lnSpc>
                          <a:spcPct val="150000"/>
                        </a:lnSpc>
                      </a:pPr>
                      <a:r>
                        <a:rPr lang="en-US" sz="1100" b="0" dirty="0">
                          <a:solidFill>
                            <a:srgbClr val="666666"/>
                          </a:solidFill>
                          <a:effectLst/>
                        </a:rPr>
                        <a:t>Create new resource</a:t>
                      </a:r>
                    </a:p>
                  </a:txBody>
                  <a:tcPr marL="52330" marR="52330" marT="52330" marB="52330" anchor="ctr"/>
                </a:tc>
                <a:tc>
                  <a:txBody>
                    <a:bodyPr/>
                    <a:lstStyle/>
                    <a:p>
                      <a:pPr fontAlgn="base">
                        <a:lnSpc>
                          <a:spcPct val="150000"/>
                        </a:lnSpc>
                      </a:pPr>
                      <a:r>
                        <a:rPr lang="en-US" sz="1100" b="0" dirty="0">
                          <a:solidFill>
                            <a:srgbClr val="666666"/>
                          </a:solidFill>
                          <a:effectLst/>
                        </a:rPr>
                        <a:t> Should only be used to create a new resource</a:t>
                      </a:r>
                    </a:p>
                  </a:txBody>
                  <a:tcPr marL="52330" marR="52330" marT="52330" marB="52330" anchor="ctr"/>
                </a:tc>
                <a:extLst>
                  <a:ext uri="{0D108BD9-81ED-4DB2-BD59-A6C34878D82A}">
                    <a16:rowId xmlns="" xmlns:a16="http://schemas.microsoft.com/office/drawing/2014/main" val="3964718662"/>
                  </a:ext>
                </a:extLst>
              </a:tr>
              <a:tr h="774876">
                <a:tc>
                  <a:txBody>
                    <a:bodyPr/>
                    <a:lstStyle/>
                    <a:p>
                      <a:pPr fontAlgn="base">
                        <a:lnSpc>
                          <a:spcPct val="150000"/>
                        </a:lnSpc>
                      </a:pPr>
                      <a:r>
                        <a:rPr lang="en-US" sz="1100" b="0">
                          <a:solidFill>
                            <a:srgbClr val="666666"/>
                          </a:solidFill>
                          <a:effectLst/>
                        </a:rPr>
                        <a:t>PUT</a:t>
                      </a:r>
                    </a:p>
                  </a:txBody>
                  <a:tcPr marL="52330" marR="52330" marT="52330" marB="52330" anchor="ctr"/>
                </a:tc>
                <a:tc>
                  <a:txBody>
                    <a:bodyPr/>
                    <a:lstStyle/>
                    <a:p>
                      <a:pPr fontAlgn="base">
                        <a:lnSpc>
                          <a:spcPct val="150000"/>
                        </a:lnSpc>
                      </a:pPr>
                      <a:r>
                        <a:rPr lang="en-US" sz="1100" b="0">
                          <a:solidFill>
                            <a:srgbClr val="666666"/>
                          </a:solidFill>
                          <a:effectLst/>
                        </a:rPr>
                        <a:t>Update / Replace Resource</a:t>
                      </a:r>
                    </a:p>
                  </a:txBody>
                  <a:tcPr marL="52330" marR="52330" marT="52330" marB="52330" anchor="ctr"/>
                </a:tc>
                <a:tc>
                  <a:txBody>
                    <a:bodyPr/>
                    <a:lstStyle/>
                    <a:p>
                      <a:pPr fontAlgn="base">
                        <a:lnSpc>
                          <a:spcPct val="150000"/>
                        </a:lnSpc>
                      </a:pPr>
                      <a:r>
                        <a:rPr lang="en-US" sz="1100" b="0" dirty="0">
                          <a:solidFill>
                            <a:srgbClr val="666666"/>
                          </a:solidFill>
                          <a:effectLst/>
                        </a:rPr>
                        <a:t>Update an existing </a:t>
                      </a:r>
                      <a:r>
                        <a:rPr lang="en-US" sz="1100" b="0" dirty="0" err="1">
                          <a:solidFill>
                            <a:srgbClr val="666666"/>
                          </a:solidFill>
                          <a:effectLst/>
                        </a:rPr>
                        <a:t>resource.Think</a:t>
                      </a:r>
                      <a:r>
                        <a:rPr lang="en-US" sz="1100" b="0" dirty="0">
                          <a:solidFill>
                            <a:srgbClr val="666666"/>
                          </a:solidFill>
                          <a:effectLst/>
                        </a:rPr>
                        <a:t> of PUT method as putting a resource</a:t>
                      </a:r>
                    </a:p>
                  </a:txBody>
                  <a:tcPr marL="52330" marR="52330" marT="52330" marB="52330" anchor="ctr"/>
                </a:tc>
                <a:extLst>
                  <a:ext uri="{0D108BD9-81ED-4DB2-BD59-A6C34878D82A}">
                    <a16:rowId xmlns="" xmlns:a16="http://schemas.microsoft.com/office/drawing/2014/main" val="3411360532"/>
                  </a:ext>
                </a:extLst>
              </a:tr>
              <a:tr h="607311">
                <a:tc>
                  <a:txBody>
                    <a:bodyPr/>
                    <a:lstStyle/>
                    <a:p>
                      <a:pPr fontAlgn="base">
                        <a:lnSpc>
                          <a:spcPct val="150000"/>
                        </a:lnSpc>
                      </a:pPr>
                      <a:r>
                        <a:rPr lang="en-US" sz="1100" b="0">
                          <a:solidFill>
                            <a:srgbClr val="666666"/>
                          </a:solidFill>
                          <a:effectLst/>
                        </a:rPr>
                        <a:t>DELETE</a:t>
                      </a:r>
                    </a:p>
                  </a:txBody>
                  <a:tcPr marL="52330" marR="52330" marT="52330" marB="52330" anchor="ctr"/>
                </a:tc>
                <a:tc>
                  <a:txBody>
                    <a:bodyPr/>
                    <a:lstStyle/>
                    <a:p>
                      <a:pPr fontAlgn="base">
                        <a:lnSpc>
                          <a:spcPct val="150000"/>
                        </a:lnSpc>
                      </a:pPr>
                      <a:r>
                        <a:rPr lang="en-US" sz="1100" b="0">
                          <a:solidFill>
                            <a:srgbClr val="666666"/>
                          </a:solidFill>
                          <a:effectLst/>
                        </a:rPr>
                        <a:t>Delete Resource</a:t>
                      </a:r>
                    </a:p>
                  </a:txBody>
                  <a:tcPr marL="52330" marR="52330" marT="52330" marB="52330" anchor="ctr"/>
                </a:tc>
                <a:tc>
                  <a:txBody>
                    <a:bodyPr/>
                    <a:lstStyle/>
                    <a:p>
                      <a:pPr fontAlgn="base">
                        <a:lnSpc>
                          <a:spcPct val="150000"/>
                        </a:lnSpc>
                      </a:pPr>
                      <a:r>
                        <a:rPr lang="en-US" sz="1100" b="0" dirty="0">
                          <a:solidFill>
                            <a:srgbClr val="666666"/>
                          </a:solidFill>
                          <a:effectLst/>
                        </a:rPr>
                        <a:t>To remove a given </a:t>
                      </a:r>
                      <a:r>
                        <a:rPr lang="en-US" sz="1100" b="0" dirty="0" err="1">
                          <a:solidFill>
                            <a:srgbClr val="666666"/>
                          </a:solidFill>
                          <a:effectLst/>
                        </a:rPr>
                        <a:t>resource.DELETE</a:t>
                      </a:r>
                      <a:r>
                        <a:rPr lang="en-US" sz="1100" b="0" dirty="0">
                          <a:solidFill>
                            <a:srgbClr val="666666"/>
                          </a:solidFill>
                          <a:effectLst/>
                        </a:rPr>
                        <a:t> operation is </a:t>
                      </a:r>
                      <a:r>
                        <a:rPr lang="en-US" sz="1100" b="0" i="1" dirty="0">
                          <a:solidFill>
                            <a:srgbClr val="666666"/>
                          </a:solidFill>
                          <a:effectLst/>
                        </a:rPr>
                        <a:t>idempotent</a:t>
                      </a:r>
                      <a:endParaRPr lang="en-US" sz="1100" b="0" dirty="0">
                        <a:solidFill>
                          <a:srgbClr val="666666"/>
                        </a:solidFill>
                        <a:effectLst/>
                      </a:endParaRPr>
                    </a:p>
                  </a:txBody>
                  <a:tcPr marL="52330" marR="52330" marT="52330" marB="52330" anchor="ctr"/>
                </a:tc>
                <a:extLst>
                  <a:ext uri="{0D108BD9-81ED-4DB2-BD59-A6C34878D82A}">
                    <a16:rowId xmlns="" xmlns:a16="http://schemas.microsoft.com/office/drawing/2014/main" val="1363730276"/>
                  </a:ext>
                </a:extLst>
              </a:tr>
              <a:tr h="607311">
                <a:tc>
                  <a:txBody>
                    <a:bodyPr/>
                    <a:lstStyle/>
                    <a:p>
                      <a:pPr fontAlgn="base">
                        <a:lnSpc>
                          <a:spcPct val="150000"/>
                        </a:lnSpc>
                      </a:pPr>
                      <a:r>
                        <a:rPr lang="en-US" sz="1100" b="0">
                          <a:solidFill>
                            <a:srgbClr val="666666"/>
                          </a:solidFill>
                          <a:effectLst/>
                        </a:rPr>
                        <a:t>PATCH</a:t>
                      </a:r>
                    </a:p>
                  </a:txBody>
                  <a:tcPr marL="52330" marR="52330" marT="52330" marB="52330" anchor="ctr"/>
                </a:tc>
                <a:tc>
                  <a:txBody>
                    <a:bodyPr/>
                    <a:lstStyle/>
                    <a:p>
                      <a:pPr fontAlgn="base">
                        <a:lnSpc>
                          <a:spcPct val="150000"/>
                        </a:lnSpc>
                      </a:pPr>
                      <a:r>
                        <a:rPr lang="en-US" sz="1100" b="0">
                          <a:solidFill>
                            <a:srgbClr val="666666"/>
                          </a:solidFill>
                          <a:effectLst/>
                        </a:rPr>
                        <a:t>Partial Update / Modify</a:t>
                      </a:r>
                    </a:p>
                  </a:txBody>
                  <a:tcPr marL="52330" marR="52330" marT="52330" marB="52330" anchor="ctr"/>
                </a:tc>
                <a:tc>
                  <a:txBody>
                    <a:bodyPr/>
                    <a:lstStyle/>
                    <a:p>
                      <a:pPr fontAlgn="base">
                        <a:lnSpc>
                          <a:spcPct val="150000"/>
                        </a:lnSpc>
                      </a:pPr>
                      <a:r>
                        <a:rPr lang="en-US" sz="1100" b="0" dirty="0">
                          <a:solidFill>
                            <a:srgbClr val="666666"/>
                          </a:solidFill>
                          <a:effectLst/>
                        </a:rPr>
                        <a:t> Partial update to a resource should happen through PATCH</a:t>
                      </a:r>
                    </a:p>
                  </a:txBody>
                  <a:tcPr marL="52330" marR="52330" marT="52330" marB="52330" anchor="ctr"/>
                </a:tc>
                <a:extLst>
                  <a:ext uri="{0D108BD9-81ED-4DB2-BD59-A6C34878D82A}">
                    <a16:rowId xmlns="" xmlns:a16="http://schemas.microsoft.com/office/drawing/2014/main" val="1213032722"/>
                  </a:ext>
                </a:extLst>
              </a:tr>
            </a:tbl>
          </a:graphicData>
        </a:graphic>
      </p:graphicFrame>
    </p:spTree>
    <p:extLst>
      <p:ext uri="{BB962C8B-B14F-4D97-AF65-F5344CB8AC3E}">
        <p14:creationId xmlns:p14="http://schemas.microsoft.com/office/powerpoint/2010/main" val="125987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012440-5CA2-4DAE-ADF2-E7EC510CF5F9}"/>
              </a:ext>
            </a:extLst>
          </p:cNvPr>
          <p:cNvSpPr>
            <a:spLocks noGrp="1"/>
          </p:cNvSpPr>
          <p:nvPr>
            <p:ph type="title"/>
          </p:nvPr>
        </p:nvSpPr>
        <p:spPr>
          <a:xfrm>
            <a:off x="266259" y="88689"/>
            <a:ext cx="8312649" cy="859536"/>
          </a:xfrm>
        </p:spPr>
        <p:txBody>
          <a:bodyPr>
            <a:normAutofit/>
          </a:bodyPr>
          <a:lstStyle/>
          <a:p>
            <a:r>
              <a:rPr lang="en-US" sz="1800" b="1" dirty="0"/>
              <a:t/>
            </a:r>
            <a:br>
              <a:rPr lang="en-US" sz="1800" b="1" dirty="0"/>
            </a:br>
            <a:r>
              <a:rPr lang="en-US" sz="1800" b="1" dirty="0" smtClean="0"/>
              <a:t>HTTP </a:t>
            </a:r>
            <a:r>
              <a:rPr lang="en-US" sz="1800" b="1" dirty="0"/>
              <a:t>Status Code</a:t>
            </a:r>
            <a:endParaRPr lang="en-US" sz="1800" dirty="0"/>
          </a:p>
        </p:txBody>
      </p:sp>
      <p:graphicFrame>
        <p:nvGraphicFramePr>
          <p:cNvPr id="5" name="Table 4">
            <a:extLst>
              <a:ext uri="{FF2B5EF4-FFF2-40B4-BE49-F238E27FC236}">
                <a16:creationId xmlns="" xmlns:a16="http://schemas.microsoft.com/office/drawing/2014/main" id="{00125EA3-114E-4DC2-B735-3C44C80A705B}"/>
              </a:ext>
            </a:extLst>
          </p:cNvPr>
          <p:cNvGraphicFramePr>
            <a:graphicFrameLocks noGrp="1"/>
          </p:cNvGraphicFramePr>
          <p:nvPr>
            <p:extLst>
              <p:ext uri="{D42A27DB-BD31-4B8C-83A1-F6EECF244321}">
                <p14:modId xmlns:p14="http://schemas.microsoft.com/office/powerpoint/2010/main" val="1126265015"/>
              </p:ext>
            </p:extLst>
          </p:nvPr>
        </p:nvGraphicFramePr>
        <p:xfrm>
          <a:off x="449943" y="957943"/>
          <a:ext cx="8498114" cy="5481604"/>
        </p:xfrm>
        <a:graphic>
          <a:graphicData uri="http://schemas.openxmlformats.org/drawingml/2006/table">
            <a:tbl>
              <a:tblPr firstRow="1" bandRow="1">
                <a:tableStyleId>{5C22544A-7EE6-4342-B048-85BDC9FD1C3A}</a:tableStyleId>
              </a:tblPr>
              <a:tblGrid>
                <a:gridCol w="1394139">
                  <a:extLst>
                    <a:ext uri="{9D8B030D-6E8A-4147-A177-3AD203B41FA5}">
                      <a16:colId xmlns="" xmlns:a16="http://schemas.microsoft.com/office/drawing/2014/main" val="1169660290"/>
                    </a:ext>
                  </a:extLst>
                </a:gridCol>
                <a:gridCol w="4223229">
                  <a:extLst>
                    <a:ext uri="{9D8B030D-6E8A-4147-A177-3AD203B41FA5}">
                      <a16:colId xmlns="" xmlns:a16="http://schemas.microsoft.com/office/drawing/2014/main" val="2812619578"/>
                    </a:ext>
                  </a:extLst>
                </a:gridCol>
                <a:gridCol w="2880746">
                  <a:extLst>
                    <a:ext uri="{9D8B030D-6E8A-4147-A177-3AD203B41FA5}">
                      <a16:colId xmlns="" xmlns:a16="http://schemas.microsoft.com/office/drawing/2014/main" val="2219963717"/>
                    </a:ext>
                  </a:extLst>
                </a:gridCol>
              </a:tblGrid>
              <a:tr h="809770">
                <a:tc>
                  <a:txBody>
                    <a:bodyPr/>
                    <a:lstStyle/>
                    <a:p>
                      <a:pPr fontAlgn="base"/>
                      <a:r>
                        <a:rPr lang="en-US" b="1" dirty="0">
                          <a:solidFill>
                            <a:schemeClr val="bg1"/>
                          </a:solidFill>
                          <a:effectLst/>
                        </a:rPr>
                        <a:t>Status Code Category</a:t>
                      </a:r>
                      <a:endParaRPr lang="en-US" b="0" dirty="0">
                        <a:solidFill>
                          <a:schemeClr val="bg1"/>
                        </a:solidFill>
                        <a:effectLst/>
                      </a:endParaRPr>
                    </a:p>
                  </a:txBody>
                  <a:tcPr marL="92529" marR="92529" marT="92529" marB="92529" anchor="ctr"/>
                </a:tc>
                <a:tc>
                  <a:txBody>
                    <a:bodyPr/>
                    <a:lstStyle/>
                    <a:p>
                      <a:pPr fontAlgn="base"/>
                      <a:r>
                        <a:rPr lang="en-US" b="1" dirty="0">
                          <a:solidFill>
                            <a:schemeClr val="bg1"/>
                          </a:solidFill>
                          <a:effectLst/>
                        </a:rPr>
                        <a:t>Description</a:t>
                      </a:r>
                      <a:endParaRPr lang="en-US" b="0" dirty="0">
                        <a:solidFill>
                          <a:schemeClr val="bg1"/>
                        </a:solidFill>
                        <a:effectLst/>
                      </a:endParaRPr>
                    </a:p>
                  </a:txBody>
                  <a:tcPr marL="92529" marR="92529" marT="92529" marB="92529" anchor="ctr"/>
                </a:tc>
                <a:tc>
                  <a:txBody>
                    <a:bodyPr/>
                    <a:lstStyle/>
                    <a:p>
                      <a:pPr fontAlgn="base"/>
                      <a:r>
                        <a:rPr lang="en-US" b="1" dirty="0">
                          <a:solidFill>
                            <a:schemeClr val="bg1"/>
                          </a:solidFill>
                          <a:effectLst/>
                        </a:rPr>
                        <a:t>Example</a:t>
                      </a:r>
                      <a:endParaRPr lang="en-US" b="0" dirty="0">
                        <a:solidFill>
                          <a:schemeClr val="bg1"/>
                        </a:solidFill>
                        <a:effectLst/>
                      </a:endParaRPr>
                    </a:p>
                  </a:txBody>
                  <a:tcPr marL="92529" marR="92529" marT="92529" marB="92529" anchor="ctr"/>
                </a:tc>
                <a:extLst>
                  <a:ext uri="{0D108BD9-81ED-4DB2-BD59-A6C34878D82A}">
                    <a16:rowId xmlns="" xmlns:a16="http://schemas.microsoft.com/office/drawing/2014/main" val="2585587713"/>
                  </a:ext>
                </a:extLst>
              </a:tr>
              <a:tr h="809770">
                <a:tc>
                  <a:txBody>
                    <a:bodyPr/>
                    <a:lstStyle/>
                    <a:p>
                      <a:pPr fontAlgn="base"/>
                      <a:r>
                        <a:rPr lang="en-US" b="0" dirty="0">
                          <a:solidFill>
                            <a:srgbClr val="666666"/>
                          </a:solidFill>
                          <a:effectLst/>
                        </a:rPr>
                        <a:t>1XX – Informational</a:t>
                      </a:r>
                    </a:p>
                  </a:txBody>
                  <a:tcPr marL="92529" marR="92529" marT="92529" marB="92529" anchor="ctr"/>
                </a:tc>
                <a:tc>
                  <a:txBody>
                    <a:bodyPr/>
                    <a:lstStyle/>
                    <a:p>
                      <a:pPr fontAlgn="base"/>
                      <a:r>
                        <a:rPr lang="en-US" b="0" dirty="0">
                          <a:solidFill>
                            <a:srgbClr val="666666"/>
                          </a:solidFill>
                          <a:effectLst/>
                        </a:rPr>
                        <a:t>Informational indicates a provisional response</a:t>
                      </a:r>
                    </a:p>
                  </a:txBody>
                  <a:tcPr marL="92529" marR="92529" marT="92529" marB="92529" anchor="ctr"/>
                </a:tc>
                <a:tc>
                  <a:txBody>
                    <a:bodyPr/>
                    <a:lstStyle/>
                    <a:p>
                      <a:pPr fontAlgn="base"/>
                      <a:r>
                        <a:rPr lang="en-US" b="0">
                          <a:solidFill>
                            <a:srgbClr val="666666"/>
                          </a:solidFill>
                          <a:effectLst/>
                        </a:rPr>
                        <a:t>100 (Continue ) , 101</a:t>
                      </a:r>
                    </a:p>
                  </a:txBody>
                  <a:tcPr marL="92529" marR="92529" marT="92529" marB="92529" anchor="ctr"/>
                </a:tc>
                <a:extLst>
                  <a:ext uri="{0D108BD9-81ED-4DB2-BD59-A6C34878D82A}">
                    <a16:rowId xmlns="" xmlns:a16="http://schemas.microsoft.com/office/drawing/2014/main" val="3465998387"/>
                  </a:ext>
                </a:extLst>
              </a:tr>
              <a:tr h="1017431">
                <a:tc>
                  <a:txBody>
                    <a:bodyPr/>
                    <a:lstStyle/>
                    <a:p>
                      <a:pPr fontAlgn="base"/>
                      <a:r>
                        <a:rPr lang="en-US" b="0" dirty="0">
                          <a:solidFill>
                            <a:srgbClr val="666666"/>
                          </a:solidFill>
                          <a:effectLst/>
                        </a:rPr>
                        <a:t>2XX – Successful</a:t>
                      </a:r>
                    </a:p>
                  </a:txBody>
                  <a:tcPr marL="92529" marR="92529" marT="92529" marB="92529" anchor="ctr"/>
                </a:tc>
                <a:tc>
                  <a:txBody>
                    <a:bodyPr/>
                    <a:lstStyle/>
                    <a:p>
                      <a:pPr fontAlgn="base"/>
                      <a:r>
                        <a:rPr lang="en-US" b="0" dirty="0">
                          <a:solidFill>
                            <a:srgbClr val="666666"/>
                          </a:solidFill>
                          <a:effectLst/>
                        </a:rPr>
                        <a:t>This class of status code indicates that the client’s request was successfully received, understood, and accepted.</a:t>
                      </a:r>
                    </a:p>
                  </a:txBody>
                  <a:tcPr marL="92529" marR="92529" marT="92529" marB="92529" anchor="ctr"/>
                </a:tc>
                <a:tc>
                  <a:txBody>
                    <a:bodyPr/>
                    <a:lstStyle/>
                    <a:p>
                      <a:pPr fontAlgn="base"/>
                      <a:r>
                        <a:rPr lang="en-US" b="0" dirty="0">
                          <a:solidFill>
                            <a:srgbClr val="666666"/>
                          </a:solidFill>
                          <a:effectLst/>
                        </a:rPr>
                        <a:t>200 (OK), 201(Created), 202 (Accepted)</a:t>
                      </a:r>
                    </a:p>
                  </a:txBody>
                  <a:tcPr marL="92529" marR="92529" marT="92529" marB="92529" anchor="ctr"/>
                </a:tc>
                <a:extLst>
                  <a:ext uri="{0D108BD9-81ED-4DB2-BD59-A6C34878D82A}">
                    <a16:rowId xmlns="" xmlns:a16="http://schemas.microsoft.com/office/drawing/2014/main" val="3964718662"/>
                  </a:ext>
                </a:extLst>
              </a:tr>
              <a:tr h="809770">
                <a:tc>
                  <a:txBody>
                    <a:bodyPr/>
                    <a:lstStyle/>
                    <a:p>
                      <a:pPr fontAlgn="base"/>
                      <a:r>
                        <a:rPr lang="en-US" b="0" dirty="0">
                          <a:solidFill>
                            <a:srgbClr val="666666"/>
                          </a:solidFill>
                          <a:effectLst/>
                        </a:rPr>
                        <a:t>3XX – Redirection</a:t>
                      </a:r>
                    </a:p>
                  </a:txBody>
                  <a:tcPr marL="92529" marR="92529" marT="92529" marB="92529" anchor="ctr"/>
                </a:tc>
                <a:tc>
                  <a:txBody>
                    <a:bodyPr/>
                    <a:lstStyle/>
                    <a:p>
                      <a:pPr fontAlgn="base"/>
                      <a:r>
                        <a:rPr lang="en-US" b="0" dirty="0">
                          <a:solidFill>
                            <a:srgbClr val="666666"/>
                          </a:solidFill>
                          <a:effectLst/>
                        </a:rPr>
                        <a:t>This class of status code indicates that further action required by the user agent to fulfill the request </a:t>
                      </a:r>
                    </a:p>
                  </a:txBody>
                  <a:tcPr marL="92529" marR="92529" marT="92529" marB="92529" anchor="ctr"/>
                </a:tc>
                <a:tc>
                  <a:txBody>
                    <a:bodyPr/>
                    <a:lstStyle/>
                    <a:p>
                      <a:pPr fontAlgn="base"/>
                      <a:r>
                        <a:rPr lang="en-US" b="0">
                          <a:solidFill>
                            <a:srgbClr val="666666"/>
                          </a:solidFill>
                          <a:effectLst/>
                        </a:rPr>
                        <a:t>301 (Moved Permanently), 302, 304 </a:t>
                      </a:r>
                    </a:p>
                  </a:txBody>
                  <a:tcPr marL="92529" marR="92529" marT="92529" marB="92529" anchor="ctr"/>
                </a:tc>
                <a:extLst>
                  <a:ext uri="{0D108BD9-81ED-4DB2-BD59-A6C34878D82A}">
                    <a16:rowId xmlns="" xmlns:a16="http://schemas.microsoft.com/office/drawing/2014/main" val="3411360532"/>
                  </a:ext>
                </a:extLst>
              </a:tr>
              <a:tr h="809770">
                <a:tc>
                  <a:txBody>
                    <a:bodyPr/>
                    <a:lstStyle/>
                    <a:p>
                      <a:pPr fontAlgn="base"/>
                      <a:r>
                        <a:rPr lang="en-US" b="0">
                          <a:solidFill>
                            <a:srgbClr val="666666"/>
                          </a:solidFill>
                          <a:effectLst/>
                        </a:rPr>
                        <a:t>4XX – Client Error</a:t>
                      </a:r>
                    </a:p>
                  </a:txBody>
                  <a:tcPr marL="92529" marR="92529" marT="92529" marB="92529" anchor="ctr"/>
                </a:tc>
                <a:tc>
                  <a:txBody>
                    <a:bodyPr/>
                    <a:lstStyle/>
                    <a:p>
                      <a:pPr fontAlgn="base"/>
                      <a:r>
                        <a:rPr lang="en-US" b="0">
                          <a:solidFill>
                            <a:srgbClr val="666666"/>
                          </a:solidFill>
                          <a:effectLst/>
                        </a:rPr>
                        <a:t>The 4xx class of status code is intended for cases where the client seems to have erred </a:t>
                      </a:r>
                    </a:p>
                  </a:txBody>
                  <a:tcPr marL="92529" marR="92529" marT="92529" marB="92529" anchor="ctr"/>
                </a:tc>
                <a:tc>
                  <a:txBody>
                    <a:bodyPr/>
                    <a:lstStyle/>
                    <a:p>
                      <a:pPr fontAlgn="base"/>
                      <a:r>
                        <a:rPr lang="en-US" b="0">
                          <a:solidFill>
                            <a:srgbClr val="666666"/>
                          </a:solidFill>
                          <a:effectLst/>
                        </a:rPr>
                        <a:t>400 ( Bad Request), 401, 403, 404, 405</a:t>
                      </a:r>
                    </a:p>
                  </a:txBody>
                  <a:tcPr marL="92529" marR="92529" marT="92529" marB="92529" anchor="ctr"/>
                </a:tc>
                <a:extLst>
                  <a:ext uri="{0D108BD9-81ED-4DB2-BD59-A6C34878D82A}">
                    <a16:rowId xmlns="" xmlns:a16="http://schemas.microsoft.com/office/drawing/2014/main" val="1363730276"/>
                  </a:ext>
                </a:extLst>
              </a:tr>
              <a:tr h="1225093">
                <a:tc>
                  <a:txBody>
                    <a:bodyPr/>
                    <a:lstStyle/>
                    <a:p>
                      <a:pPr fontAlgn="base"/>
                      <a:r>
                        <a:rPr lang="en-US" b="0">
                          <a:solidFill>
                            <a:srgbClr val="666666"/>
                          </a:solidFill>
                          <a:effectLst/>
                        </a:rPr>
                        <a:t>5XX – Server Error</a:t>
                      </a:r>
                    </a:p>
                  </a:txBody>
                  <a:tcPr marL="92529" marR="92529" marT="92529" marB="92529" anchor="ctr"/>
                </a:tc>
                <a:tc>
                  <a:txBody>
                    <a:bodyPr/>
                    <a:lstStyle/>
                    <a:p>
                      <a:pPr fontAlgn="base"/>
                      <a:r>
                        <a:rPr lang="en-US" b="0">
                          <a:solidFill>
                            <a:srgbClr val="666666"/>
                          </a:solidFill>
                          <a:effectLst/>
                        </a:rPr>
                        <a:t>Response status codes beginning with the digit “5” tell cases where the server is aware that it has erred or is incapable of performing the request </a:t>
                      </a:r>
                    </a:p>
                  </a:txBody>
                  <a:tcPr marL="92529" marR="92529" marT="92529" marB="92529" anchor="ctr"/>
                </a:tc>
                <a:tc>
                  <a:txBody>
                    <a:bodyPr/>
                    <a:lstStyle/>
                    <a:p>
                      <a:pPr fontAlgn="base"/>
                      <a:r>
                        <a:rPr lang="en-US" b="0" dirty="0">
                          <a:solidFill>
                            <a:srgbClr val="666666"/>
                          </a:solidFill>
                          <a:effectLst/>
                        </a:rPr>
                        <a:t>500 (Internal Server Error), 502, 503, 505</a:t>
                      </a:r>
                    </a:p>
                  </a:txBody>
                  <a:tcPr marL="92529" marR="92529" marT="92529" marB="92529" anchor="ctr"/>
                </a:tc>
                <a:extLst>
                  <a:ext uri="{0D108BD9-81ED-4DB2-BD59-A6C34878D82A}">
                    <a16:rowId xmlns="" xmlns:a16="http://schemas.microsoft.com/office/drawing/2014/main" val="1213032722"/>
                  </a:ext>
                </a:extLst>
              </a:tr>
            </a:tbl>
          </a:graphicData>
        </a:graphic>
      </p:graphicFrame>
    </p:spTree>
    <p:extLst>
      <p:ext uri="{BB962C8B-B14F-4D97-AF65-F5344CB8AC3E}">
        <p14:creationId xmlns:p14="http://schemas.microsoft.com/office/powerpoint/2010/main" val="205830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012440-5CA2-4DAE-ADF2-E7EC510CF5F9}"/>
              </a:ext>
            </a:extLst>
          </p:cNvPr>
          <p:cNvSpPr>
            <a:spLocks noGrp="1"/>
          </p:cNvSpPr>
          <p:nvPr>
            <p:ph type="title"/>
          </p:nvPr>
        </p:nvSpPr>
        <p:spPr>
          <a:xfrm>
            <a:off x="266259" y="88689"/>
            <a:ext cx="8312649" cy="859536"/>
          </a:xfrm>
        </p:spPr>
        <p:txBody>
          <a:bodyPr>
            <a:normAutofit/>
          </a:bodyPr>
          <a:lstStyle/>
          <a:p>
            <a:r>
              <a:rPr lang="en-US" sz="1800" b="1" dirty="0"/>
              <a:t/>
            </a:r>
            <a:br>
              <a:rPr lang="en-US" sz="1800" b="1" dirty="0"/>
            </a:br>
            <a:r>
              <a:rPr lang="en-US" sz="1800" b="1" dirty="0" smtClean="0"/>
              <a:t>HTTP </a:t>
            </a:r>
            <a:r>
              <a:rPr lang="en-US" sz="1800" b="1" dirty="0"/>
              <a:t>Status Code</a:t>
            </a:r>
            <a:endParaRPr lang="en-US" sz="1800" dirty="0"/>
          </a:p>
        </p:txBody>
      </p:sp>
      <p:sp>
        <p:nvSpPr>
          <p:cNvPr id="3" name="Rectangle 2">
            <a:extLst>
              <a:ext uri="{FF2B5EF4-FFF2-40B4-BE49-F238E27FC236}">
                <a16:creationId xmlns="" xmlns:a16="http://schemas.microsoft.com/office/drawing/2014/main" id="{F701355F-81DA-4BB7-9C92-C02BE3D8B06D}"/>
              </a:ext>
            </a:extLst>
          </p:cNvPr>
          <p:cNvSpPr/>
          <p:nvPr/>
        </p:nvSpPr>
        <p:spPr>
          <a:xfrm>
            <a:off x="948073" y="948225"/>
            <a:ext cx="7247853" cy="3689728"/>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t>200  - OK</a:t>
            </a:r>
          </a:p>
          <a:p>
            <a:pPr marL="285750" indent="-285750">
              <a:lnSpc>
                <a:spcPct val="150000"/>
              </a:lnSpc>
              <a:buFont typeface="Arial" panose="020B0604020202020204" pitchFamily="34" charset="0"/>
              <a:buChar char="•"/>
            </a:pPr>
            <a:r>
              <a:rPr lang="en-US" dirty="0"/>
              <a:t>201 - Created</a:t>
            </a:r>
          </a:p>
          <a:p>
            <a:pPr marL="285750" indent="-285750">
              <a:lnSpc>
                <a:spcPct val="150000"/>
              </a:lnSpc>
              <a:buFont typeface="Arial" panose="020B0604020202020204" pitchFamily="34" charset="0"/>
              <a:buChar char="•"/>
            </a:pPr>
            <a:r>
              <a:rPr lang="en-US" dirty="0"/>
              <a:t>202 - Accepted</a:t>
            </a:r>
          </a:p>
          <a:p>
            <a:pPr marL="285750" indent="-285750">
              <a:lnSpc>
                <a:spcPct val="150000"/>
              </a:lnSpc>
              <a:buFont typeface="Arial" panose="020B0604020202020204" pitchFamily="34" charset="0"/>
              <a:buChar char="•"/>
            </a:pPr>
            <a:r>
              <a:rPr lang="en-US" dirty="0"/>
              <a:t>304 - Not Modified</a:t>
            </a:r>
          </a:p>
          <a:p>
            <a:pPr marL="285750" indent="-285750">
              <a:lnSpc>
                <a:spcPct val="150000"/>
              </a:lnSpc>
              <a:buFont typeface="Arial" panose="020B0604020202020204" pitchFamily="34" charset="0"/>
              <a:buChar char="•"/>
            </a:pPr>
            <a:r>
              <a:rPr lang="en-US" dirty="0"/>
              <a:t>400 - Bad Request</a:t>
            </a:r>
          </a:p>
          <a:p>
            <a:pPr marL="285750" indent="-285750">
              <a:lnSpc>
                <a:spcPct val="150000"/>
              </a:lnSpc>
              <a:buFont typeface="Arial" panose="020B0604020202020204" pitchFamily="34" charset="0"/>
              <a:buChar char="•"/>
            </a:pPr>
            <a:r>
              <a:rPr lang="en-US" dirty="0"/>
              <a:t>401 - Unauthorized</a:t>
            </a:r>
          </a:p>
          <a:p>
            <a:pPr marL="285750" indent="-285750">
              <a:lnSpc>
                <a:spcPct val="150000"/>
              </a:lnSpc>
              <a:buFont typeface="Arial" panose="020B0604020202020204" pitchFamily="34" charset="0"/>
              <a:buChar char="•"/>
            </a:pPr>
            <a:r>
              <a:rPr lang="en-US" dirty="0"/>
              <a:t>403 - Forbidden</a:t>
            </a:r>
          </a:p>
          <a:p>
            <a:pPr marL="285750" indent="-285750">
              <a:lnSpc>
                <a:spcPct val="150000"/>
              </a:lnSpc>
              <a:buFont typeface="Arial" panose="020B0604020202020204" pitchFamily="34" charset="0"/>
              <a:buChar char="•"/>
            </a:pPr>
            <a:r>
              <a:rPr lang="en-US" dirty="0"/>
              <a:t>404 - Not Found</a:t>
            </a:r>
          </a:p>
          <a:p>
            <a:pPr marL="285750" indent="-285750">
              <a:lnSpc>
                <a:spcPct val="150000"/>
              </a:lnSpc>
              <a:buFont typeface="Arial" panose="020B0604020202020204" pitchFamily="34" charset="0"/>
              <a:buChar char="•"/>
            </a:pPr>
            <a:endParaRPr lang="en-US" sz="1600" dirty="0"/>
          </a:p>
        </p:txBody>
      </p:sp>
    </p:spTree>
    <p:extLst>
      <p:ext uri="{BB962C8B-B14F-4D97-AF65-F5344CB8AC3E}">
        <p14:creationId xmlns:p14="http://schemas.microsoft.com/office/powerpoint/2010/main" val="7298769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8" id="{3106D451-C336-4646-BC81-79E6465B2A85}" vid="{7404A21F-B64E-4569-8A13-B333C44638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0" ma:contentTypeDescription="Create a new document." ma:contentTypeScope="" ma:versionID="03814cf005c1043a69fcbf3e0b60b2c8">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1aa2d91e2c97cf3ea1917b84d2ae9624"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1830C8-F522-4AF4-83DD-915E4EE23EB4}">
  <ds:schemaRefs>
    <ds:schemaRef ds:uri="http://purl.org/dc/elements/1.1/"/>
    <ds:schemaRef ds:uri="http://schemas.microsoft.com/sharepoint/v3/fields"/>
    <ds:schemaRef ds:uri="http://schemas.microsoft.com/office/infopath/2007/PartnerControls"/>
    <ds:schemaRef ds:uri="http://www.w3.org/XML/1998/namespace"/>
    <ds:schemaRef ds:uri="http://purl.org/dc/terms/"/>
    <ds:schemaRef ds:uri="http://schemas.openxmlformats.org/package/2006/metadata/core-properties"/>
    <ds:schemaRef ds:uri="http://schemas.microsoft.com/office/2006/documentManagement/types"/>
    <ds:schemaRef ds:uri="f9b258c7-9c72-463b-80f6-91d061ebb25d"/>
    <ds:schemaRef ds:uri="http://schemas.microsoft.com/office/2006/metadata/properties"/>
    <ds:schemaRef ds:uri="http://purl.org/dc/dcmitype/"/>
    <ds:schemaRef ds:uri="26bed2a0-a239-4228-bd8e-b46f54fc12da"/>
  </ds:schemaRefs>
</ds:datastoreItem>
</file>

<file path=customXml/itemProps2.xml><?xml version="1.0" encoding="utf-8"?>
<ds:datastoreItem xmlns:ds="http://schemas.openxmlformats.org/officeDocument/2006/customXml" ds:itemID="{2BA35154-E254-4EFE-8B31-1C842F7840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26bed2a0-a239-4228-bd8e-b46f54fc12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673CDC-8BE6-4391-ABD9-A817C61AB8C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19025</TotalTime>
  <Words>1561</Words>
  <Application>Microsoft Office PowerPoint</Application>
  <PresentationFormat>On-screen Show (4:3)</PresentationFormat>
  <Paragraphs>344</Paragraphs>
  <Slides>26</Slides>
  <Notes>18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3" baseType="lpstr">
      <vt:lpstr>Arial</vt:lpstr>
      <vt:lpstr>Calibri</vt:lpstr>
      <vt:lpstr>Candara</vt:lpstr>
      <vt:lpstr>Verdana</vt:lpstr>
      <vt:lpstr>Wingdings</vt:lpstr>
      <vt:lpstr>Section slides</vt:lpstr>
      <vt:lpstr>think-cell Slide</vt:lpstr>
      <vt:lpstr>Basic Spring 5.0</vt:lpstr>
      <vt:lpstr>Lesson Objectives</vt:lpstr>
      <vt:lpstr>Spring MVC REST Workflow</vt:lpstr>
      <vt:lpstr> Spring REST Introduction</vt:lpstr>
      <vt:lpstr>  Life cycle of a Request in Spring MVC Restful</vt:lpstr>
      <vt:lpstr>Why REST Controller ?</vt:lpstr>
      <vt:lpstr> HTTP methods in REST</vt:lpstr>
      <vt:lpstr> HTTP Status Code</vt:lpstr>
      <vt:lpstr> HTTP Status Code</vt:lpstr>
      <vt:lpstr> HTTP request mapping</vt:lpstr>
      <vt:lpstr>RESTful URLs – HTTP methods</vt:lpstr>
      <vt:lpstr> @PathVariable Annotation</vt:lpstr>
      <vt:lpstr>ResponseEntity Object</vt:lpstr>
      <vt:lpstr>@RequestBody annotation </vt:lpstr>
      <vt:lpstr>Cross-Origin Resource Sharing (CORS)</vt:lpstr>
      <vt:lpstr> @CrossOrigin Annotation Attributes</vt:lpstr>
      <vt:lpstr>@CrossOrigin Annotation Attributes</vt:lpstr>
      <vt:lpstr>Cross-Origin Resource Sharing (CORS)</vt:lpstr>
      <vt:lpstr>Cross-Origin Resource Sharing (CORS)</vt:lpstr>
      <vt:lpstr>REST Testing</vt:lpstr>
      <vt:lpstr>  Spring RestTemplate Methods</vt:lpstr>
      <vt:lpstr> Demo: SpringRESTDemos</vt:lpstr>
      <vt:lpstr>Summery</vt:lpstr>
      <vt:lpstr>Spring ReSTful  Lab</vt:lpstr>
      <vt:lpstr>Review Question</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dc:title>
  <dc:creator>iGATE</dc:creator>
  <cp:lastModifiedBy>Srivastava, Vaishali</cp:lastModifiedBy>
  <cp:revision>399</cp:revision>
  <dcterms:created xsi:type="dcterms:W3CDTF">2012-05-18T02:59:15Z</dcterms:created>
  <dcterms:modified xsi:type="dcterms:W3CDTF">2020-07-30T13:11:13Z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ies>
</file>