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6"/>
  </p:notesMasterIdLst>
  <p:sldIdLst>
    <p:sldId id="256" r:id="rId2"/>
    <p:sldId id="258" r:id="rId3"/>
    <p:sldId id="322" r:id="rId4"/>
    <p:sldId id="260" r:id="rId5"/>
    <p:sldId id="257" r:id="rId6"/>
    <p:sldId id="313" r:id="rId7"/>
    <p:sldId id="316" r:id="rId8"/>
    <p:sldId id="314" r:id="rId9"/>
    <p:sldId id="317" r:id="rId10"/>
    <p:sldId id="315" r:id="rId11"/>
    <p:sldId id="319" r:id="rId12"/>
    <p:sldId id="318" r:id="rId13"/>
    <p:sldId id="323" r:id="rId14"/>
    <p:sldId id="320" r:id="rId15"/>
    <p:sldId id="324" r:id="rId16"/>
    <p:sldId id="321" r:id="rId17"/>
    <p:sldId id="325" r:id="rId18"/>
    <p:sldId id="326" r:id="rId19"/>
    <p:sldId id="327" r:id="rId20"/>
    <p:sldId id="328" r:id="rId21"/>
    <p:sldId id="330" r:id="rId22"/>
    <p:sldId id="331" r:id="rId23"/>
    <p:sldId id="332" r:id="rId24"/>
    <p:sldId id="333" r:id="rId25"/>
  </p:sldIdLst>
  <p:sldSz cx="9144000" cy="5143500" type="screen16x9"/>
  <p:notesSz cx="6858000" cy="9144000"/>
  <p:embeddedFontLst>
    <p:embeddedFont>
      <p:font typeface="Barlow SemiBold" panose="00000700000000000000" pitchFamily="2" charset="0"/>
      <p:regular r:id="rId27"/>
      <p:bold r:id="rId28"/>
      <p:italic r:id="rId29"/>
      <p:boldItalic r:id="rId30"/>
    </p:embeddedFont>
    <p:embeddedFont>
      <p:font typeface="Commissioner" panose="020B0604020202020204" charset="0"/>
      <p:regular r:id="rId31"/>
      <p:bold r:id="rId32"/>
    </p:embeddedFont>
    <p:embeddedFont>
      <p:font typeface="Commissioner ExtraBold" charset="0"/>
      <p:bold r:id="rId33"/>
    </p:embeddedFont>
    <p:embeddedFont>
      <p:font typeface="Syne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1BA314-9567-47D1-8034-8C4ED07EFCBD}">
  <a:tblStyle styleId="{C41BA314-9567-47D1-8034-8C4ED07EFC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640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43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710ee6a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710ee6a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710ee6a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710ee6a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970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710ee6ad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710ee6ad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246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562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135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83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0625" y="4473225"/>
            <a:ext cx="4115987" cy="769394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65275" y="-156625"/>
            <a:ext cx="2453450" cy="158050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36925" y="-5398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3995726">
            <a:off x="-130622" y="3655115"/>
            <a:ext cx="2199510" cy="1987525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644234">
            <a:off x="6088289" y="3622766"/>
            <a:ext cx="3520410" cy="179935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8250" y="-738525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430479">
            <a:off x="48915" y="-222860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098900" y="3115900"/>
            <a:ext cx="2290125" cy="220645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flipH="1">
            <a:off x="-2339200" y="-202835"/>
            <a:ext cx="3678948" cy="236996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277150" y="2601950"/>
            <a:ext cx="2933467" cy="2884739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158125" y="-793875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6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1276825" y="-338425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10800000">
            <a:off x="6583825" y="4295000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706900" y="-259775"/>
            <a:ext cx="2531000" cy="129345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7916175" y="4193400"/>
            <a:ext cx="1538510" cy="1000431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5400000">
            <a:off x="213009" y="3380700"/>
            <a:ext cx="1000431" cy="2971193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-681475" y="-849132"/>
            <a:ext cx="2789405" cy="2016024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377925" y="3965475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1698900" y="2304824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5685928" y="2304288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5685928" y="3849660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-2872720" y="317202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 flipH="1">
            <a:off x="4764725" y="-2247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/>
          <p:nvPr/>
        </p:nvSpPr>
        <p:spPr>
          <a:xfrm rot="4500029">
            <a:off x="93659" y="2718207"/>
            <a:ext cx="3543161" cy="341370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8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ctrTitle"/>
          </p:nvPr>
        </p:nvSpPr>
        <p:spPr>
          <a:xfrm>
            <a:off x="589780" y="1495585"/>
            <a:ext cx="7678566" cy="22591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ANALISIS SISTEM INFORMASI SURAT MASUK &amp; SURAT KELUAR SEKRETARIAT FRAKSI DEWAN PERWAKILAN RAKYAT RI</a:t>
            </a:r>
            <a:endParaRPr sz="3600" dirty="0"/>
          </a:p>
        </p:txBody>
      </p:sp>
      <p:sp>
        <p:nvSpPr>
          <p:cNvPr id="297" name="Google Shape;297;p37"/>
          <p:cNvSpPr/>
          <p:nvPr/>
        </p:nvSpPr>
        <p:spPr>
          <a:xfrm>
            <a:off x="2481613" y="3843742"/>
            <a:ext cx="38949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subTitle" idx="1"/>
          </p:nvPr>
        </p:nvSpPr>
        <p:spPr>
          <a:xfrm>
            <a:off x="2561063" y="3902092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Maura Tri Amelia Putri 1192002023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54E4FC-0F34-C0B8-ABFC-59F5E2214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790" y="77492"/>
            <a:ext cx="2555138" cy="12476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6" name="Picture 2" descr="Logo Gedung Dpr Ri Vector">
            <a:extLst>
              <a:ext uri="{FF2B5EF4-FFF2-40B4-BE49-F238E27FC236}">
                <a16:creationId xmlns:a16="http://schemas.microsoft.com/office/drawing/2014/main" id="{6627378C-F522-EB15-3CE0-F01942EA3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019" y="74961"/>
            <a:ext cx="1359188" cy="13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donesia in Focus: Indonesian Democratic Party of Struggle ( PDI - P ...">
            <a:extLst>
              <a:ext uri="{FF2B5EF4-FFF2-40B4-BE49-F238E27FC236}">
                <a16:creationId xmlns:a16="http://schemas.microsoft.com/office/drawing/2014/main" id="{50ADAB8D-63D1-FAA3-97E6-87498B0DE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59" y="-25033"/>
            <a:ext cx="2352654" cy="14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9824-6614-3194-74F9-5138E1FC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Uraian</a:t>
            </a:r>
            <a:r>
              <a:rPr lang="en-US" dirty="0"/>
              <a:t> </a:t>
            </a:r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E70EB-BB88-AA29-C73A-2185983C6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3265" y="1184222"/>
            <a:ext cx="3443164" cy="3669296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kerja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praktek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Sekretariat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DPR RI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Partai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Golkar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Jl.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Jenderal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Gatot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Subroto,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Senayan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Jakarta 10270. Bagian kerja dan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wilayah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administratif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Masa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dimulai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tanggal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September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Desember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berlangsung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Senin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sampaiJumat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kerja)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pukul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09.00 WIB. WIB pada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pukul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15.00. WIB.</a:t>
            </a:r>
          </a:p>
          <a:p>
            <a:pPr marL="114300" indent="0" algn="just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kerja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praktek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CFDB8-CFEC-3A4A-4E2A-2707D5DC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" y="999804"/>
            <a:ext cx="4971011" cy="40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4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Solving</a:t>
            </a:r>
            <a:endParaRPr dirty="0"/>
          </a:p>
        </p:txBody>
      </p:sp>
      <p:sp>
        <p:nvSpPr>
          <p:cNvPr id="354" name="Google Shape;354;p41"/>
          <p:cNvSpPr txBox="1">
            <a:spLocks noGrp="1"/>
          </p:cNvSpPr>
          <p:nvPr>
            <p:ph type="subTitle" idx="1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60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B7F5-F937-2B92-893E-655393F2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0E877-1D38-2708-1E1E-15A3A23A8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Kendala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Kendala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 oleh Kantor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Sekretariat</a:t>
            </a:r>
            <a:r>
              <a:rPr lang="en-US" dirty="0"/>
              <a:t> </a:t>
            </a:r>
            <a:r>
              <a:rPr lang="en-US" dirty="0" err="1"/>
              <a:t>Fraksi</a:t>
            </a:r>
            <a:r>
              <a:rPr lang="en-US" dirty="0"/>
              <a:t> </a:t>
            </a:r>
            <a:r>
              <a:rPr lang="en-US" dirty="0" err="1"/>
              <a:t>Partai</a:t>
            </a:r>
            <a:r>
              <a:rPr lang="en-US" dirty="0"/>
              <a:t> </a:t>
            </a:r>
            <a:r>
              <a:rPr lang="en-US" dirty="0" err="1"/>
              <a:t>Golkar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dan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pada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/ </a:t>
            </a:r>
            <a:r>
              <a:rPr lang="en-US" dirty="0" err="1"/>
              <a:t>masih</a:t>
            </a:r>
            <a:r>
              <a:rPr lang="en-US" dirty="0"/>
              <a:t> manual.</a:t>
            </a:r>
          </a:p>
          <a:p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kertasnya</a:t>
            </a:r>
            <a:r>
              <a:rPr lang="en-US" dirty="0"/>
              <a:t> </a:t>
            </a:r>
            <a:r>
              <a:rPr lang="en-US" dirty="0" err="1"/>
              <a:t>lepas</a:t>
            </a:r>
            <a:r>
              <a:rPr lang="en-US" dirty="0"/>
              <a:t> dan </a:t>
            </a:r>
            <a:r>
              <a:rPr lang="en-US" dirty="0" err="1"/>
              <a:t>hilang</a:t>
            </a:r>
            <a:r>
              <a:rPr lang="en-US" dirty="0"/>
              <a:t>.</a:t>
            </a:r>
          </a:p>
          <a:p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yang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/ </a:t>
            </a:r>
            <a:r>
              <a:rPr lang="en-US" dirty="0" err="1"/>
              <a:t>bulan</a:t>
            </a:r>
            <a:r>
              <a:rPr lang="en-US" dirty="0"/>
              <a:t> dan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</a:t>
            </a:r>
            <a:r>
              <a:rPr lang="en-US" dirty="0" err="1"/>
              <a:t>laporan</a:t>
            </a:r>
            <a:r>
              <a:rPr lang="en-US" dirty="0"/>
              <a:t>. </a:t>
            </a:r>
          </a:p>
          <a:p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4.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tumpukan</a:t>
            </a:r>
            <a:r>
              <a:rPr lang="en-US" dirty="0"/>
              <a:t> </a:t>
            </a:r>
            <a:r>
              <a:rPr lang="en-US" dirty="0" err="1"/>
              <a:t>kertas</a:t>
            </a:r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Solusi</a:t>
            </a:r>
          </a:p>
          <a:p>
            <a:pPr marL="114300" indent="0">
              <a:buNone/>
            </a:pPr>
            <a:r>
              <a:rPr lang="en-US" dirty="0" err="1"/>
              <a:t>Kondisi</a:t>
            </a:r>
            <a:r>
              <a:rPr lang="en-US" dirty="0"/>
              <a:t> ideal yang </a:t>
            </a:r>
            <a:r>
              <a:rPr lang="en-US" dirty="0" err="1"/>
              <a:t>diharapkan</a:t>
            </a:r>
            <a:r>
              <a:rPr lang="en-US" dirty="0"/>
              <a:t>, </a:t>
            </a:r>
            <a:r>
              <a:rPr lang="en-US" dirty="0" err="1"/>
              <a:t>sehubungan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dan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mestinya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2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Analisa sistem yang berjalan</a:t>
            </a:r>
            <a:endParaRPr dirty="0"/>
          </a:p>
        </p:txBody>
      </p:sp>
      <p:sp>
        <p:nvSpPr>
          <p:cNvPr id="354" name="Google Shape;354;p41"/>
          <p:cNvSpPr txBox="1">
            <a:spLocks noGrp="1"/>
          </p:cNvSpPr>
          <p:nvPr>
            <p:ph type="subTitle" idx="1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386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DF03-1900-94F7-B0A5-0685C972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berjalan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CB735-CB37-906C-C411-AE079C92C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934" y="1958506"/>
            <a:ext cx="2595266" cy="1226487"/>
          </a:xfrm>
        </p:spPr>
        <p:txBody>
          <a:bodyPr/>
          <a:lstStyle/>
          <a:p>
            <a:pPr marL="114300" indent="0">
              <a:buNone/>
            </a:pPr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Prosedur pembuatan surat yang sedang berjalan di Sekretariat Frakasi Partai Golkar melalui beberapa tahapan antara lain 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4067A-42FD-B76E-E2E8-09F16327F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359" y="1355896"/>
            <a:ext cx="4870700" cy="26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1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 Usulan</a:t>
            </a:r>
            <a:endParaRPr dirty="0"/>
          </a:p>
        </p:txBody>
      </p:sp>
      <p:sp>
        <p:nvSpPr>
          <p:cNvPr id="354" name="Google Shape;354;p41"/>
          <p:cNvSpPr txBox="1">
            <a:spLocks noGrp="1"/>
          </p:cNvSpPr>
          <p:nvPr>
            <p:ph type="subTitle" idx="1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840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E2B0-7545-3E81-6020-4DAB7B7D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Alira</a:t>
            </a:r>
            <a:r>
              <a:rPr lang="en-US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40386-35E9-DB24-6349-7421291E5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735" y="1188617"/>
            <a:ext cx="2394065" cy="316950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Aliran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(DAD)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darimana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proses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tersimpan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proses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dikenakan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data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1CC83-3685-DA02-E401-84EEF6805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3" y="1188617"/>
            <a:ext cx="5618642" cy="29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36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2171-72C2-1B09-9D7B-3C543DBA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Berjenjang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27A15-E491-C8C0-3743-CEEC00BDA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866" y="1184203"/>
            <a:ext cx="1996648" cy="316950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berjenjang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Diagram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menjelaskan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5E094-3694-5085-621B-1ACEDAE70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68" y="1184203"/>
            <a:ext cx="4057859" cy="34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4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A3B9-3A72-933B-B55D-EC3CC85C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8E4E0-5E5A-F14F-3FD5-1AADB6E5A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9236" y="1271847"/>
            <a:ext cx="2071464" cy="2776451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E08E1-A58A-8BB8-85BF-CFE083967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35" y="1271847"/>
            <a:ext cx="5426800" cy="37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84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40A2-B4AC-3E26-781C-D92371C8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1209A-8876-2C88-2909-459EBB727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2734" y="2456051"/>
            <a:ext cx="2818016" cy="869040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Keterangan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1143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: Primary Key /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Utama </a:t>
            </a:r>
          </a:p>
          <a:p>
            <a:pPr marL="1143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(**) : Foreign Key /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DD050-B712-6B31-764F-BA1EC5D3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10" y="1156156"/>
            <a:ext cx="4839652" cy="365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6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/>
          <p:nvPr/>
        </p:nvSpPr>
        <p:spPr>
          <a:xfrm>
            <a:off x="5640625" y="3133238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5640625" y="162665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1674150" y="315215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1674150" y="160775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4751150" y="3074770"/>
            <a:ext cx="8334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751150" y="1550775"/>
            <a:ext cx="8334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748577" y="3074764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748577" y="1550764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18" name="Google Shape;318;p39"/>
          <p:cNvSpPr txBox="1">
            <a:spLocks noGrp="1"/>
          </p:cNvSpPr>
          <p:nvPr>
            <p:ph type="title" idx="2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319" name="Google Shape;319;p39"/>
          <p:cNvSpPr txBox="1">
            <a:spLocks noGrp="1"/>
          </p:cNvSpPr>
          <p:nvPr>
            <p:ph type="subTitle" idx="1"/>
          </p:nvPr>
        </p:nvSpPr>
        <p:spPr>
          <a:xfrm>
            <a:off x="1698900" y="2304824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of the section here</a:t>
            </a:r>
            <a:endParaRPr/>
          </a:p>
        </p:txBody>
      </p:sp>
      <p:sp>
        <p:nvSpPr>
          <p:cNvPr id="320" name="Google Shape;320;p39"/>
          <p:cNvSpPr txBox="1">
            <a:spLocks noGrp="1"/>
          </p:cNvSpPr>
          <p:nvPr>
            <p:ph type="title" idx="3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1" name="Google Shape;321;p39"/>
          <p:cNvSpPr txBox="1">
            <a:spLocks noGrp="1"/>
          </p:cNvSpPr>
          <p:nvPr>
            <p:ph type="title" idx="4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Pelaksanaan</a:t>
            </a:r>
            <a:endParaRPr dirty="0"/>
          </a:p>
        </p:txBody>
      </p:sp>
      <p:sp>
        <p:nvSpPr>
          <p:cNvPr id="322" name="Google Shape;322;p39"/>
          <p:cNvSpPr txBox="1">
            <a:spLocks noGrp="1"/>
          </p:cNvSpPr>
          <p:nvPr>
            <p:ph type="subTitle" idx="5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of the section here</a:t>
            </a:r>
            <a:endParaRPr/>
          </a:p>
        </p:txBody>
      </p:sp>
      <p:sp>
        <p:nvSpPr>
          <p:cNvPr id="323" name="Google Shape;323;p39"/>
          <p:cNvSpPr txBox="1">
            <a:spLocks noGrp="1"/>
          </p:cNvSpPr>
          <p:nvPr>
            <p:ph type="title" idx="6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4" name="Google Shape;324;p39"/>
          <p:cNvSpPr txBox="1">
            <a:spLocks noGrp="1"/>
          </p:cNvSpPr>
          <p:nvPr>
            <p:ph type="title" idx="7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Uraian Tugas </a:t>
            </a:r>
            <a:endParaRPr dirty="0"/>
          </a:p>
        </p:txBody>
      </p:sp>
      <p:sp>
        <p:nvSpPr>
          <p:cNvPr id="325" name="Google Shape;325;p39"/>
          <p:cNvSpPr txBox="1">
            <a:spLocks noGrp="1"/>
          </p:cNvSpPr>
          <p:nvPr>
            <p:ph type="subTitle" idx="8"/>
          </p:nvPr>
        </p:nvSpPr>
        <p:spPr>
          <a:xfrm>
            <a:off x="5685928" y="2304288"/>
            <a:ext cx="2744100" cy="4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of the section here</a:t>
            </a:r>
            <a:endParaRPr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9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7" name="Google Shape;327;p39"/>
          <p:cNvSpPr txBox="1">
            <a:spLocks noGrp="1"/>
          </p:cNvSpPr>
          <p:nvPr>
            <p:ph type="title" idx="13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Solving</a:t>
            </a:r>
            <a:endParaRPr dirty="0"/>
          </a:p>
        </p:txBody>
      </p:sp>
      <p:sp>
        <p:nvSpPr>
          <p:cNvPr id="328" name="Google Shape;328;p39"/>
          <p:cNvSpPr txBox="1">
            <a:spLocks noGrp="1"/>
          </p:cNvSpPr>
          <p:nvPr>
            <p:ph type="subTitle" idx="14"/>
          </p:nvPr>
        </p:nvSpPr>
        <p:spPr>
          <a:xfrm>
            <a:off x="5685928" y="3849660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of the section here</a:t>
            </a:r>
            <a:endParaRPr/>
          </a:p>
        </p:txBody>
      </p:sp>
      <p:sp>
        <p:nvSpPr>
          <p:cNvPr id="329" name="Google Shape;329;p39"/>
          <p:cNvSpPr txBox="1">
            <a:spLocks noGrp="1"/>
          </p:cNvSpPr>
          <p:nvPr>
            <p:ph type="title" idx="15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Desain Input dan Output</a:t>
            </a:r>
            <a:endParaRPr dirty="0"/>
          </a:p>
        </p:txBody>
      </p:sp>
      <p:sp>
        <p:nvSpPr>
          <p:cNvPr id="354" name="Google Shape;354;p41"/>
          <p:cNvSpPr txBox="1">
            <a:spLocks noGrp="1"/>
          </p:cNvSpPr>
          <p:nvPr>
            <p:ph type="subTitle" idx="1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enter a subtitle here if you need it</a:t>
            </a:r>
            <a:endParaRPr dirty="0"/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238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83C8-A265-9463-482B-A9AEC3DF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yang </a:t>
            </a:r>
            <a:r>
              <a:rPr lang="en-US" dirty="0" err="1"/>
              <a:t>dibuat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AC13A-5D7B-99FB-F8BC-D8FF5168F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338" y="3893941"/>
            <a:ext cx="2157986" cy="328924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Form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4A65B-108A-F3E5-FCE6-CE0C422A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87" y="1235182"/>
            <a:ext cx="3695890" cy="2444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A8C61B-9C21-BC19-A78B-D3ED5B1CA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268" y="1212493"/>
            <a:ext cx="3424101" cy="249025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E3D144E-7858-0007-30FC-06776AA35BFD}"/>
              </a:ext>
            </a:extLst>
          </p:cNvPr>
          <p:cNvSpPr txBox="1">
            <a:spLocks/>
          </p:cNvSpPr>
          <p:nvPr/>
        </p:nvSpPr>
        <p:spPr>
          <a:xfrm>
            <a:off x="5270268" y="3827379"/>
            <a:ext cx="2157986" cy="32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lpha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roman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lpha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roman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lpha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roman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114300" indent="0">
              <a:buFont typeface="Syne"/>
              <a:buNone/>
            </a:pPr>
            <a:r>
              <a:rPr lang="en-US" dirty="0"/>
              <a:t>Form Data Surat Masuk</a:t>
            </a:r>
          </a:p>
        </p:txBody>
      </p:sp>
    </p:spTree>
    <p:extLst>
      <p:ext uri="{BB962C8B-B14F-4D97-AF65-F5344CB8AC3E}">
        <p14:creationId xmlns:p14="http://schemas.microsoft.com/office/powerpoint/2010/main" val="421103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B16419-3376-F947-71D3-EED1D0629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798" y="3293166"/>
            <a:ext cx="1805556" cy="267079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Form Data </a:t>
            </a:r>
            <a:r>
              <a:rPr lang="en-US" dirty="0" err="1"/>
              <a:t>Disposisi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69048-C3AF-FEFD-9E73-67B6B6C8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2" y="927875"/>
            <a:ext cx="3333216" cy="2277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EE1EC-2A0C-F962-9062-660A17E9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893" y="861373"/>
            <a:ext cx="3261309" cy="243179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AE512915-3D82-079C-D0F0-DE00D6346640}"/>
              </a:ext>
            </a:extLst>
          </p:cNvPr>
          <p:cNvSpPr txBox="1">
            <a:spLocks/>
          </p:cNvSpPr>
          <p:nvPr/>
        </p:nvSpPr>
        <p:spPr>
          <a:xfrm>
            <a:off x="5286893" y="3510742"/>
            <a:ext cx="1805556" cy="26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lpha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roman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lpha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roman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lpha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roman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114300" indent="0">
              <a:buFont typeface="Syne"/>
              <a:buNone/>
            </a:pPr>
            <a:r>
              <a:rPr lang="en-US" dirty="0"/>
              <a:t>Form Data Surat </a:t>
            </a:r>
            <a:r>
              <a:rPr lang="en-US" dirty="0" err="1"/>
              <a:t>Keluar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45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69D811-B054-14D0-AB29-921AE7CC2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718" y="3967436"/>
            <a:ext cx="2096502" cy="27318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Form Laporan Surat Masuk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F318D-C608-E20F-4738-B69CE583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13" y="811320"/>
            <a:ext cx="4211815" cy="3054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FC015C-4183-F8B7-A850-0A1FE233D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140" y="811320"/>
            <a:ext cx="3910092" cy="3054099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4AC18A4F-1FD9-845A-E0C2-284C331D04A2}"/>
              </a:ext>
            </a:extLst>
          </p:cNvPr>
          <p:cNvSpPr txBox="1">
            <a:spLocks/>
          </p:cNvSpPr>
          <p:nvPr/>
        </p:nvSpPr>
        <p:spPr>
          <a:xfrm>
            <a:off x="4782140" y="3967436"/>
            <a:ext cx="2096502" cy="27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lpha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roman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lpha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roman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alpha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AutoNum type="romanLcPeriod"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114300" indent="0">
              <a:buFont typeface="Syne"/>
              <a:buNone/>
            </a:pPr>
            <a:r>
              <a:rPr lang="en-US" dirty="0"/>
              <a:t>Form Laporan Surat </a:t>
            </a:r>
            <a:r>
              <a:rPr lang="en-US" dirty="0" err="1"/>
              <a:t>Keluar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8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CDF12B7-ECDC-23F4-87C2-13CBB71C5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783" y="3883178"/>
            <a:ext cx="2154691" cy="273186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Form Laporan </a:t>
            </a:r>
            <a:r>
              <a:rPr lang="en-US" dirty="0" err="1"/>
              <a:t>DIsposisi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49FA2-02C1-FF6A-43FF-CC4F5D3E0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83" y="629689"/>
            <a:ext cx="4248368" cy="31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5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/>
          <p:nvPr/>
        </p:nvSpPr>
        <p:spPr>
          <a:xfrm>
            <a:off x="5640625" y="162665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1674150" y="315215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1674150" y="160775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751150" y="1550775"/>
            <a:ext cx="8334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748577" y="3074764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748577" y="1550764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18" name="Google Shape;318;p39"/>
          <p:cNvSpPr txBox="1">
            <a:spLocks noGrp="1"/>
          </p:cNvSpPr>
          <p:nvPr>
            <p:ph type="title" idx="2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Analisa sistem yang ada</a:t>
            </a:r>
            <a:endParaRPr dirty="0"/>
          </a:p>
        </p:txBody>
      </p:sp>
      <p:sp>
        <p:nvSpPr>
          <p:cNvPr id="319" name="Google Shape;319;p39"/>
          <p:cNvSpPr txBox="1">
            <a:spLocks noGrp="1"/>
          </p:cNvSpPr>
          <p:nvPr>
            <p:ph type="subTitle" idx="1"/>
          </p:nvPr>
        </p:nvSpPr>
        <p:spPr>
          <a:xfrm>
            <a:off x="1698900" y="2304824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of the section here</a:t>
            </a:r>
            <a:endParaRPr/>
          </a:p>
        </p:txBody>
      </p:sp>
      <p:sp>
        <p:nvSpPr>
          <p:cNvPr id="320" name="Google Shape;320;p39"/>
          <p:cNvSpPr txBox="1">
            <a:spLocks noGrp="1"/>
          </p:cNvSpPr>
          <p:nvPr>
            <p:ph type="title" idx="3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21" name="Google Shape;321;p39"/>
          <p:cNvSpPr txBox="1">
            <a:spLocks noGrp="1"/>
          </p:cNvSpPr>
          <p:nvPr>
            <p:ph type="title" idx="4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 Usulan</a:t>
            </a:r>
            <a:endParaRPr dirty="0"/>
          </a:p>
        </p:txBody>
      </p:sp>
      <p:sp>
        <p:nvSpPr>
          <p:cNvPr id="322" name="Google Shape;322;p39"/>
          <p:cNvSpPr txBox="1">
            <a:spLocks noGrp="1"/>
          </p:cNvSpPr>
          <p:nvPr>
            <p:ph type="subTitle" idx="5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of the section here</a:t>
            </a:r>
            <a:endParaRPr/>
          </a:p>
        </p:txBody>
      </p:sp>
      <p:sp>
        <p:nvSpPr>
          <p:cNvPr id="323" name="Google Shape;323;p39"/>
          <p:cNvSpPr txBox="1">
            <a:spLocks noGrp="1"/>
          </p:cNvSpPr>
          <p:nvPr>
            <p:ph type="title" idx="6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24" name="Google Shape;324;p39"/>
          <p:cNvSpPr txBox="1">
            <a:spLocks noGrp="1"/>
          </p:cNvSpPr>
          <p:nvPr>
            <p:ph type="title" idx="7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Desain Input dan Output</a:t>
            </a:r>
            <a:endParaRPr dirty="0"/>
          </a:p>
        </p:txBody>
      </p:sp>
      <p:sp>
        <p:nvSpPr>
          <p:cNvPr id="325" name="Google Shape;325;p39"/>
          <p:cNvSpPr txBox="1">
            <a:spLocks noGrp="1"/>
          </p:cNvSpPr>
          <p:nvPr>
            <p:ph type="subTitle" idx="8"/>
          </p:nvPr>
        </p:nvSpPr>
        <p:spPr>
          <a:xfrm>
            <a:off x="5685928" y="2304288"/>
            <a:ext cx="2744100" cy="4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of the section here</a:t>
            </a:r>
            <a:endParaRPr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9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8053B2-6136-F154-E615-6D70ED456BF7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66C7BF-B812-10C9-0331-DBE2D56CA8DA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BAA187-C3C8-89E8-9EB2-9622B9DE7331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354" name="Google Shape;354;p41"/>
          <p:cNvSpPr txBox="1">
            <a:spLocks noGrp="1"/>
          </p:cNvSpPr>
          <p:nvPr>
            <p:ph type="subTitle" idx="1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304" name="Google Shape;304;p38"/>
          <p:cNvSpPr txBox="1">
            <a:spLocks noGrp="1"/>
          </p:cNvSpPr>
          <p:nvPr>
            <p:ph type="subTitle" idx="1"/>
          </p:nvPr>
        </p:nvSpPr>
        <p:spPr>
          <a:xfrm>
            <a:off x="314189" y="987000"/>
            <a:ext cx="8538866" cy="31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Informasi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(TIK) di era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infomasi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diperhatikan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tentunya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berkembang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terkena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dampak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berkembangnya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Informasi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nantinya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(TIK)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peralatan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pemrosesan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kegunaan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infomasi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juga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jauh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Kurniawansyah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2014).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keterampilan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mengolah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diberbagai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Informasi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diimplementasikan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dikelola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didukung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sukses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gangguan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era digital.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infrastruktur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penunjang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aktifitas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. Oleh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Informasi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134087-B11C-409C-3AAD-984865AF4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00" y="689956"/>
            <a:ext cx="7717500" cy="4004569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kesempatan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dunia kerja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berkarir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bangku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perkuliahan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Informasi Universitas Bakrie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mewajibkan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Kerja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Praktek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kuliah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(FTK042),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ditunjukkan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Informasi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keadaan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kerja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mengimplementasikan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perkuliahan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dunia kerja.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mempraktekkan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ketrampilan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kampus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dunia kerja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di Universitas Bakrie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beradaptasi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dunia kerja. </a:t>
            </a:r>
          </a:p>
          <a:p>
            <a:pPr marL="11430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Sekretariat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jenderal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DPR RI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negara.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mempersiapkan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kunjungan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kerja,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website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DPR RI.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infomasi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pengurusan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pemberkasannya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era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berkembang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Solusi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Informasi, agar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dikerjakan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98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Pelaksanaan</a:t>
            </a:r>
            <a:endParaRPr dirty="0"/>
          </a:p>
        </p:txBody>
      </p:sp>
      <p:sp>
        <p:nvSpPr>
          <p:cNvPr id="354" name="Google Shape;354;p41"/>
          <p:cNvSpPr txBox="1">
            <a:spLocks noGrp="1"/>
          </p:cNvSpPr>
          <p:nvPr>
            <p:ph type="subTitle" idx="1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651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22BA-C90C-4B0F-FD42-ABC01018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Pelaksanaan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C70AE-6B20-A5B6-E5C3-BD6733D72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698" y="1180407"/>
            <a:ext cx="8040002" cy="3514118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kerja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praktek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memenuhi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kuliah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(FTK042) Program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Informasi. </a:t>
            </a:r>
          </a:p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kerja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rangka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membandingkan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didapatkan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kuliah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sebenarnya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Mengukur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diminati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melatih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disiplin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kerja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mematuhi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peraturan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berlaku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(problem solving)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kerja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praktek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kerja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praktek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menyiapkan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menghadapi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kerja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dilaksanakannya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kerja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praktek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1382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Uraian Tugas</a:t>
            </a:r>
            <a:endParaRPr dirty="0"/>
          </a:p>
        </p:txBody>
      </p:sp>
      <p:sp>
        <p:nvSpPr>
          <p:cNvPr id="354" name="Google Shape;354;p41"/>
          <p:cNvSpPr txBox="1">
            <a:spLocks noGrp="1"/>
          </p:cNvSpPr>
          <p:nvPr>
            <p:ph type="subTitle" idx="1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4240381"/>
      </p:ext>
    </p:extLst>
  </p:cSld>
  <p:clrMapOvr>
    <a:masterClrMapping/>
  </p:clrMapOvr>
</p:sld>
</file>

<file path=ppt/theme/theme1.xml><?xml version="1.0" encoding="utf-8"?>
<a:theme xmlns:a="http://schemas.openxmlformats.org/drawingml/2006/main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1179</Words>
  <Application>Microsoft Office PowerPoint</Application>
  <PresentationFormat>On-screen Show (16:9)</PresentationFormat>
  <Paragraphs>102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Commissioner ExtraBold</vt:lpstr>
      <vt:lpstr>Arial</vt:lpstr>
      <vt:lpstr>Barlow SemiBold</vt:lpstr>
      <vt:lpstr>Commissioner</vt:lpstr>
      <vt:lpstr>Times New Roman</vt:lpstr>
      <vt:lpstr>Syne</vt:lpstr>
      <vt:lpstr>Wind Energy Supplier Pitch Deck by Slidesgo</vt:lpstr>
      <vt:lpstr>ANALISIS SISTEM INFORMASI SURAT MASUK &amp; SURAT KELUAR SEKRETARIAT FRAKSI DEWAN PERWAKILAN RAKYAT RI</vt:lpstr>
      <vt:lpstr>TABLE OF CONTENTS</vt:lpstr>
      <vt:lpstr>TABLE OF CONTENTS</vt:lpstr>
      <vt:lpstr>Latar Belakang</vt:lpstr>
      <vt:lpstr>Latar Belakang</vt:lpstr>
      <vt:lpstr>PowerPoint Presentation</vt:lpstr>
      <vt:lpstr>Tujuan Pelaksanaan</vt:lpstr>
      <vt:lpstr>Tujuan Pelaksanaan</vt:lpstr>
      <vt:lpstr>Uraian Tugas</vt:lpstr>
      <vt:lpstr>Uraian Tugas</vt:lpstr>
      <vt:lpstr>Problem Solving</vt:lpstr>
      <vt:lpstr>Problem Solving</vt:lpstr>
      <vt:lpstr>Analisa sistem yang berjalan</vt:lpstr>
      <vt:lpstr>Analisa sistem berjalan</vt:lpstr>
      <vt:lpstr>Sistem Usulan</vt:lpstr>
      <vt:lpstr>Diagram Alira Data</vt:lpstr>
      <vt:lpstr>Diagram Berjenjang</vt:lpstr>
      <vt:lpstr>Data Flow Diagram</vt:lpstr>
      <vt:lpstr>Diagram Relasi Antar Tabel</vt:lpstr>
      <vt:lpstr>Desain Input dan Output</vt:lpstr>
      <vt:lpstr>Prototype yang dibuat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SISTEM INFORMASI SURAT MASUK &amp; SURAT KELUAR SEKRETARIAT FRAKSI DEWAN PERWAKILAN RAKYAT RI</dc:title>
  <cp:lastModifiedBy>Maura Tri Amelia Putri</cp:lastModifiedBy>
  <cp:revision>6</cp:revision>
  <dcterms:modified xsi:type="dcterms:W3CDTF">2023-01-17T02:49:35Z</dcterms:modified>
</cp:coreProperties>
</file>