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568" r:id="rId5"/>
    <p:sldId id="552" r:id="rId6"/>
    <p:sldId id="567" r:id="rId7"/>
    <p:sldId id="553" r:id="rId8"/>
    <p:sldId id="554" r:id="rId9"/>
    <p:sldId id="555" r:id="rId10"/>
    <p:sldId id="569" r:id="rId11"/>
    <p:sldId id="556" r:id="rId12"/>
    <p:sldId id="557" r:id="rId13"/>
    <p:sldId id="559" r:id="rId14"/>
    <p:sldId id="560" r:id="rId15"/>
    <p:sldId id="561" r:id="rId16"/>
    <p:sldId id="564" r:id="rId17"/>
    <p:sldId id="562" r:id="rId18"/>
    <p:sldId id="570" r:id="rId19"/>
    <p:sldId id="563" r:id="rId20"/>
    <p:sldId id="289" r:id="rId21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72" autoAdjust="0"/>
    <p:restoredTop sz="99762" autoAdjust="0"/>
  </p:normalViewPr>
  <p:slideViewPr>
    <p:cSldViewPr snapToObjects="1">
      <p:cViewPr varScale="1">
        <p:scale>
          <a:sx n="71" d="100"/>
          <a:sy n="71" d="100"/>
        </p:scale>
        <p:origin x="66" y="1554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 smtClean="0">
                <a:solidFill>
                  <a:schemeClr val="bg1"/>
                </a:solidFill>
              </a:rPr>
              <a:t>Pusan National University 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 smtClean="0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 smtClean="0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 smtClean="0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 smtClean="0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1</a:t>
            </a:r>
            <a:endParaRPr lang="ko-KR" altLang="en-US" smtClean="0"/>
          </a:p>
          <a:p>
            <a:pPr lvl="1"/>
            <a:r>
              <a:rPr lang="en-US" altLang="ko-KR" smtClean="0"/>
              <a:t>2</a:t>
            </a:r>
            <a:endParaRPr lang="ko-KR" altLang="en-US" smtClean="0"/>
          </a:p>
          <a:p>
            <a:pPr lvl="2"/>
            <a:r>
              <a:rPr lang="en-US" altLang="ko-KR" smtClean="0"/>
              <a:t>3</a:t>
            </a:r>
            <a:endParaRPr lang="ko-KR" altLang="en-US" smtClean="0"/>
          </a:p>
          <a:p>
            <a:pPr lvl="3"/>
            <a:r>
              <a:rPr lang="en-US" altLang="ko-KR" smtClean="0"/>
              <a:t>4</a:t>
            </a:r>
            <a:endParaRPr lang="ko-KR" altLang="en-US" smtClean="0"/>
          </a:p>
          <a:p>
            <a:pPr lvl="4"/>
            <a:r>
              <a:rPr lang="en-US" altLang="ko-KR" smtClean="0"/>
              <a:t>5</a:t>
            </a:r>
            <a:endParaRPr lang="ko-KR" altLang="en-US" smtClean="0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 smtClean="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 smtClean="0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 smtClean="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r>
              <a:rPr lang="en-US" altLang="ko-KR" smtClean="0"/>
              <a:t>z</a:t>
            </a:r>
            <a:endParaRPr lang="ko-KR" altLang="en-US" smtClean="0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Contents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 smtClean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  <a:endParaRPr lang="ko-KR" altLang="en-US" sz="2000" i="0">
              <a:solidFill>
                <a:schemeClr val="bg1"/>
              </a:solidFill>
              <a:latin typeface="Arial Black" pitchFamily="34" charset="0"/>
              <a:ea typeface="HY견고딕" pitchFamily="18" charset="-127"/>
            </a:endParaRP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 smtClean="0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image" Target="../media/image28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11" Type="http://schemas.openxmlformats.org/officeDocument/2006/relationships/image" Target="../media/image33.png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5.wmf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43.png"/><Relationship Id="rId4" Type="http://schemas.openxmlformats.org/officeDocument/2006/relationships/image" Target="../media/image39.wmf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4.wmf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gi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6.png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wmf"/><Relationship Id="rId11" Type="http://schemas.openxmlformats.org/officeDocument/2006/relationships/image" Target="../media/image54.png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19.pn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png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363" y="3140968"/>
            <a:ext cx="4896544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Introduction to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Electric and Electronics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endParaRPr lang="en-US" altLang="ko-KR" sz="2800" b="0" dirty="0" smtClean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545013"/>
            <a:ext cx="5400030" cy="1188243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 smtClean="0"/>
              <a:t>Chapter 10 –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ko-KR" dirty="0" smtClean="0"/>
              <a:t>Operational Amplifiers </a:t>
            </a:r>
            <a:br>
              <a:rPr lang="en-US" altLang="ko-KR" dirty="0" smtClean="0"/>
            </a:br>
            <a:r>
              <a:rPr lang="en-US" altLang="ko-KR" dirty="0" smtClean="0"/>
              <a:t>and Applications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Unity-gain Buffer</a:t>
            </a:r>
            <a:endParaRPr lang="ko-KR" altLang="en-US" dirty="0" smtClean="0"/>
          </a:p>
        </p:txBody>
      </p:sp>
      <p:sp>
        <p:nvSpPr>
          <p:cNvPr id="4101" name="내용 개체 틀 2"/>
          <p:cNvSpPr>
            <a:spLocks noGrp="1"/>
          </p:cNvSpPr>
          <p:nvPr>
            <p:ph idx="1"/>
          </p:nvPr>
        </p:nvSpPr>
        <p:spPr>
          <a:xfrm>
            <a:off x="319495" y="692696"/>
            <a:ext cx="9073008" cy="576064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 smtClean="0">
                <a:solidFill>
                  <a:srgbClr val="0070C0"/>
                </a:solidFill>
              </a:rPr>
              <a:t>Unity-gain </a:t>
            </a:r>
            <a:r>
              <a:rPr lang="en-US" altLang="ko-KR" sz="2800" b="1" dirty="0">
                <a:solidFill>
                  <a:srgbClr val="0070C0"/>
                </a:solidFill>
              </a:rPr>
              <a:t>Buffer </a:t>
            </a:r>
          </a:p>
          <a:p>
            <a:r>
              <a:rPr lang="en-US" altLang="ko-KR" dirty="0" smtClean="0"/>
              <a:t>output voltage is same as input voltage</a:t>
            </a:r>
          </a:p>
          <a:p>
            <a:r>
              <a:rPr lang="en-US" altLang="ko-KR" dirty="0" smtClean="0"/>
              <a:t>input voltage</a:t>
            </a:r>
          </a:p>
          <a:p>
            <a:r>
              <a:rPr lang="en-US" altLang="ko-KR" dirty="0" smtClean="0"/>
              <a:t>closed-loop gain  </a:t>
            </a:r>
          </a:p>
          <a:p>
            <a:endParaRPr lang="ko-KR" altLang="en-US" dirty="0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549873"/>
              </p:ext>
            </p:extLst>
          </p:nvPr>
        </p:nvGraphicFramePr>
        <p:xfrm>
          <a:off x="2895573" y="1810495"/>
          <a:ext cx="3109967" cy="500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0" name="Equation" r:id="rId3" imgW="1422360" imgH="228600" progId="Equation.3">
                  <p:embed/>
                </p:oleObj>
              </mc:Choice>
              <mc:Fallback>
                <p:oleObj name="Equation" r:id="rId3" imgW="1422360" imgH="228600" progId="Equation.3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573" y="1810495"/>
                        <a:ext cx="3109967" cy="500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514362"/>
              </p:ext>
            </p:extLst>
          </p:nvPr>
        </p:nvGraphicFramePr>
        <p:xfrm>
          <a:off x="3197828" y="2386486"/>
          <a:ext cx="4104453" cy="435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1" name="Equation" r:id="rId5" imgW="2158920" imgH="228600" progId="Equation.3">
                  <p:embed/>
                </p:oleObj>
              </mc:Choice>
              <mc:Fallback>
                <p:oleObj name="Equation" r:id="rId5" imgW="2158920" imgH="228600" progId="Equation.3">
                  <p:embed/>
                  <p:pic>
                    <p:nvPicPr>
                      <p:cNvPr id="40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828" y="2386486"/>
                        <a:ext cx="4104453" cy="435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5" y="3385094"/>
            <a:ext cx="5017587" cy="213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7042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Inverting Amplifier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0512" y="573299"/>
            <a:ext cx="8871397" cy="5952045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</a:rPr>
              <a:t>Inverting  </a:t>
            </a:r>
            <a:r>
              <a:rPr lang="en-US" altLang="ko-KR" sz="2800" b="1" dirty="0">
                <a:solidFill>
                  <a:srgbClr val="0070C0"/>
                </a:solidFill>
              </a:rPr>
              <a:t>Amp </a:t>
            </a:r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feedback to the inverting input</a:t>
            </a:r>
          </a:p>
          <a:p>
            <a:pPr>
              <a:defRPr/>
            </a:pPr>
            <a:r>
              <a:rPr lang="en-US" altLang="ko-KR" dirty="0" smtClean="0"/>
              <a:t>negative feedback causes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dirty="0" smtClean="0"/>
              <a:t>current through </a:t>
            </a:r>
            <a:r>
              <a:rPr lang="en-US" altLang="ko-KR" i="1" dirty="0" smtClean="0"/>
              <a:t>R</a:t>
            </a:r>
            <a:r>
              <a:rPr lang="en-US" altLang="ko-KR" i="1" baseline="-25000" dirty="0" smtClean="0"/>
              <a:t>1</a:t>
            </a:r>
            <a:r>
              <a:rPr lang="en-US" altLang="ko-KR" dirty="0" smtClean="0"/>
              <a:t>                      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dirty="0" smtClean="0"/>
              <a:t>current through </a:t>
            </a:r>
            <a:r>
              <a:rPr lang="en-US" altLang="ko-KR" i="1" dirty="0" smtClean="0"/>
              <a:t>R</a:t>
            </a:r>
            <a:r>
              <a:rPr lang="en-US" altLang="ko-KR" i="1" baseline="-25000" dirty="0" smtClean="0"/>
              <a:t>2</a:t>
            </a:r>
            <a:r>
              <a:rPr lang="en-US" altLang="ko-KR" dirty="0" smtClean="0"/>
              <a:t> 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dirty="0" smtClean="0"/>
              <a:t>closed-loop gain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548996"/>
              </p:ext>
            </p:extLst>
          </p:nvPr>
        </p:nvGraphicFramePr>
        <p:xfrm>
          <a:off x="4304928" y="5802509"/>
          <a:ext cx="1800409" cy="805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6" name="Equation" r:id="rId3" imgW="965160" imgH="431640" progId="Equation.3">
                  <p:embed/>
                </p:oleObj>
              </mc:Choice>
              <mc:Fallback>
                <p:oleObj name="Equation" r:id="rId3" imgW="965160" imgH="431640" progId="Equation.3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4928" y="5802509"/>
                        <a:ext cx="1800409" cy="805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741667"/>
              </p:ext>
            </p:extLst>
          </p:nvPr>
        </p:nvGraphicFramePr>
        <p:xfrm>
          <a:off x="4608861" y="3399637"/>
          <a:ext cx="1524520" cy="471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7" name="Equation" r:id="rId5" imgW="698400" imgH="215640" progId="Equation.3">
                  <p:embed/>
                </p:oleObj>
              </mc:Choice>
              <mc:Fallback>
                <p:oleObj name="Equation" r:id="rId5" imgW="698400" imgH="215640" progId="Equation.3">
                  <p:embed/>
                  <p:pic>
                    <p:nvPicPr>
                      <p:cNvPr id="512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861" y="3399637"/>
                        <a:ext cx="1524520" cy="471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063369"/>
              </p:ext>
            </p:extLst>
          </p:nvPr>
        </p:nvGraphicFramePr>
        <p:xfrm>
          <a:off x="4160912" y="4122472"/>
          <a:ext cx="1821129" cy="83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8" name="Equation" r:id="rId7" imgW="939600" imgH="431640" progId="Equation.3">
                  <p:embed/>
                </p:oleObj>
              </mc:Choice>
              <mc:Fallback>
                <p:oleObj name="Equation" r:id="rId7" imgW="939600" imgH="431640" progId="Equation.3">
                  <p:embed/>
                  <p:pic>
                    <p:nvPicPr>
                      <p:cNvPr id="512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912" y="4122472"/>
                        <a:ext cx="1821129" cy="83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810086"/>
              </p:ext>
            </p:extLst>
          </p:nvPr>
        </p:nvGraphicFramePr>
        <p:xfrm>
          <a:off x="4304928" y="5042076"/>
          <a:ext cx="1901081" cy="760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9" name="Equation" r:id="rId9" imgW="1079280" imgH="431640" progId="Equation.3">
                  <p:embed/>
                </p:oleObj>
              </mc:Choice>
              <mc:Fallback>
                <p:oleObj name="Equation" r:id="rId9" imgW="1079280" imgH="431640" progId="Equation.3">
                  <p:embed/>
                  <p:pic>
                    <p:nvPicPr>
                      <p:cNvPr id="512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4928" y="5042076"/>
                        <a:ext cx="1901081" cy="760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581284"/>
            <a:ext cx="4536504" cy="23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820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Differential Amp</a:t>
            </a:r>
            <a:endParaRPr lang="ko-KR" altLang="en-US" dirty="0" smtClean="0"/>
          </a:p>
        </p:txBody>
      </p:sp>
      <p:sp>
        <p:nvSpPr>
          <p:cNvPr id="7175" name="내용 개체 틀 2"/>
          <p:cNvSpPr>
            <a:spLocks noGrp="1"/>
          </p:cNvSpPr>
          <p:nvPr>
            <p:ph idx="1"/>
          </p:nvPr>
        </p:nvSpPr>
        <p:spPr>
          <a:xfrm>
            <a:off x="488504" y="671514"/>
            <a:ext cx="8871397" cy="56165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 smtClean="0">
                <a:solidFill>
                  <a:srgbClr val="0070C0"/>
                </a:solidFill>
              </a:rPr>
              <a:t>Differential </a:t>
            </a:r>
            <a:r>
              <a:rPr lang="en-US" altLang="ko-KR" sz="2800" b="1" dirty="0">
                <a:solidFill>
                  <a:srgbClr val="0070C0"/>
                </a:solidFill>
              </a:rPr>
              <a:t>Amp </a:t>
            </a:r>
          </a:p>
          <a:p>
            <a:r>
              <a:rPr lang="en-US" altLang="ko-KR" dirty="0" smtClean="0"/>
              <a:t>Differential Amp </a:t>
            </a:r>
          </a:p>
          <a:p>
            <a:pPr lvl="1"/>
            <a:r>
              <a:rPr lang="en-US" altLang="ko-KR" dirty="0" smtClean="0"/>
              <a:t>voltage </a:t>
            </a:r>
          </a:p>
          <a:p>
            <a:pPr lvl="1">
              <a:lnSpc>
                <a:spcPct val="250000"/>
              </a:lnSpc>
            </a:pPr>
            <a:r>
              <a:rPr lang="en-US" altLang="ko-KR" dirty="0" smtClean="0"/>
              <a:t>current  </a:t>
            </a:r>
          </a:p>
          <a:p>
            <a:pPr lvl="1">
              <a:lnSpc>
                <a:spcPct val="250000"/>
              </a:lnSpc>
            </a:pPr>
            <a:r>
              <a:rPr lang="en-US" altLang="ko-KR" dirty="0" smtClean="0"/>
              <a:t>output vol. </a:t>
            </a:r>
          </a:p>
          <a:p>
            <a:pPr>
              <a:lnSpc>
                <a:spcPct val="250000"/>
              </a:lnSpc>
            </a:pPr>
            <a:r>
              <a:rPr lang="en-US" altLang="ko-KR" dirty="0" smtClean="0"/>
              <a:t>CMRR</a:t>
            </a:r>
          </a:p>
          <a:p>
            <a:pPr lvl="1"/>
            <a:r>
              <a:rPr lang="en-US" altLang="ko-KR" dirty="0" smtClean="0"/>
              <a:t>Common Mode Rejection Ratio</a:t>
            </a:r>
          </a:p>
          <a:p>
            <a:pPr lvl="1"/>
            <a:r>
              <a:rPr lang="en-US" altLang="ko-KR" dirty="0" smtClean="0"/>
              <a:t>how nearly ideal a diff amp is.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             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103553"/>
              </p:ext>
            </p:extLst>
          </p:nvPr>
        </p:nvGraphicFramePr>
        <p:xfrm>
          <a:off x="2548462" y="1674812"/>
          <a:ext cx="25225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0" name="Equation" r:id="rId3" imgW="1523880" imgH="431640" progId="Equation.3">
                  <p:embed/>
                </p:oleObj>
              </mc:Choice>
              <mc:Fallback>
                <p:oleObj name="Equation" r:id="rId3" imgW="1523880" imgH="431640" progId="Equation.3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8462" y="1674812"/>
                        <a:ext cx="252253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19777"/>
              </p:ext>
            </p:extLst>
          </p:nvPr>
        </p:nvGraphicFramePr>
        <p:xfrm>
          <a:off x="2548462" y="2474913"/>
          <a:ext cx="20812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1" name="Equation" r:id="rId5" imgW="1257120" imgH="431640" progId="Equation.3">
                  <p:embed/>
                </p:oleObj>
              </mc:Choice>
              <mc:Fallback>
                <p:oleObj name="Equation" r:id="rId5" imgW="1257120" imgH="431640" progId="Equation.3">
                  <p:embed/>
                  <p:pic>
                    <p:nvPicPr>
                      <p:cNvPr id="717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8462" y="2474913"/>
                        <a:ext cx="208121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182525"/>
              </p:ext>
            </p:extLst>
          </p:nvPr>
        </p:nvGraphicFramePr>
        <p:xfrm>
          <a:off x="2589475" y="3307430"/>
          <a:ext cx="18081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2" name="Equation" r:id="rId7" imgW="1091880" imgH="431640" progId="Equation.3">
                  <p:embed/>
                </p:oleObj>
              </mc:Choice>
              <mc:Fallback>
                <p:oleObj name="Equation" r:id="rId7" imgW="1091880" imgH="431640" progId="Equation.3">
                  <p:embed/>
                  <p:pic>
                    <p:nvPicPr>
                      <p:cNvPr id="717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475" y="3307430"/>
                        <a:ext cx="18081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68391"/>
              </p:ext>
            </p:extLst>
          </p:nvPr>
        </p:nvGraphicFramePr>
        <p:xfrm>
          <a:off x="5279521" y="5292203"/>
          <a:ext cx="1877970" cy="977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3" name="Equation" r:id="rId9" imgW="901440" imgH="469800" progId="Equation.3">
                  <p:embed/>
                </p:oleObj>
              </mc:Choice>
              <mc:Fallback>
                <p:oleObj name="Equation" r:id="rId9" imgW="901440" imgH="469800" progId="Equation.3">
                  <p:embed/>
                  <p:pic>
                    <p:nvPicPr>
                      <p:cNvPr id="717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9521" y="5292203"/>
                        <a:ext cx="1877970" cy="977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1674812"/>
            <a:ext cx="4483275" cy="249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7783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Differential Amp</a:t>
            </a:r>
            <a:endParaRPr lang="ko-KR" altLang="en-US" dirty="0" smtClean="0"/>
          </a:p>
        </p:txBody>
      </p:sp>
      <p:sp>
        <p:nvSpPr>
          <p:cNvPr id="8196" name="내용 개체 틀 2"/>
          <p:cNvSpPr>
            <a:spLocks noGrp="1"/>
          </p:cNvSpPr>
          <p:nvPr>
            <p:ph idx="1"/>
          </p:nvPr>
        </p:nvSpPr>
        <p:spPr>
          <a:xfrm>
            <a:off x="272480" y="692696"/>
            <a:ext cx="8556625" cy="56165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A50021"/>
                </a:solidFill>
              </a:rPr>
              <a:t>Example 10.3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916832"/>
            <a:ext cx="6248303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5223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Summing Circuit</a:t>
            </a:r>
            <a:endParaRPr lang="ko-KR" altLang="en-US" dirty="0" smtClean="0"/>
          </a:p>
        </p:txBody>
      </p:sp>
      <p:sp>
        <p:nvSpPr>
          <p:cNvPr id="9222" name="내용 개체 틀 2"/>
          <p:cNvSpPr>
            <a:spLocks noGrp="1"/>
          </p:cNvSpPr>
          <p:nvPr>
            <p:ph idx="1"/>
          </p:nvPr>
        </p:nvSpPr>
        <p:spPr>
          <a:xfrm>
            <a:off x="560512" y="671514"/>
            <a:ext cx="8799389" cy="56165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 smtClean="0">
                <a:solidFill>
                  <a:srgbClr val="0070C0"/>
                </a:solidFill>
              </a:rPr>
              <a:t>Summing </a:t>
            </a:r>
            <a:r>
              <a:rPr lang="en-US" altLang="ko-KR" sz="2800" b="1" dirty="0">
                <a:solidFill>
                  <a:srgbClr val="0070C0"/>
                </a:solidFill>
              </a:rPr>
              <a:t>Circuit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current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KCL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output vol. </a:t>
            </a: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096428"/>
              </p:ext>
            </p:extLst>
          </p:nvPr>
        </p:nvGraphicFramePr>
        <p:xfrm>
          <a:off x="2830133" y="1166814"/>
          <a:ext cx="31115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4" name="Equation" r:id="rId3" imgW="1879560" imgH="431640" progId="Equation.3">
                  <p:embed/>
                </p:oleObj>
              </mc:Choice>
              <mc:Fallback>
                <p:oleObj name="Equation" r:id="rId3" imgW="1879560" imgH="431640" progId="Equation.3">
                  <p:embed/>
                  <p:pic>
                    <p:nvPicPr>
                      <p:cNvPr id="92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133" y="1166814"/>
                        <a:ext cx="31115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289131"/>
              </p:ext>
            </p:extLst>
          </p:nvPr>
        </p:nvGraphicFramePr>
        <p:xfrm>
          <a:off x="3080792" y="2673740"/>
          <a:ext cx="2481263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5" name="Equation" r:id="rId5" imgW="1498320" imgH="482400" progId="Equation.3">
                  <p:embed/>
                </p:oleObj>
              </mc:Choice>
              <mc:Fallback>
                <p:oleObj name="Equation" r:id="rId5" imgW="1498320" imgH="482400" progId="Equation.3">
                  <p:embed/>
                  <p:pic>
                    <p:nvPicPr>
                      <p:cNvPr id="92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0792" y="2673740"/>
                        <a:ext cx="2481263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441491"/>
              </p:ext>
            </p:extLst>
          </p:nvPr>
        </p:nvGraphicFramePr>
        <p:xfrm>
          <a:off x="2807234" y="1920277"/>
          <a:ext cx="36988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6" name="Equation" r:id="rId7" imgW="2234880" imgH="431640" progId="Equation.3">
                  <p:embed/>
                </p:oleObj>
              </mc:Choice>
              <mc:Fallback>
                <p:oleObj name="Equation" r:id="rId7" imgW="2234880" imgH="431640" progId="Equation.3">
                  <p:embed/>
                  <p:pic>
                    <p:nvPicPr>
                      <p:cNvPr id="92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234" y="1920277"/>
                        <a:ext cx="36988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2720" y="3919199"/>
            <a:ext cx="4561505" cy="212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6417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Current-to-Voltage Converter</a:t>
            </a:r>
            <a:endParaRPr lang="ko-KR" altLang="en-US" dirty="0" smtClean="0"/>
          </a:p>
        </p:txBody>
      </p:sp>
      <p:sp>
        <p:nvSpPr>
          <p:cNvPr id="12294" name="내용 개체 틀 2"/>
          <p:cNvSpPr>
            <a:spLocks noGrp="1"/>
          </p:cNvSpPr>
          <p:nvPr>
            <p:ph idx="1"/>
          </p:nvPr>
        </p:nvSpPr>
        <p:spPr>
          <a:xfrm>
            <a:off x="671514" y="652464"/>
            <a:ext cx="8556625" cy="59467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 smtClean="0">
                <a:solidFill>
                  <a:srgbClr val="0070C0"/>
                </a:solidFill>
              </a:rPr>
              <a:t>Current-to-Voltage </a:t>
            </a:r>
            <a:r>
              <a:rPr lang="en-US" altLang="ko-KR" sz="2800" b="1" dirty="0">
                <a:solidFill>
                  <a:srgbClr val="0070C0"/>
                </a:solidFill>
              </a:rPr>
              <a:t>Converter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current 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voltage  </a:t>
            </a:r>
          </a:p>
          <a:p>
            <a:pPr>
              <a:lnSpc>
                <a:spcPct val="200000"/>
              </a:lnSpc>
            </a:pPr>
            <a:r>
              <a:rPr lang="en-US" altLang="ko-KR" dirty="0" err="1" smtClean="0"/>
              <a:t>transresistance</a:t>
            </a:r>
            <a:r>
              <a:rPr lang="en-US" altLang="ko-KR" dirty="0" smtClean="0"/>
              <a:t>    </a:t>
            </a: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A50021"/>
                </a:solidFill>
              </a:rPr>
              <a:t>Example 10.4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327272"/>
              </p:ext>
            </p:extLst>
          </p:nvPr>
        </p:nvGraphicFramePr>
        <p:xfrm>
          <a:off x="2432720" y="1543049"/>
          <a:ext cx="9414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6" name="Equation" r:id="rId3" imgW="469800" imgH="241200" progId="Equation.3">
                  <p:embed/>
                </p:oleObj>
              </mc:Choice>
              <mc:Fallback>
                <p:oleObj name="Equation" r:id="rId3" imgW="469800" imgH="241200" progId="Equation.3">
                  <p:embed/>
                  <p:pic>
                    <p:nvPicPr>
                      <p:cNvPr id="12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720" y="1543049"/>
                        <a:ext cx="9414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553956"/>
              </p:ext>
            </p:extLst>
          </p:nvPr>
        </p:nvGraphicFramePr>
        <p:xfrm>
          <a:off x="3345535" y="3068960"/>
          <a:ext cx="407085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7" name="Equation" r:id="rId5" imgW="203040" imgH="431640" progId="Equation.3">
                  <p:embed/>
                </p:oleObj>
              </mc:Choice>
              <mc:Fallback>
                <p:oleObj name="Equation" r:id="rId5" imgW="203040" imgH="431640" progId="Equation.3">
                  <p:embed/>
                  <p:pic>
                    <p:nvPicPr>
                      <p:cNvPr id="1229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5535" y="3068960"/>
                        <a:ext cx="407085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559524"/>
              </p:ext>
            </p:extLst>
          </p:nvPr>
        </p:nvGraphicFramePr>
        <p:xfrm>
          <a:off x="2409908" y="2397369"/>
          <a:ext cx="1322305" cy="467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8" name="Equation" r:id="rId7" imgW="647640" imgH="228600" progId="Equation.3">
                  <p:embed/>
                </p:oleObj>
              </mc:Choice>
              <mc:Fallback>
                <p:oleObj name="Equation" r:id="rId7" imgW="647640" imgH="228600" progId="Equation.3">
                  <p:embed/>
                  <p:pic>
                    <p:nvPicPr>
                      <p:cNvPr id="1229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908" y="2397369"/>
                        <a:ext cx="1322305" cy="4675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76" y="1412776"/>
            <a:ext cx="3332729" cy="18273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4221088"/>
            <a:ext cx="478307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2553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Integrator</a:t>
            </a:r>
            <a:endParaRPr lang="ko-KR" altLang="en-US" dirty="0" smtClean="0"/>
          </a:p>
        </p:txBody>
      </p:sp>
      <p:sp>
        <p:nvSpPr>
          <p:cNvPr id="10246" name="내용 개체 틀 2"/>
          <p:cNvSpPr>
            <a:spLocks noGrp="1"/>
          </p:cNvSpPr>
          <p:nvPr>
            <p:ph idx="1"/>
          </p:nvPr>
        </p:nvSpPr>
        <p:spPr>
          <a:xfrm>
            <a:off x="632520" y="501651"/>
            <a:ext cx="8727381" cy="5946775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ko-KR" sz="2800" b="1" dirty="0" smtClean="0">
                <a:solidFill>
                  <a:srgbClr val="0070C0"/>
                </a:solidFill>
              </a:rPr>
              <a:t>Integrator 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current  </a:t>
            </a:r>
          </a:p>
          <a:p>
            <a:pPr>
              <a:lnSpc>
                <a:spcPct val="250000"/>
              </a:lnSpc>
            </a:pPr>
            <a:r>
              <a:rPr lang="en-US" altLang="ko-KR" dirty="0" smtClean="0"/>
              <a:t>combining  </a:t>
            </a:r>
          </a:p>
          <a:p>
            <a:pPr>
              <a:lnSpc>
                <a:spcPct val="250000"/>
              </a:lnSpc>
            </a:pPr>
            <a:r>
              <a:rPr lang="en-US" altLang="ko-KR" dirty="0" smtClean="0"/>
              <a:t>output vol. </a:t>
            </a:r>
          </a:p>
          <a:p>
            <a:pPr lvl="1">
              <a:lnSpc>
                <a:spcPct val="250000"/>
              </a:lnSpc>
            </a:pPr>
            <a:endParaRPr lang="en-US" altLang="ko-KR" dirty="0" smtClean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551428"/>
              </p:ext>
            </p:extLst>
          </p:nvPr>
        </p:nvGraphicFramePr>
        <p:xfrm>
          <a:off x="2451820" y="1340769"/>
          <a:ext cx="3334779" cy="760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" name="Equation" r:id="rId3" imgW="1892160" imgH="431640" progId="Equation.3">
                  <p:embed/>
                </p:oleObj>
              </mc:Choice>
              <mc:Fallback>
                <p:oleObj name="Equation" r:id="rId3" imgW="1892160" imgH="431640" progId="Equation.3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820" y="1340769"/>
                        <a:ext cx="3334779" cy="760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285703"/>
              </p:ext>
            </p:extLst>
          </p:nvPr>
        </p:nvGraphicFramePr>
        <p:xfrm>
          <a:off x="2702625" y="3299069"/>
          <a:ext cx="2863051" cy="778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9" name="Equation" r:id="rId5" imgW="1587240" imgH="431640" progId="Equation.3">
                  <p:embed/>
                </p:oleObj>
              </mc:Choice>
              <mc:Fallback>
                <p:oleObj name="Equation" r:id="rId5" imgW="1587240" imgH="431640" progId="Equation.3">
                  <p:embed/>
                  <p:pic>
                    <p:nvPicPr>
                      <p:cNvPr id="1024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2625" y="3299069"/>
                        <a:ext cx="2863051" cy="778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187526"/>
              </p:ext>
            </p:extLst>
          </p:nvPr>
        </p:nvGraphicFramePr>
        <p:xfrm>
          <a:off x="2967904" y="2357358"/>
          <a:ext cx="1409031" cy="74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0" name="Equation" r:id="rId7" imgW="812520" imgH="431640" progId="Equation.3">
                  <p:embed/>
                </p:oleObj>
              </mc:Choice>
              <mc:Fallback>
                <p:oleObj name="Equation" r:id="rId7" imgW="812520" imgH="431640" progId="Equation.3">
                  <p:embed/>
                  <p:pic>
                    <p:nvPicPr>
                      <p:cNvPr id="1024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904" y="2357358"/>
                        <a:ext cx="1409031" cy="74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4480650"/>
            <a:ext cx="443026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9689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Differentiator</a:t>
            </a:r>
            <a:endParaRPr lang="ko-KR" altLang="en-US" dirty="0" smtClean="0"/>
          </a:p>
        </p:txBody>
      </p:sp>
      <p:sp>
        <p:nvSpPr>
          <p:cNvPr id="10246" name="내용 개체 틀 2"/>
          <p:cNvSpPr>
            <a:spLocks noGrp="1"/>
          </p:cNvSpPr>
          <p:nvPr>
            <p:ph idx="1"/>
          </p:nvPr>
        </p:nvSpPr>
        <p:spPr>
          <a:xfrm>
            <a:off x="632520" y="501651"/>
            <a:ext cx="8727381" cy="5946775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ko-KR" sz="2800" b="1" dirty="0" smtClean="0">
                <a:solidFill>
                  <a:srgbClr val="0070C0"/>
                </a:solidFill>
              </a:rPr>
              <a:t>Differentiator 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pPr lvl="1">
              <a:lnSpc>
                <a:spcPct val="250000"/>
              </a:lnSpc>
            </a:pPr>
            <a:endParaRPr lang="en-US" altLang="ko-KR" dirty="0" smtClean="0"/>
          </a:p>
          <a:p>
            <a:pPr lvl="1">
              <a:lnSpc>
                <a:spcPct val="250000"/>
              </a:lnSpc>
            </a:pPr>
            <a:endParaRPr lang="en-US" altLang="ko-KR" dirty="0" smtClean="0"/>
          </a:p>
          <a:p>
            <a:pPr lvl="1">
              <a:lnSpc>
                <a:spcPct val="250000"/>
              </a:lnSpc>
              <a:buFontTx/>
              <a:buNone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628800"/>
            <a:ext cx="4430263" cy="1944216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8065" name="_x416095800" descr="DRW0000566848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981" y="4309498"/>
            <a:ext cx="2695575" cy="7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8067" name="_x416093320" descr="DRW00005668489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16" y="4309499"/>
            <a:ext cx="2794000" cy="7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02313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Active Filter</a:t>
            </a:r>
            <a:endParaRPr lang="ko-KR" altLang="en-US" dirty="0" smtClean="0"/>
          </a:p>
        </p:txBody>
      </p:sp>
      <p:sp>
        <p:nvSpPr>
          <p:cNvPr id="11272" name="내용 개체 틀 2"/>
          <p:cNvSpPr>
            <a:spLocks noGrp="1"/>
          </p:cNvSpPr>
          <p:nvPr>
            <p:ph idx="1"/>
          </p:nvPr>
        </p:nvSpPr>
        <p:spPr>
          <a:xfrm>
            <a:off x="416497" y="692696"/>
            <a:ext cx="8914830" cy="576525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 smtClean="0"/>
              <a:t> </a:t>
            </a:r>
            <a:r>
              <a:rPr lang="en-US" altLang="ko-KR" sz="2800" b="1" dirty="0">
                <a:solidFill>
                  <a:srgbClr val="0070C0"/>
                </a:solidFill>
              </a:rPr>
              <a:t>Active Filter</a:t>
            </a:r>
          </a:p>
          <a:p>
            <a:pPr>
              <a:lnSpc>
                <a:spcPct val="250000"/>
              </a:lnSpc>
            </a:pPr>
            <a:r>
              <a:rPr lang="en-US" altLang="ko-KR" dirty="0" smtClean="0"/>
              <a:t>complex voltage gain</a:t>
            </a:r>
            <a:br>
              <a:rPr lang="en-US" altLang="ko-KR" dirty="0" smtClean="0"/>
            </a:br>
            <a:r>
              <a:rPr lang="en-US" altLang="ko-KR" dirty="0" smtClean="0"/>
              <a:t> here                and                                therefore </a:t>
            </a:r>
          </a:p>
          <a:p>
            <a:pPr>
              <a:lnSpc>
                <a:spcPct val="250000"/>
              </a:lnSpc>
            </a:pPr>
            <a:r>
              <a:rPr lang="en-US" altLang="ko-KR" dirty="0" smtClean="0"/>
              <a:t>half-power point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>
              <a:lnSpc>
                <a:spcPct val="250000"/>
              </a:lnSpc>
              <a:buFontTx/>
              <a:buNone/>
            </a:pPr>
            <a:endParaRPr lang="en-US" altLang="ko-KR" dirty="0" smtClean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610370"/>
              </p:ext>
            </p:extLst>
          </p:nvPr>
        </p:nvGraphicFramePr>
        <p:xfrm>
          <a:off x="3989388" y="1629125"/>
          <a:ext cx="17240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8" name="Equation" r:id="rId3" imgW="1041120" imgH="431640" progId="Equation.3">
                  <p:embed/>
                </p:oleObj>
              </mc:Choice>
              <mc:Fallback>
                <p:oleObj name="Equation" r:id="rId3" imgW="1041120" imgH="431640" progId="Equation.3">
                  <p:embed/>
                  <p:pic>
                    <p:nvPicPr>
                      <p:cNvPr id="11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8" y="1629125"/>
                        <a:ext cx="17240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41896"/>
              </p:ext>
            </p:extLst>
          </p:nvPr>
        </p:nvGraphicFramePr>
        <p:xfrm>
          <a:off x="3279256" y="3561477"/>
          <a:ext cx="11572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9" name="Equation" r:id="rId5" imgW="698400" imgH="431640" progId="Equation.3">
                  <p:embed/>
                </p:oleObj>
              </mc:Choice>
              <mc:Fallback>
                <p:oleObj name="Equation" r:id="rId5" imgW="698400" imgH="431640" progId="Equation.3">
                  <p:embed/>
                  <p:pic>
                    <p:nvPicPr>
                      <p:cNvPr id="1126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256" y="3561477"/>
                        <a:ext cx="115728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878371"/>
              </p:ext>
            </p:extLst>
          </p:nvPr>
        </p:nvGraphicFramePr>
        <p:xfrm>
          <a:off x="3685475" y="2514237"/>
          <a:ext cx="18494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0" name="Equation" r:id="rId7" imgW="1117440" imgH="431640" progId="Equation.3">
                  <p:embed/>
                </p:oleObj>
              </mc:Choice>
              <mc:Fallback>
                <p:oleObj name="Equation" r:id="rId7" imgW="1117440" imgH="431640" progId="Equation.3">
                  <p:embed/>
                  <p:pic>
                    <p:nvPicPr>
                      <p:cNvPr id="1126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475" y="2514237"/>
                        <a:ext cx="184943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700930"/>
              </p:ext>
            </p:extLst>
          </p:nvPr>
        </p:nvGraphicFramePr>
        <p:xfrm>
          <a:off x="1781969" y="2681288"/>
          <a:ext cx="79851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1" name="Equation" r:id="rId9" imgW="482400" imgH="215640" progId="Equation.3">
                  <p:embed/>
                </p:oleObj>
              </mc:Choice>
              <mc:Fallback>
                <p:oleObj name="Equation" r:id="rId9" imgW="482400" imgH="215640" progId="Equation.3">
                  <p:embed/>
                  <p:pic>
                    <p:nvPicPr>
                      <p:cNvPr id="1126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969" y="2681288"/>
                        <a:ext cx="798512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552" y="4332092"/>
            <a:ext cx="3753187" cy="20089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2230" y="4684998"/>
            <a:ext cx="4209097" cy="15819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1958" y="2514237"/>
            <a:ext cx="2056810" cy="7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5569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/>
              <a:t>Homework</a:t>
            </a:r>
            <a:endParaRPr lang="ko-KR" altLang="en-US" sz="2400" smtClean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 smtClean="0">
                <a:solidFill>
                  <a:srgbClr val="0070C0"/>
                </a:solidFill>
                <a:latin typeface="Arial Black" pitchFamily="34" charset="0"/>
              </a:rPr>
              <a:t>Homework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 smtClean="0"/>
              <a:t>Read Text Chapter 11.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 smtClean="0"/>
              <a:t>Prepare Presentation</a:t>
            </a:r>
          </a:p>
          <a:p>
            <a:pPr>
              <a:defRPr/>
            </a:pPr>
            <a:endParaRPr lang="ko-KR" alt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Learning Objectives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Microsoft Sans Serif" panose="020B0604020202020204" pitchFamily="34" charset="0"/>
              </a:rPr>
              <a:t>Learning </a:t>
            </a: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Objectives 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To understand the characteristics of </a:t>
            </a:r>
            <a:r>
              <a:rPr lang="en-US" altLang="ko-KR" b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operational amplifier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 and </a:t>
            </a:r>
            <a:r>
              <a:rPr lang="en-US" altLang="ko-KR" b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differential amplifier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.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To understand the operation of the </a:t>
            </a:r>
            <a:r>
              <a:rPr lang="en-US" altLang="ko-KR" b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ideal op-amp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.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To be able to recognize and analyze </a:t>
            </a:r>
            <a:r>
              <a:rPr lang="en-US" altLang="ko-KR" b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fundamental op-amp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.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To understand the application of op-amps in the development of </a:t>
            </a:r>
            <a:r>
              <a:rPr lang="en-US" altLang="ko-KR" b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LPF, HPF, and BPFs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. 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To be able to understand the use of op-amps to construct </a:t>
            </a:r>
            <a:r>
              <a:rPr lang="en-US" altLang="ko-KR" b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differentiator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 and </a:t>
            </a:r>
            <a:r>
              <a:rPr lang="en-US" altLang="ko-KR" b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integrator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 circuits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To understand </a:t>
            </a:r>
            <a:r>
              <a:rPr lang="en-US" altLang="ko-KR" b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multistage amplifier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circuits</a:t>
            </a:r>
            <a:endParaRPr lang="en-US" altLang="ko-KR" b="1" dirty="0" smtClean="0">
              <a:solidFill>
                <a:srgbClr val="A50021"/>
              </a:solidFill>
              <a:ea typeface="Microsoft Sans Serif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39181"/>
            <a:ext cx="9073008" cy="576064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</a:rPr>
              <a:t>Introduction 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altLang="ko-KR" b="1" dirty="0" smtClean="0"/>
              <a:t>Operational Amplifier(op amp)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683006"/>
            <a:ext cx="4608512" cy="479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8189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39181"/>
            <a:ext cx="9073008" cy="576064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A50021"/>
                </a:solidFill>
              </a:rPr>
              <a:t>Operational Amplifier(op amp)</a:t>
            </a:r>
          </a:p>
          <a:p>
            <a:pPr>
              <a:defRPr/>
            </a:pPr>
            <a:r>
              <a:rPr lang="en-US" altLang="ko-KR" b="1" dirty="0" smtClean="0"/>
              <a:t>One of the basic building blocks for constructing analog systems</a:t>
            </a:r>
          </a:p>
          <a:p>
            <a:pPr>
              <a:defRPr/>
            </a:pPr>
            <a:r>
              <a:rPr lang="en-US" altLang="ko-KR" b="1" dirty="0" smtClean="0"/>
              <a:t>Used for a </a:t>
            </a:r>
            <a:r>
              <a:rPr lang="en-US" altLang="ko-KR" b="1" i="1" dirty="0" smtClean="0">
                <a:solidFill>
                  <a:srgbClr val="A50021"/>
                </a:solidFill>
              </a:rPr>
              <a:t>variety of purposes</a:t>
            </a:r>
          </a:p>
          <a:p>
            <a:pPr>
              <a:defRPr/>
            </a:pPr>
            <a:r>
              <a:rPr lang="en-US" altLang="ko-KR" b="1" dirty="0" smtClean="0"/>
              <a:t>A voltage amplifier with an </a:t>
            </a:r>
            <a:r>
              <a:rPr lang="en-US" altLang="ko-KR" b="1" i="1" dirty="0" smtClean="0">
                <a:solidFill>
                  <a:srgbClr val="A50021"/>
                </a:solidFill>
              </a:rPr>
              <a:t>extremely high voltage gain</a:t>
            </a:r>
          </a:p>
          <a:p>
            <a:pPr>
              <a:defRPr/>
            </a:pPr>
            <a:r>
              <a:rPr lang="en-US" altLang="ko-KR" b="1" dirty="0" smtClean="0"/>
              <a:t>An ideal linear voltage amplifier</a:t>
            </a:r>
            <a:br>
              <a:rPr lang="en-US" altLang="ko-KR" b="1" dirty="0" smtClean="0"/>
            </a:br>
            <a:endParaRPr lang="en-US" altLang="ko-KR" b="1" dirty="0" smtClean="0"/>
          </a:p>
          <a:p>
            <a:pPr marL="457200" lvl="1" indent="0">
              <a:buNone/>
              <a:defRPr/>
            </a:pPr>
            <a:endParaRPr lang="en-US" altLang="ko-KR" b="1" dirty="0" smtClean="0"/>
          </a:p>
          <a:p>
            <a:pPr>
              <a:defRPr/>
            </a:pPr>
            <a:endParaRPr lang="ko-KR" altLang="en-US" b="1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832592"/>
              </p:ext>
            </p:extLst>
          </p:nvPr>
        </p:nvGraphicFramePr>
        <p:xfrm>
          <a:off x="1664264" y="3761868"/>
          <a:ext cx="5159795" cy="529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0" name="Equation" r:id="rId3" imgW="2222280" imgH="228600" progId="Equation.3">
                  <p:embed/>
                </p:oleObj>
              </mc:Choice>
              <mc:Fallback>
                <p:oleObj name="Equation" r:id="rId3" imgW="2222280" imgH="228600" progId="Equation.3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264" y="3761868"/>
                        <a:ext cx="5159795" cy="529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81" y="4492465"/>
            <a:ext cx="8495622" cy="171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33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Differential Amplifier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692696"/>
            <a:ext cx="9073008" cy="576064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</a:rPr>
              <a:t>Differential amplifier </a:t>
            </a:r>
          </a:p>
          <a:p>
            <a:pPr>
              <a:defRPr/>
            </a:pPr>
            <a:r>
              <a:rPr lang="en-US" altLang="ko-KR" b="1" dirty="0" smtClean="0"/>
              <a:t> </a:t>
            </a:r>
            <a:r>
              <a:rPr lang="en-US" altLang="ko-KR" b="1" i="1" dirty="0" smtClean="0"/>
              <a:t>v</a:t>
            </a:r>
            <a:r>
              <a:rPr lang="en-US" altLang="ko-KR" b="1" i="1" baseline="-25000" dirty="0" smtClean="0"/>
              <a:t>in</a:t>
            </a:r>
            <a:r>
              <a:rPr lang="en-US" altLang="ko-KR" b="1" dirty="0" smtClean="0"/>
              <a:t> is voltage difference between two input</a:t>
            </a:r>
          </a:p>
          <a:p>
            <a:pPr lvl="1">
              <a:defRPr/>
            </a:pPr>
            <a:endParaRPr lang="en-US" altLang="ko-KR" b="1" dirty="0" smtClean="0"/>
          </a:p>
          <a:p>
            <a:pPr>
              <a:defRPr/>
            </a:pP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708920"/>
            <a:ext cx="2958402" cy="20910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2848506"/>
            <a:ext cx="4485095" cy="191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736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Ideal Op Amp</a:t>
            </a:r>
            <a:endParaRPr lang="ko-KR" altLang="en-US" dirty="0" smtClean="0"/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344488" y="692696"/>
            <a:ext cx="9073008" cy="5760640"/>
          </a:xfrm>
        </p:spPr>
        <p:txBody>
          <a:bodyPr/>
          <a:lstStyle/>
          <a:p>
            <a:pPr>
              <a:spcAft>
                <a:spcPts val="1200"/>
              </a:spcAft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</a:rPr>
              <a:t>Ideal </a:t>
            </a:r>
            <a:r>
              <a:rPr lang="en-US" altLang="ko-KR" sz="2800" b="1" dirty="0">
                <a:solidFill>
                  <a:srgbClr val="0070C0"/>
                </a:solidFill>
              </a:rPr>
              <a:t>Op Amp </a:t>
            </a:r>
            <a:endParaRPr lang="en-US" altLang="ko-KR" sz="2800" b="1" dirty="0" smtClean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altLang="ko-KR" b="1" dirty="0" smtClean="0"/>
              <a:t>Noninverting terminal, </a:t>
            </a:r>
            <a:r>
              <a:rPr lang="en-US" altLang="ko-KR" b="1" i="1" dirty="0" err="1" smtClean="0"/>
              <a:t>i</a:t>
            </a:r>
            <a:r>
              <a:rPr lang="en-US" altLang="ko-KR" b="1" i="1" baseline="-25000" dirty="0" smtClean="0"/>
              <a:t>+</a:t>
            </a:r>
            <a:r>
              <a:rPr lang="en-US" altLang="ko-KR" b="1" i="1" dirty="0" smtClean="0"/>
              <a:t>, v</a:t>
            </a:r>
            <a:r>
              <a:rPr lang="en-US" altLang="ko-KR" b="1" i="1" baseline="-25000" dirty="0" smtClean="0"/>
              <a:t>+</a:t>
            </a:r>
          </a:p>
          <a:p>
            <a:pPr>
              <a:defRPr/>
            </a:pPr>
            <a:r>
              <a:rPr lang="en-US" altLang="ko-KR" b="1" dirty="0" smtClean="0"/>
              <a:t>Inverting terminal, </a:t>
            </a:r>
            <a:r>
              <a:rPr lang="en-US" altLang="ko-KR" sz="2200" b="1" i="1" dirty="0" err="1"/>
              <a:t>i</a:t>
            </a:r>
            <a:r>
              <a:rPr lang="en-US" altLang="ko-KR" sz="2200" b="1" i="1" baseline="-25000" dirty="0"/>
              <a:t>-</a:t>
            </a:r>
            <a:r>
              <a:rPr lang="en-US" altLang="ko-KR" sz="2200" b="1" i="1" dirty="0"/>
              <a:t>, v</a:t>
            </a:r>
            <a:r>
              <a:rPr lang="en-US" altLang="ko-KR" sz="2200" b="1" i="1" baseline="-25000" dirty="0"/>
              <a:t>-</a:t>
            </a:r>
            <a:endParaRPr lang="en-US" altLang="ko-KR" b="1" dirty="0" smtClean="0"/>
          </a:p>
          <a:p>
            <a:pPr>
              <a:defRPr/>
            </a:pPr>
            <a:r>
              <a:rPr lang="en-US" altLang="ko-KR" b="1" dirty="0" smtClean="0"/>
              <a:t>Infinite input resistance  </a:t>
            </a:r>
            <a:r>
              <a:rPr lang="en-US" altLang="ko-KR" sz="2200" b="1" i="1" dirty="0" err="1"/>
              <a:t>R</a:t>
            </a:r>
            <a:r>
              <a:rPr lang="en-US" altLang="ko-KR" sz="2200" b="1" i="1" baseline="-25000" dirty="0" err="1"/>
              <a:t>i</a:t>
            </a:r>
            <a:r>
              <a:rPr lang="en-US" altLang="ko-KR" sz="2200" b="1" i="1" dirty="0"/>
              <a:t>=</a:t>
            </a:r>
            <a:r>
              <a:rPr lang="en-US" altLang="ko-KR" sz="2200" b="1" dirty="0"/>
              <a:t>∞</a:t>
            </a:r>
          </a:p>
          <a:p>
            <a:pPr>
              <a:defRPr/>
            </a:pPr>
            <a:r>
              <a:rPr lang="en-US" altLang="ko-KR" sz="2200" b="1" dirty="0"/>
              <a:t>Open loop gain </a:t>
            </a:r>
            <a:r>
              <a:rPr lang="en-US" altLang="ko-KR" b="1" i="1" dirty="0" smtClean="0"/>
              <a:t>A</a:t>
            </a:r>
            <a:r>
              <a:rPr lang="en-US" altLang="ko-KR" b="1" i="1" baseline="-25000" dirty="0" smtClean="0"/>
              <a:t>v</a:t>
            </a:r>
            <a:r>
              <a:rPr lang="en-US" altLang="ko-KR" b="1" i="1" dirty="0" smtClean="0"/>
              <a:t>→ </a:t>
            </a:r>
            <a:r>
              <a:rPr lang="en-US" altLang="ko-KR" b="1" dirty="0" smtClean="0"/>
              <a:t>∞</a:t>
            </a:r>
          </a:p>
          <a:p>
            <a:pPr>
              <a:defRPr/>
            </a:pPr>
            <a:r>
              <a:rPr lang="en-US" altLang="ko-KR" b="1" i="1" dirty="0" smtClean="0">
                <a:latin typeface="+mn-lt"/>
              </a:rPr>
              <a:t>V</a:t>
            </a:r>
            <a:r>
              <a:rPr lang="en-US" altLang="ko-KR" b="1" i="1" baseline="-25000" dirty="0" smtClean="0">
                <a:latin typeface="+mn-lt"/>
              </a:rPr>
              <a:t>o</a:t>
            </a:r>
            <a:r>
              <a:rPr lang="en-US" altLang="ko-KR" b="1" i="1" dirty="0" smtClean="0">
                <a:latin typeface="+mn-lt"/>
              </a:rPr>
              <a:t> = A</a:t>
            </a:r>
            <a:r>
              <a:rPr lang="en-US" altLang="ko-KR" b="1" i="1" baseline="-25000" dirty="0" smtClean="0">
                <a:latin typeface="+mn-lt"/>
              </a:rPr>
              <a:t>v</a:t>
            </a:r>
            <a:r>
              <a:rPr lang="en-US" altLang="ko-KR" b="1" i="1" dirty="0" smtClean="0">
                <a:latin typeface="+mn-lt"/>
              </a:rPr>
              <a:t>(</a:t>
            </a:r>
            <a:r>
              <a:rPr lang="en-US" altLang="ko-KR" sz="2200" b="1" i="1" dirty="0">
                <a:latin typeface="+mn-lt"/>
              </a:rPr>
              <a:t>v</a:t>
            </a:r>
            <a:r>
              <a:rPr lang="en-US" altLang="ko-KR" sz="2200" b="1" i="1" baseline="-25000" dirty="0">
                <a:latin typeface="+mn-lt"/>
              </a:rPr>
              <a:t>+ </a:t>
            </a:r>
            <a:r>
              <a:rPr lang="en-US" altLang="ko-KR" b="1" i="1" dirty="0" smtClean="0">
                <a:latin typeface="+mn-lt"/>
              </a:rPr>
              <a:t>- v</a:t>
            </a:r>
            <a:r>
              <a:rPr lang="en-US" altLang="ko-KR" b="1" i="1" baseline="-25000" dirty="0" smtClean="0">
                <a:latin typeface="+mn-lt"/>
              </a:rPr>
              <a:t>- </a:t>
            </a:r>
            <a:r>
              <a:rPr lang="en-US" altLang="ko-KR" b="1" i="1" dirty="0" smtClean="0">
                <a:latin typeface="+mn-lt"/>
              </a:rPr>
              <a:t>)</a:t>
            </a:r>
          </a:p>
          <a:p>
            <a:pPr>
              <a:defRPr/>
            </a:pPr>
            <a:r>
              <a:rPr lang="en-US" altLang="ko-KR" sz="2200" b="1" i="1" dirty="0" err="1">
                <a:latin typeface="+mn-lt"/>
              </a:rPr>
              <a:t>i</a:t>
            </a:r>
            <a:r>
              <a:rPr lang="en-US" altLang="ko-KR" sz="2200" b="1" i="1" baseline="-25000" dirty="0">
                <a:latin typeface="+mn-lt"/>
              </a:rPr>
              <a:t>+ </a:t>
            </a:r>
            <a:r>
              <a:rPr lang="en-US" altLang="ko-KR" b="1" i="1" dirty="0" smtClean="0">
                <a:latin typeface="+mn-lt"/>
              </a:rPr>
              <a:t>= </a:t>
            </a:r>
            <a:r>
              <a:rPr lang="en-US" altLang="ko-KR" b="1" i="1" dirty="0" err="1" smtClean="0">
                <a:latin typeface="+mn-lt"/>
              </a:rPr>
              <a:t>i</a:t>
            </a:r>
            <a:r>
              <a:rPr lang="en-US" altLang="ko-KR" b="1" i="1" baseline="-25000" dirty="0" smtClean="0">
                <a:latin typeface="+mn-lt"/>
              </a:rPr>
              <a:t>- </a:t>
            </a:r>
            <a:r>
              <a:rPr lang="en-US" altLang="ko-KR" b="1" i="1" dirty="0" smtClean="0">
                <a:latin typeface="+mn-lt"/>
              </a:rPr>
              <a:t> = 0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4437112"/>
            <a:ext cx="3607933" cy="16561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181" y="1510680"/>
            <a:ext cx="3168352" cy="223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371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Ideal Op Amp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44488" y="770930"/>
                <a:ext cx="9073008" cy="5760640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altLang="ko-KR" b="1" dirty="0" smtClean="0"/>
                  <a:t>Negative feedback </a:t>
                </a:r>
              </a:p>
              <a:p>
                <a:pPr lvl="1">
                  <a:defRPr/>
                </a:pPr>
                <a:r>
                  <a:rPr lang="en-US" altLang="ko-KR" b="1" dirty="0" smtClean="0"/>
                  <a:t>a large class of useful circuits with op amps.</a:t>
                </a:r>
              </a:p>
              <a:p>
                <a:pPr lvl="1">
                  <a:defRPr/>
                </a:pPr>
                <a:r>
                  <a:rPr lang="en-US" altLang="ko-KR" b="1" i="1" dirty="0" smtClean="0"/>
                  <a:t>closed-loop gain</a:t>
                </a:r>
                <a:r>
                  <a:rPr lang="en-US" altLang="ko-KR" b="1" dirty="0" smtClean="0"/>
                  <a:t>, </a:t>
                </a:r>
                <a:r>
                  <a:rPr lang="en-US" altLang="ko-KR" b="1" i="1" dirty="0" smtClean="0"/>
                  <a:t>A</a:t>
                </a:r>
                <a:r>
                  <a:rPr lang="en-US" altLang="ko-KR" b="1" i="1" baseline="-25000" dirty="0" smtClean="0"/>
                  <a:t>F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den>
                      </m:f>
                    </m:oMath>
                  </m:oMathPara>
                </a14:m>
                <a:endParaRPr lang="en-US" altLang="ko-KR" b="1" dirty="0" smtClean="0"/>
              </a:p>
              <a:p>
                <a:pPr marL="0" indent="0">
                  <a:buNone/>
                  <a:defRPr/>
                </a:pPr>
                <a:endParaRPr lang="en-US" altLang="ko-KR" b="1" dirty="0"/>
              </a:p>
              <a:p>
                <a:pPr marL="0" indent="0">
                  <a:buNone/>
                  <a:defRPr/>
                </a:pPr>
                <a:endParaRPr lang="en-US" altLang="ko-KR" b="1" dirty="0" smtClean="0"/>
              </a:p>
              <a:p>
                <a:pPr marL="0" indent="0">
                  <a:buNone/>
                  <a:defRPr/>
                </a:pPr>
                <a:endParaRPr lang="en-US" altLang="ko-KR" b="1" dirty="0"/>
              </a:p>
              <a:p>
                <a:pPr marL="0" indent="0">
                  <a:buNone/>
                  <a:defRPr/>
                </a:pPr>
                <a:endParaRPr lang="en-US" altLang="ko-KR" b="1" dirty="0" smtClean="0"/>
              </a:p>
              <a:p>
                <a:pPr marL="0" indent="0">
                  <a:buNone/>
                  <a:defRPr/>
                </a:pPr>
                <a:endParaRPr lang="en-US" altLang="ko-KR" b="1" dirty="0"/>
              </a:p>
              <a:p>
                <a:pPr marL="0" indent="0">
                  <a:buNone/>
                  <a:defRPr/>
                </a:pPr>
                <a:endParaRPr lang="en-US" altLang="ko-KR" b="1" dirty="0" smtClean="0"/>
              </a:p>
              <a:p>
                <a:pPr marL="400050" lvl="1" indent="0">
                  <a:buNone/>
                  <a:defRPr/>
                </a:pPr>
                <a:r>
                  <a:rPr lang="en-US" altLang="ko-KR" b="1" dirty="0" smtClean="0"/>
                  <a:t> </a:t>
                </a:r>
                <a:r>
                  <a:rPr lang="en-US" altLang="ko-KR" sz="1800" b="1" dirty="0" smtClean="0"/>
                  <a:t>Op amp with feedback circuit       </a:t>
                </a:r>
                <a:r>
                  <a:rPr lang="en-US" altLang="ko-KR" sz="1800" b="1" dirty="0" err="1" smtClean="0"/>
                  <a:t>Circuit</a:t>
                </a:r>
                <a:r>
                  <a:rPr lang="en-US" altLang="ko-KR" sz="1800" b="1" dirty="0" smtClean="0"/>
                  <a:t> model of ideal op amp with feedback</a:t>
                </a:r>
                <a:endParaRPr lang="ko-KR" altLang="en-US" sz="1800" b="1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488" y="770930"/>
                <a:ext cx="9073008" cy="5760640"/>
              </a:xfrm>
              <a:blipFill>
                <a:blip r:embed="rId2"/>
                <a:stretch>
                  <a:fillRect t="-741" r="-403" b="-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4066242"/>
            <a:ext cx="3259094" cy="17753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77" y="4279693"/>
            <a:ext cx="3714675" cy="156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959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Noninverting Amplifier</a:t>
            </a:r>
            <a:endParaRPr lang="ko-KR" altLang="en-US" dirty="0" smtClean="0"/>
          </a:p>
        </p:txBody>
      </p:sp>
      <p:sp>
        <p:nvSpPr>
          <p:cNvPr id="3080" name="내용 개체 틀 2"/>
          <p:cNvSpPr>
            <a:spLocks noGrp="1"/>
          </p:cNvSpPr>
          <p:nvPr>
            <p:ph idx="1"/>
          </p:nvPr>
        </p:nvSpPr>
        <p:spPr>
          <a:xfrm>
            <a:off x="344488" y="671514"/>
            <a:ext cx="9015413" cy="56165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 smtClean="0">
                <a:solidFill>
                  <a:srgbClr val="0070C0"/>
                </a:solidFill>
              </a:rPr>
              <a:t>Noninverting  </a:t>
            </a:r>
            <a:r>
              <a:rPr lang="en-US" altLang="ko-KR" sz="2800" b="1" dirty="0">
                <a:solidFill>
                  <a:srgbClr val="0070C0"/>
                </a:solidFill>
              </a:rPr>
              <a:t>Amp </a:t>
            </a:r>
          </a:p>
          <a:p>
            <a:r>
              <a:rPr lang="en-US" altLang="ko-KR" dirty="0" smtClean="0"/>
              <a:t>feedback to the noninverting input</a:t>
            </a:r>
          </a:p>
          <a:p>
            <a:r>
              <a:rPr lang="en-US" altLang="ko-KR" dirty="0" smtClean="0"/>
              <a:t>input voltage </a:t>
            </a:r>
          </a:p>
          <a:p>
            <a:r>
              <a:rPr lang="en-US" altLang="ko-KR" dirty="0" smtClean="0"/>
              <a:t>negative feedback causes</a:t>
            </a:r>
          </a:p>
          <a:p>
            <a:r>
              <a:rPr lang="en-US" altLang="ko-KR" dirty="0" smtClean="0"/>
              <a:t>no current flows into       input, therefore</a:t>
            </a:r>
          </a:p>
          <a:p>
            <a:r>
              <a:rPr lang="en-US" altLang="ko-KR" dirty="0" smtClean="0"/>
              <a:t>closed-loop voltage gain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429195"/>
              </p:ext>
            </p:extLst>
          </p:nvPr>
        </p:nvGraphicFramePr>
        <p:xfrm>
          <a:off x="1461083" y="3894021"/>
          <a:ext cx="2159432" cy="884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8" name="Equation" r:id="rId3" imgW="1054080" imgH="431640" progId="Equation.3">
                  <p:embed/>
                </p:oleObj>
              </mc:Choice>
              <mc:Fallback>
                <p:oleObj name="Equation" r:id="rId3" imgW="1054080" imgH="43164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083" y="3894021"/>
                        <a:ext cx="2159432" cy="884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307478"/>
              </p:ext>
            </p:extLst>
          </p:nvPr>
        </p:nvGraphicFramePr>
        <p:xfrm>
          <a:off x="2792760" y="1721719"/>
          <a:ext cx="1085638" cy="574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9" name="Equation" r:id="rId5" imgW="431640" imgH="228600" progId="Equation.3">
                  <p:embed/>
                </p:oleObj>
              </mc:Choice>
              <mc:Fallback>
                <p:oleObj name="Equation" r:id="rId5" imgW="431640" imgH="228600" progId="Equation.3">
                  <p:embed/>
                  <p:pic>
                    <p:nvPicPr>
                      <p:cNvPr id="307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760" y="1721719"/>
                        <a:ext cx="1085638" cy="574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503226"/>
              </p:ext>
            </p:extLst>
          </p:nvPr>
        </p:nvGraphicFramePr>
        <p:xfrm>
          <a:off x="4448944" y="2258611"/>
          <a:ext cx="1412243" cy="453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0" name="Equation" r:id="rId7" imgW="711000" imgH="228600" progId="Equation.3">
                  <p:embed/>
                </p:oleObj>
              </mc:Choice>
              <mc:Fallback>
                <p:oleObj name="Equation" r:id="rId7" imgW="711000" imgH="228600" progId="Equation.3">
                  <p:embed/>
                  <p:pic>
                    <p:nvPicPr>
                      <p:cNvPr id="3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944" y="2258611"/>
                        <a:ext cx="1412243" cy="453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122702"/>
              </p:ext>
            </p:extLst>
          </p:nvPr>
        </p:nvGraphicFramePr>
        <p:xfrm>
          <a:off x="3584848" y="2747302"/>
          <a:ext cx="398327" cy="521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1" name="Equation" r:id="rId9" imgW="164880" imgH="215640" progId="Equation.3">
                  <p:embed/>
                </p:oleObj>
              </mc:Choice>
              <mc:Fallback>
                <p:oleObj name="Equation" r:id="rId9" imgW="164880" imgH="215640" progId="Equation.3">
                  <p:embed/>
                  <p:pic>
                    <p:nvPicPr>
                      <p:cNvPr id="3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848" y="2747302"/>
                        <a:ext cx="398327" cy="521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929087"/>
              </p:ext>
            </p:extLst>
          </p:nvPr>
        </p:nvGraphicFramePr>
        <p:xfrm>
          <a:off x="6351119" y="2664346"/>
          <a:ext cx="2518850" cy="81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2" name="Equation" r:id="rId11" imgW="1333440" imgH="431640" progId="Equation.3">
                  <p:embed/>
                </p:oleObj>
              </mc:Choice>
              <mc:Fallback>
                <p:oleObj name="Equation" r:id="rId11" imgW="1333440" imgH="431640" progId="Equation.3">
                  <p:embed/>
                  <p:pic>
                    <p:nvPicPr>
                      <p:cNvPr id="30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119" y="2664346"/>
                        <a:ext cx="2518850" cy="815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857117"/>
            <a:ext cx="3739187" cy="243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9390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Noninverting Amplifier</a:t>
            </a:r>
            <a:endParaRPr lang="ko-KR" altLang="en-US" dirty="0" smtClean="0"/>
          </a:p>
        </p:txBody>
      </p:sp>
      <p:sp>
        <p:nvSpPr>
          <p:cNvPr id="3080" name="내용 개체 틀 2"/>
          <p:cNvSpPr>
            <a:spLocks noGrp="1"/>
          </p:cNvSpPr>
          <p:nvPr>
            <p:ph idx="1"/>
          </p:nvPr>
        </p:nvSpPr>
        <p:spPr>
          <a:xfrm>
            <a:off x="344488" y="671514"/>
            <a:ext cx="9015413" cy="56165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 smtClean="0">
                <a:solidFill>
                  <a:srgbClr val="A50021"/>
                </a:solidFill>
              </a:rPr>
              <a:t>Example 10.1</a:t>
            </a:r>
            <a:endParaRPr lang="en-US" altLang="ko-KR" sz="2800" b="1" dirty="0">
              <a:solidFill>
                <a:srgbClr val="A50021"/>
              </a:solidFill>
            </a:endParaRPr>
          </a:p>
          <a:p>
            <a:r>
              <a:rPr lang="en-US" altLang="ko-KR" dirty="0" smtClean="0"/>
              <a:t>closed-loop voltage gain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501221"/>
              </p:ext>
            </p:extLst>
          </p:nvPr>
        </p:nvGraphicFramePr>
        <p:xfrm>
          <a:off x="4304928" y="1053777"/>
          <a:ext cx="2159432" cy="884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5" name="Equation" r:id="rId3" imgW="1054080" imgH="431640" progId="Equation.3">
                  <p:embed/>
                </p:oleObj>
              </mc:Choice>
              <mc:Fallback>
                <p:oleObj name="Equation" r:id="rId3" imgW="1054080" imgH="43164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4928" y="1053777"/>
                        <a:ext cx="2159432" cy="884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16" y="2564904"/>
            <a:ext cx="3888432" cy="275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418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19441</TotalTime>
  <Words>332</Words>
  <Application>Microsoft Office PowerPoint</Application>
  <PresentationFormat>A4 용지(210x297mm)</PresentationFormat>
  <Paragraphs>110</Paragraphs>
  <Slides>19</Slides>
  <Notes>0</Notes>
  <HiddenSlides>0</HiddenSlides>
  <MMClips>0</MMClips>
  <ScaleCrop>false</ScaleCrop>
  <HeadingPairs>
    <vt:vector size="10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  <vt:variant>
        <vt:lpstr>재구성한 쇼</vt:lpstr>
      </vt:variant>
      <vt:variant>
        <vt:i4>1</vt:i4>
      </vt:variant>
    </vt:vector>
  </HeadingPairs>
  <TitlesOfParts>
    <vt:vector size="40" baseType="lpstr">
      <vt:lpstr>HY각헤드라인M</vt:lpstr>
      <vt:lpstr>HY견고딕</vt:lpstr>
      <vt:lpstr>HY동녘M</vt:lpstr>
      <vt:lpstr>HY목판L</vt:lpstr>
      <vt:lpstr>HY헤드라인M</vt:lpstr>
      <vt:lpstr>-갯마을M</vt:lpstr>
      <vt:lpstr>굴림</vt:lpstr>
      <vt:lpstr>돋움</vt:lpstr>
      <vt:lpstr>맑은 고딕</vt:lpstr>
      <vt:lpstr>Arial</vt:lpstr>
      <vt:lpstr>Arial Black</vt:lpstr>
      <vt:lpstr>Cambria Math</vt:lpstr>
      <vt:lpstr>Microsoft Sans Serif</vt:lpstr>
      <vt:lpstr>Times New Roman</vt:lpstr>
      <vt:lpstr>Verdana</vt:lpstr>
      <vt:lpstr>Wingdings</vt:lpstr>
      <vt:lpstr>Wingdings 2</vt:lpstr>
      <vt:lpstr>기본 디자인</vt:lpstr>
      <vt:lpstr>1_기본 디자인</vt:lpstr>
      <vt:lpstr>Equation</vt:lpstr>
      <vt:lpstr>Introduction to  Electric and Electronics </vt:lpstr>
      <vt:lpstr>Learning Objectives</vt:lpstr>
      <vt:lpstr>Introduction</vt:lpstr>
      <vt:lpstr>Introduction</vt:lpstr>
      <vt:lpstr>Differential Amplifier</vt:lpstr>
      <vt:lpstr>Ideal Op Amp</vt:lpstr>
      <vt:lpstr>Ideal Op Amp</vt:lpstr>
      <vt:lpstr>Noninverting Amplifier</vt:lpstr>
      <vt:lpstr>Noninverting Amplifier</vt:lpstr>
      <vt:lpstr>Unity-gain Buffer</vt:lpstr>
      <vt:lpstr>Inverting Amplifier</vt:lpstr>
      <vt:lpstr>Differential Amp</vt:lpstr>
      <vt:lpstr>Differential Amp</vt:lpstr>
      <vt:lpstr>Summing Circuit</vt:lpstr>
      <vt:lpstr>Current-to-Voltage Converter</vt:lpstr>
      <vt:lpstr>Integrator</vt:lpstr>
      <vt:lpstr>Differentiator</vt:lpstr>
      <vt:lpstr>Active Filter</vt:lpstr>
      <vt:lpstr>Homework</vt:lpstr>
      <vt:lpstr>재구성한 쇼1</vt:lpstr>
    </vt:vector>
  </TitlesOfParts>
  <Company>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user</cp:lastModifiedBy>
  <cp:revision>460</cp:revision>
  <cp:lastPrinted>2016-09-01T05:52:57Z</cp:lastPrinted>
  <dcterms:created xsi:type="dcterms:W3CDTF">2002-01-22T02:34:19Z</dcterms:created>
  <dcterms:modified xsi:type="dcterms:W3CDTF">2022-11-11T10:40:50Z</dcterms:modified>
</cp:coreProperties>
</file>